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64328" y="2058670"/>
            <a:ext cx="6235700" cy="1254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17383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5164328" y="3803769"/>
            <a:ext cx="3736975" cy="15582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1">
                <a:solidFill>
                  <a:srgbClr val="17383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17383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1">
                <a:solidFill>
                  <a:srgbClr val="17383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17383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19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17383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6939" y="605155"/>
            <a:ext cx="9478645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17383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80867" y="1707159"/>
            <a:ext cx="5430265" cy="2199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1">
                <a:solidFill>
                  <a:srgbClr val="17383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hyperlink" Target="https://www.mensenmaat.howest.be/zorgenvoordezor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mailto:Laura.de.blaere@howest.be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1.jpg"/><Relationship Id="rId4" Type="http://schemas.openxmlformats.org/officeDocument/2006/relationships/hyperlink" Target="mailto:Sarah.daniels@howest.be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5EEE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3"/>
            <a:ext cx="4564634" cy="6858000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6400"/>
              </a:lnSpc>
              <a:spcBef>
                <a:spcPts val="100"/>
              </a:spcBef>
            </a:pPr>
            <a:r>
              <a:rPr sz="5400" spc="-50" dirty="0"/>
              <a:t>Zorgen</a:t>
            </a:r>
            <a:r>
              <a:rPr sz="5400" spc="-525" dirty="0"/>
              <a:t> </a:t>
            </a:r>
            <a:r>
              <a:rPr sz="5400" spc="-70" dirty="0"/>
              <a:t>voor</a:t>
            </a:r>
            <a:r>
              <a:rPr sz="5400" spc="-540" dirty="0"/>
              <a:t> </a:t>
            </a:r>
            <a:r>
              <a:rPr sz="5400" dirty="0"/>
              <a:t>de</a:t>
            </a:r>
            <a:r>
              <a:rPr sz="5400" spc="-505" dirty="0"/>
              <a:t> </a:t>
            </a:r>
            <a:r>
              <a:rPr sz="5400" spc="-20" dirty="0"/>
              <a:t>Zorg</a:t>
            </a:r>
            <a:endParaRPr sz="5400"/>
          </a:p>
          <a:p>
            <a:pPr marL="12700">
              <a:lnSpc>
                <a:spcPts val="3279"/>
              </a:lnSpc>
            </a:pPr>
            <a:r>
              <a:rPr sz="2800" b="0" spc="-105" dirty="0">
                <a:latin typeface="Trebuchet MS"/>
                <a:cs typeface="Trebuchet MS"/>
              </a:rPr>
              <a:t>Sarah</a:t>
            </a:r>
            <a:r>
              <a:rPr sz="2800" b="0" spc="-270" dirty="0">
                <a:latin typeface="Trebuchet MS"/>
                <a:cs typeface="Trebuchet MS"/>
              </a:rPr>
              <a:t> </a:t>
            </a:r>
            <a:r>
              <a:rPr sz="2800" b="0" spc="-70" dirty="0">
                <a:latin typeface="Trebuchet MS"/>
                <a:cs typeface="Trebuchet MS"/>
              </a:rPr>
              <a:t>Daniels</a:t>
            </a:r>
            <a:r>
              <a:rPr sz="2800" b="0" spc="-265" dirty="0">
                <a:latin typeface="Trebuchet MS"/>
                <a:cs typeface="Trebuchet MS"/>
              </a:rPr>
              <a:t> </a:t>
            </a:r>
            <a:r>
              <a:rPr sz="2800" b="0" spc="600" dirty="0">
                <a:latin typeface="Trebuchet MS"/>
                <a:cs typeface="Trebuchet MS"/>
              </a:rPr>
              <a:t>s</a:t>
            </a:r>
            <a:r>
              <a:rPr sz="2800" b="0" spc="-275" dirty="0">
                <a:latin typeface="Trebuchet MS"/>
                <a:cs typeface="Trebuchet MS"/>
              </a:rPr>
              <a:t> </a:t>
            </a:r>
            <a:r>
              <a:rPr sz="2800" b="0" spc="-145" dirty="0">
                <a:latin typeface="Trebuchet MS"/>
                <a:cs typeface="Trebuchet MS"/>
              </a:rPr>
              <a:t>Laura</a:t>
            </a:r>
            <a:r>
              <a:rPr sz="2800" b="0" spc="-270" dirty="0">
                <a:latin typeface="Trebuchet MS"/>
                <a:cs typeface="Trebuchet MS"/>
              </a:rPr>
              <a:t> </a:t>
            </a:r>
            <a:r>
              <a:rPr sz="2800" b="0" spc="-25" dirty="0">
                <a:latin typeface="Trebuchet MS"/>
                <a:cs typeface="Trebuchet MS"/>
              </a:rPr>
              <a:t>De</a:t>
            </a:r>
            <a:r>
              <a:rPr sz="2800" b="0" spc="-265" dirty="0">
                <a:latin typeface="Trebuchet MS"/>
                <a:cs typeface="Trebuchet MS"/>
              </a:rPr>
              <a:t> </a:t>
            </a:r>
            <a:r>
              <a:rPr sz="2800" b="0" spc="-10" dirty="0">
                <a:latin typeface="Trebuchet MS"/>
                <a:cs typeface="Trebuchet MS"/>
              </a:rPr>
              <a:t>Blaere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39600"/>
              </a:lnSpc>
              <a:spcBef>
                <a:spcPts val="105"/>
              </a:spcBef>
            </a:pPr>
            <a:r>
              <a:rPr sz="3600" b="1" i="0" spc="-10" dirty="0">
                <a:latin typeface="Trebuchet MS"/>
                <a:cs typeface="Trebuchet MS"/>
              </a:rPr>
              <a:t>Dementiecongres </a:t>
            </a:r>
            <a:r>
              <a:rPr sz="3600" b="1" i="0" spc="-135" dirty="0">
                <a:latin typeface="Trebuchet MS"/>
                <a:cs typeface="Trebuchet MS"/>
              </a:rPr>
              <a:t>21.0G.26</a:t>
            </a:r>
            <a:endParaRPr sz="3600">
              <a:latin typeface="Trebuchet MS"/>
              <a:cs typeface="Trebuchet MS"/>
            </a:endParaRPr>
          </a:p>
        </p:txBody>
      </p:sp>
      <p:pic>
        <p:nvPicPr>
          <p:cNvPr id="7" name="object 7" descr="Afbeelding met tekst, bloem  Door AI gegenereerde inhoud is mogelijk onjuis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60696" y="5754014"/>
            <a:ext cx="3572509" cy="780300"/>
          </a:xfrm>
          <a:prstGeom prst="rect">
            <a:avLst/>
          </a:prstGeom>
        </p:spPr>
      </p:pic>
      <p:pic>
        <p:nvPicPr>
          <p:cNvPr id="6" name="object 6" descr="Afbeelding met tekst, Lettertype, Graphics, schermopname  Door AI gegenereerde inhoud is mogelijk onjuist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33306" y="5696419"/>
            <a:ext cx="935113" cy="935113"/>
          </a:xfrm>
          <a:prstGeom prst="rect">
            <a:avLst/>
          </a:prstGeom>
        </p:spPr>
      </p:pic>
      <p:pic>
        <p:nvPicPr>
          <p:cNvPr id="4" name="object 4" descr="Afbeelding met zwart, duisternis  Automatisch gegenereerde beschrijvi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10596" y="5707557"/>
            <a:ext cx="1781175" cy="912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 descr="$PPTXTitle"/>
          <p:cNvSpPr txBox="1"/>
          <p:nvPr/>
        </p:nvSpPr>
        <p:spPr>
          <a:xfrm>
            <a:off x="916939" y="605155"/>
            <a:ext cx="811593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0" dirty="0">
                <a:solidFill>
                  <a:srgbClr val="173831"/>
                </a:solidFill>
                <a:latin typeface="Trebuchet MS"/>
                <a:cs typeface="Trebuchet MS"/>
              </a:rPr>
              <a:t>Onderzoeksgroep</a:t>
            </a:r>
            <a:r>
              <a:rPr sz="4400" b="1" spc="-3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4400" b="1" spc="75" dirty="0">
                <a:solidFill>
                  <a:srgbClr val="173831"/>
                </a:solidFill>
                <a:latin typeface="Trebuchet MS"/>
                <a:cs typeface="Trebuchet MS"/>
              </a:rPr>
              <a:t>Mensenmaat</a:t>
            </a:r>
            <a:endParaRPr sz="4400">
              <a:latin typeface="Trebuchet MS"/>
              <a:cs typeface="Trebuchet MS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9672" y="2056764"/>
            <a:ext cx="2291461" cy="229146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087495" y="2510154"/>
            <a:ext cx="3935729" cy="1362710"/>
            <a:chOff x="4087495" y="2510154"/>
            <a:chExt cx="3935729" cy="1362710"/>
          </a:xfrm>
        </p:grpSpPr>
        <p:sp>
          <p:nvSpPr>
            <p:cNvPr id="6" name="object 6"/>
            <p:cNvSpPr/>
            <p:nvPr/>
          </p:nvSpPr>
          <p:spPr>
            <a:xfrm>
              <a:off x="4087495" y="2510154"/>
              <a:ext cx="3935729" cy="1362710"/>
            </a:xfrm>
            <a:custGeom>
              <a:avLst/>
              <a:gdLst/>
              <a:ahLst/>
              <a:cxnLst/>
              <a:rect l="l" t="t" r="r" b="b"/>
              <a:pathLst>
                <a:path w="3935729" h="1362710">
                  <a:moveTo>
                    <a:pt x="3656456" y="0"/>
                  </a:moveTo>
                  <a:lnTo>
                    <a:pt x="278891" y="0"/>
                  </a:lnTo>
                  <a:lnTo>
                    <a:pt x="235020" y="4354"/>
                  </a:lnTo>
                  <a:lnTo>
                    <a:pt x="192605" y="17158"/>
                  </a:lnTo>
                  <a:lnTo>
                    <a:pt x="152403" y="38020"/>
                  </a:lnTo>
                  <a:lnTo>
                    <a:pt x="115169" y="66552"/>
                  </a:lnTo>
                  <a:lnTo>
                    <a:pt x="81660" y="102362"/>
                  </a:lnTo>
                  <a:lnTo>
                    <a:pt x="53075" y="144328"/>
                  </a:lnTo>
                  <a:lnTo>
                    <a:pt x="30312" y="190965"/>
                  </a:lnTo>
                  <a:lnTo>
                    <a:pt x="13675" y="241332"/>
                  </a:lnTo>
                  <a:lnTo>
                    <a:pt x="3469" y="294491"/>
                  </a:lnTo>
                  <a:lnTo>
                    <a:pt x="0" y="349504"/>
                  </a:lnTo>
                  <a:lnTo>
                    <a:pt x="0" y="1013206"/>
                  </a:lnTo>
                  <a:lnTo>
                    <a:pt x="3023" y="1064856"/>
                  </a:lnTo>
                  <a:lnTo>
                    <a:pt x="11806" y="1114152"/>
                  </a:lnTo>
                  <a:lnTo>
                    <a:pt x="25917" y="1160554"/>
                  </a:lnTo>
                  <a:lnTo>
                    <a:pt x="44925" y="1203520"/>
                  </a:lnTo>
                  <a:lnTo>
                    <a:pt x="68399" y="1242512"/>
                  </a:lnTo>
                  <a:lnTo>
                    <a:pt x="95908" y="1276987"/>
                  </a:lnTo>
                  <a:lnTo>
                    <a:pt x="127022" y="1306406"/>
                  </a:lnTo>
                  <a:lnTo>
                    <a:pt x="161308" y="1330228"/>
                  </a:lnTo>
                  <a:lnTo>
                    <a:pt x="198335" y="1347913"/>
                  </a:lnTo>
                  <a:lnTo>
                    <a:pt x="237674" y="1358920"/>
                  </a:lnTo>
                  <a:lnTo>
                    <a:pt x="278891" y="1362710"/>
                  </a:lnTo>
                  <a:lnTo>
                    <a:pt x="3656456" y="1362710"/>
                  </a:lnTo>
                  <a:lnTo>
                    <a:pt x="3700389" y="1358355"/>
                  </a:lnTo>
                  <a:lnTo>
                    <a:pt x="3742835" y="1345551"/>
                  </a:lnTo>
                  <a:lnTo>
                    <a:pt x="3783037" y="1324689"/>
                  </a:lnTo>
                  <a:lnTo>
                    <a:pt x="3820240" y="1296157"/>
                  </a:lnTo>
                  <a:lnTo>
                    <a:pt x="3853687" y="1260348"/>
                  </a:lnTo>
                  <a:lnTo>
                    <a:pt x="3882286" y="1218381"/>
                  </a:lnTo>
                  <a:lnTo>
                    <a:pt x="3905081" y="1171744"/>
                  </a:lnTo>
                  <a:lnTo>
                    <a:pt x="3921755" y="1121377"/>
                  </a:lnTo>
                  <a:lnTo>
                    <a:pt x="3931993" y="1068218"/>
                  </a:lnTo>
                  <a:lnTo>
                    <a:pt x="3935476" y="1013206"/>
                  </a:lnTo>
                  <a:lnTo>
                    <a:pt x="3935476" y="349504"/>
                  </a:lnTo>
                  <a:lnTo>
                    <a:pt x="3931993" y="294491"/>
                  </a:lnTo>
                  <a:lnTo>
                    <a:pt x="3921755" y="241332"/>
                  </a:lnTo>
                  <a:lnTo>
                    <a:pt x="3905081" y="190965"/>
                  </a:lnTo>
                  <a:lnTo>
                    <a:pt x="3882286" y="144328"/>
                  </a:lnTo>
                  <a:lnTo>
                    <a:pt x="3853687" y="102362"/>
                  </a:lnTo>
                  <a:lnTo>
                    <a:pt x="3820240" y="66552"/>
                  </a:lnTo>
                  <a:lnTo>
                    <a:pt x="3783037" y="38020"/>
                  </a:lnTo>
                  <a:lnTo>
                    <a:pt x="3742835" y="17158"/>
                  </a:lnTo>
                  <a:lnTo>
                    <a:pt x="3700389" y="4354"/>
                  </a:lnTo>
                  <a:lnTo>
                    <a:pt x="3656456" y="0"/>
                  </a:lnTo>
                  <a:close/>
                </a:path>
              </a:pathLst>
            </a:custGeom>
            <a:solidFill>
              <a:srgbClr val="278E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21022" y="2964814"/>
              <a:ext cx="182879" cy="2209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08474" y="2938906"/>
              <a:ext cx="1615059" cy="30784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27902" y="2938906"/>
              <a:ext cx="1666621" cy="307848"/>
            </a:xfrm>
            <a:prstGeom prst="rect">
              <a:avLst/>
            </a:prstGeom>
          </p:spPr>
        </p:pic>
      </p:grpSp>
      <p:sp>
        <p:nvSpPr>
          <p:cNvPr id="4" name="object 4"/>
          <p:cNvSpPr txBox="1"/>
          <p:nvPr/>
        </p:nvSpPr>
        <p:spPr>
          <a:xfrm>
            <a:off x="916939" y="5369763"/>
            <a:ext cx="85559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solidFill>
                  <a:srgbClr val="173831"/>
                </a:solidFill>
                <a:latin typeface="Tahoma"/>
                <a:cs typeface="Tahoma"/>
                <a:hlinkClick r:id="rId7"/>
              </a:rPr>
              <a:t>https://www.mensenmaat.howest.be/zorgenvoordezorg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544306" y="840193"/>
            <a:ext cx="3410965" cy="48229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518664" y="2558618"/>
            <a:ext cx="71545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Wat</a:t>
            </a:r>
            <a:r>
              <a:rPr sz="3600" spc="-320" dirty="0"/>
              <a:t> </a:t>
            </a:r>
            <a:r>
              <a:rPr sz="3600" spc="-70" dirty="0"/>
              <a:t>roept</a:t>
            </a:r>
            <a:r>
              <a:rPr sz="3600" spc="-300" dirty="0"/>
              <a:t> </a:t>
            </a:r>
            <a:r>
              <a:rPr sz="3600" spc="-65" dirty="0"/>
              <a:t>het</a:t>
            </a:r>
            <a:r>
              <a:rPr sz="3600" spc="-310" dirty="0"/>
              <a:t> </a:t>
            </a:r>
            <a:r>
              <a:rPr sz="3600" spc="-30" dirty="0"/>
              <a:t>woord</a:t>
            </a:r>
            <a:r>
              <a:rPr sz="3600" spc="-305" dirty="0"/>
              <a:t> </a:t>
            </a:r>
            <a:r>
              <a:rPr sz="3600" spc="-70" dirty="0"/>
              <a:t>tinkering</a:t>
            </a:r>
            <a:r>
              <a:rPr sz="3600" spc="-305" dirty="0"/>
              <a:t> </a:t>
            </a:r>
            <a:r>
              <a:rPr sz="3600" spc="105" dirty="0"/>
              <a:t>op?</a:t>
            </a:r>
            <a:endParaRPr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Wat</a:t>
            </a:r>
            <a:r>
              <a:rPr spc="-400" dirty="0"/>
              <a:t> </a:t>
            </a:r>
            <a:r>
              <a:rPr spc="-80" dirty="0"/>
              <a:t>roept</a:t>
            </a:r>
            <a:r>
              <a:rPr spc="-380" dirty="0"/>
              <a:t> </a:t>
            </a:r>
            <a:r>
              <a:rPr spc="-80" dirty="0"/>
              <a:t>het</a:t>
            </a:r>
            <a:r>
              <a:rPr spc="-400" dirty="0"/>
              <a:t> </a:t>
            </a:r>
            <a:r>
              <a:rPr spc="-35" dirty="0"/>
              <a:t>woord</a:t>
            </a:r>
            <a:r>
              <a:rPr spc="-380" dirty="0"/>
              <a:t> </a:t>
            </a:r>
            <a:r>
              <a:rPr spc="-70" dirty="0"/>
              <a:t>tinkering</a:t>
            </a:r>
            <a:r>
              <a:rPr spc="-409" dirty="0"/>
              <a:t> </a:t>
            </a:r>
            <a:r>
              <a:rPr spc="135" dirty="0"/>
              <a:t>op?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6939" y="1707159"/>
            <a:ext cx="5650230" cy="309308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76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Het</a:t>
            </a:r>
            <a:r>
              <a:rPr sz="2800" spc="-28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rinkelen</a:t>
            </a:r>
            <a:r>
              <a:rPr sz="2800" spc="-2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173831"/>
                </a:solidFill>
                <a:latin typeface="Tahoma"/>
                <a:cs typeface="Tahoma"/>
              </a:rPr>
              <a:t>van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een</a:t>
            </a:r>
            <a:r>
              <a:rPr sz="2800" spc="-28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belletje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Het</a:t>
            </a:r>
            <a:r>
              <a:rPr sz="2800" spc="-2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geluid</a:t>
            </a:r>
            <a:r>
              <a:rPr sz="28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173831"/>
                </a:solidFill>
                <a:latin typeface="Tahoma"/>
                <a:cs typeface="Tahoma"/>
              </a:rPr>
              <a:t>van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ijsblokjes</a:t>
            </a:r>
            <a:r>
              <a:rPr sz="2800" spc="-2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in</a:t>
            </a:r>
            <a:r>
              <a:rPr sz="2800" spc="-2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een</a:t>
            </a:r>
            <a:r>
              <a:rPr sz="2800" spc="-2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glas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Sterretjes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Een</a:t>
            </a:r>
            <a:r>
              <a:rPr sz="2800" spc="-29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twinkeling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Een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spel</a:t>
            </a:r>
            <a:r>
              <a:rPr sz="2800" spc="-229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173831"/>
                </a:solidFill>
                <a:latin typeface="Tahoma"/>
                <a:cs typeface="Tahoma"/>
              </a:rPr>
              <a:t>van</a:t>
            </a:r>
            <a:r>
              <a:rPr sz="2800" spc="-22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50" dirty="0">
                <a:solidFill>
                  <a:srgbClr val="173831"/>
                </a:solidFill>
                <a:latin typeface="Tahoma"/>
                <a:cs typeface="Tahoma"/>
              </a:rPr>
              <a:t>ping</a:t>
            </a:r>
            <a:r>
              <a:rPr sz="2800" spc="-24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pong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50" dirty="0">
                <a:solidFill>
                  <a:srgbClr val="173831"/>
                </a:solidFill>
                <a:latin typeface="Tahoma"/>
                <a:cs typeface="Tahoma"/>
              </a:rPr>
              <a:t>…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24542" y="1218691"/>
            <a:ext cx="1713865" cy="171386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05091" y="2075560"/>
            <a:ext cx="2248154" cy="224815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19615" y="3710940"/>
            <a:ext cx="1789556" cy="178854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74840" y="4854191"/>
            <a:ext cx="2645664" cy="200380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geel, ontwerp  Automatisch gegenereerde beschrijv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1267"/>
            <a:ext cx="12191999" cy="685672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75" dirty="0">
                <a:solidFill>
                  <a:srgbClr val="000000"/>
                </a:solidFill>
              </a:rPr>
              <a:t>Wat</a:t>
            </a:r>
            <a:r>
              <a:rPr spc="-465" dirty="0">
                <a:solidFill>
                  <a:srgbClr val="000000"/>
                </a:solidFill>
              </a:rPr>
              <a:t> </a:t>
            </a:r>
            <a:r>
              <a:rPr spc="-30" dirty="0">
                <a:solidFill>
                  <a:srgbClr val="000000"/>
                </a:solidFill>
              </a:rPr>
              <a:t>is</a:t>
            </a:r>
            <a:r>
              <a:rPr spc="-470" dirty="0">
                <a:solidFill>
                  <a:srgbClr val="000000"/>
                </a:solidFill>
              </a:rPr>
              <a:t> </a:t>
            </a:r>
            <a:r>
              <a:rPr spc="-204" dirty="0">
                <a:solidFill>
                  <a:srgbClr val="000000"/>
                </a:solidFill>
              </a:rPr>
              <a:t>tinkering?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47597" y="1791969"/>
            <a:ext cx="9492615" cy="122047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indent="-635" algn="ctr">
              <a:lnSpc>
                <a:spcPct val="90000"/>
              </a:lnSpc>
              <a:spcBef>
                <a:spcPts val="430"/>
              </a:spcBef>
            </a:pP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Een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aandachtige</a:t>
            </a:r>
            <a:r>
              <a:rPr sz="2800" spc="-23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65" dirty="0">
                <a:solidFill>
                  <a:srgbClr val="173831"/>
                </a:solidFill>
                <a:latin typeface="Tahoma"/>
                <a:cs typeface="Tahoma"/>
              </a:rPr>
              <a:t>vorm</a:t>
            </a:r>
            <a:r>
              <a:rPr sz="2800" spc="-24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5" dirty="0">
                <a:solidFill>
                  <a:srgbClr val="173831"/>
                </a:solidFill>
                <a:latin typeface="Tahoma"/>
                <a:cs typeface="Tahoma"/>
              </a:rPr>
              <a:t>van</a:t>
            </a:r>
            <a:r>
              <a:rPr sz="2800" spc="-24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55" dirty="0">
                <a:solidFill>
                  <a:srgbClr val="173831"/>
                </a:solidFill>
                <a:latin typeface="Tahoma"/>
                <a:cs typeface="Tahoma"/>
              </a:rPr>
              <a:t>experimenteren;</a:t>
            </a:r>
            <a:r>
              <a:rPr sz="28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30" dirty="0">
                <a:solidFill>
                  <a:srgbClr val="173831"/>
                </a:solidFill>
                <a:latin typeface="Tahoma"/>
                <a:cs typeface="Tahoma"/>
              </a:rPr>
              <a:t>kleine,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creatieve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oplossingen</a:t>
            </a:r>
            <a:r>
              <a:rPr sz="28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60" dirty="0">
                <a:solidFill>
                  <a:srgbClr val="173831"/>
                </a:solidFill>
                <a:latin typeface="Tahoma"/>
                <a:cs typeface="Tahoma"/>
              </a:rPr>
              <a:t>voor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35" dirty="0">
                <a:solidFill>
                  <a:srgbClr val="173831"/>
                </a:solidFill>
                <a:latin typeface="Tahoma"/>
                <a:cs typeface="Tahoma"/>
              </a:rPr>
              <a:t>het</a:t>
            </a:r>
            <a:r>
              <a:rPr sz="2800" spc="-29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45" dirty="0">
                <a:solidFill>
                  <a:srgbClr val="173831"/>
                </a:solidFill>
                <a:latin typeface="Tahoma"/>
                <a:cs typeface="Tahoma"/>
              </a:rPr>
              <a:t>zoeken</a:t>
            </a:r>
            <a:r>
              <a:rPr sz="28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5" dirty="0">
                <a:solidFill>
                  <a:srgbClr val="173831"/>
                </a:solidFill>
                <a:latin typeface="Tahoma"/>
                <a:cs typeface="Tahoma"/>
              </a:rPr>
              <a:t>van</a:t>
            </a:r>
            <a:r>
              <a:rPr sz="2800" spc="-2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een</a:t>
            </a:r>
            <a:r>
              <a:rPr sz="2800" spc="-40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‘ingang’</a:t>
            </a:r>
            <a:r>
              <a:rPr sz="2800" spc="-40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35" dirty="0">
                <a:solidFill>
                  <a:srgbClr val="173831"/>
                </a:solidFill>
                <a:latin typeface="Tahoma"/>
                <a:cs typeface="Tahoma"/>
              </a:rPr>
              <a:t>bij</a:t>
            </a:r>
            <a:r>
              <a:rPr sz="2800" spc="-2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personen</a:t>
            </a:r>
            <a:r>
              <a:rPr sz="2800" spc="-2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met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dementie.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87525" y="6150661"/>
            <a:ext cx="68649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solidFill>
                  <a:srgbClr val="173831"/>
                </a:solidFill>
                <a:latin typeface="Tahoma"/>
                <a:cs typeface="Tahoma"/>
              </a:rPr>
              <a:t>Berger,</a:t>
            </a:r>
            <a:r>
              <a:rPr sz="1800" spc="-1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1800" spc="-30" dirty="0">
                <a:solidFill>
                  <a:srgbClr val="173831"/>
                </a:solidFill>
                <a:latin typeface="Tahoma"/>
                <a:cs typeface="Tahoma"/>
              </a:rPr>
              <a:t>L.</a:t>
            </a:r>
            <a:r>
              <a:rPr sz="1800" spc="-1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1800" spc="-75" dirty="0">
                <a:solidFill>
                  <a:srgbClr val="173831"/>
                </a:solidFill>
                <a:latin typeface="Tahoma"/>
                <a:cs typeface="Tahoma"/>
              </a:rPr>
              <a:t>(2022).</a:t>
            </a:r>
            <a:r>
              <a:rPr sz="1800" spc="-17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1800" i="1" spc="-95" dirty="0">
                <a:solidFill>
                  <a:srgbClr val="173831"/>
                </a:solidFill>
                <a:latin typeface="Trebuchet MS"/>
                <a:cs typeface="Trebuchet MS"/>
              </a:rPr>
              <a:t>Zorg:</a:t>
            </a:r>
            <a:r>
              <a:rPr sz="1800" i="1" spc="-14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Een</a:t>
            </a:r>
            <a:r>
              <a:rPr sz="1800" i="1" spc="-15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75" dirty="0">
                <a:solidFill>
                  <a:srgbClr val="173831"/>
                </a:solidFill>
                <a:latin typeface="Trebuchet MS"/>
                <a:cs typeface="Trebuchet MS"/>
              </a:rPr>
              <a:t>betere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25" dirty="0">
                <a:solidFill>
                  <a:srgbClr val="173831"/>
                </a:solidFill>
                <a:latin typeface="Trebuchet MS"/>
                <a:cs typeface="Trebuchet MS"/>
              </a:rPr>
              <a:t>kijk</a:t>
            </a:r>
            <a:r>
              <a:rPr sz="1800" i="1" spc="-1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op</a:t>
            </a:r>
            <a:r>
              <a:rPr sz="1800" i="1" spc="-1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de</a:t>
            </a:r>
            <a:r>
              <a:rPr sz="1800" i="1" spc="-13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mens</a:t>
            </a:r>
            <a:r>
              <a:rPr sz="1800" dirty="0">
                <a:solidFill>
                  <a:srgbClr val="173831"/>
                </a:solidFill>
                <a:latin typeface="Tahoma"/>
                <a:cs typeface="Tahoma"/>
              </a:rPr>
              <a:t>.</a:t>
            </a:r>
            <a:r>
              <a:rPr sz="1800" spc="-19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73831"/>
                </a:solidFill>
                <a:latin typeface="Tahoma"/>
                <a:cs typeface="Tahoma"/>
              </a:rPr>
              <a:t>De</a:t>
            </a:r>
            <a:r>
              <a:rPr sz="1800" spc="-1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173831"/>
                </a:solidFill>
                <a:latin typeface="Tahoma"/>
                <a:cs typeface="Tahoma"/>
              </a:rPr>
              <a:t>Correspondent.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75039" y="3063875"/>
            <a:ext cx="227876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clipart, Graphics, illustratie, tekening  Automatisch gegenereerde beschrijv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1267"/>
            <a:ext cx="12191999" cy="6856728"/>
          </a:xfrm>
          <a:prstGeom prst="rect">
            <a:avLst/>
          </a:prstGeom>
        </p:spPr>
      </p:pic>
      <p:pic>
        <p:nvPicPr>
          <p:cNvPr id="3" name="object 3" descr="Afbeelding met typemachine, Kantoorapparatuur, verbruiksartikelen voor kantoor, overdekt  Door AI gegenereerde inhoud is mogelijk onjuis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4"/>
            <a:ext cx="6461252" cy="6858000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6861429" y="2525979"/>
            <a:ext cx="5062220" cy="1416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475"/>
              </a:lnSpc>
              <a:spcBef>
                <a:spcPts val="100"/>
              </a:spcBef>
            </a:pPr>
            <a:r>
              <a:rPr sz="4800" spc="-60" dirty="0"/>
              <a:t>“Zoeken</a:t>
            </a:r>
            <a:r>
              <a:rPr sz="4800" spc="-405" dirty="0"/>
              <a:t> </a:t>
            </a:r>
            <a:r>
              <a:rPr sz="4800" spc="-20" dirty="0"/>
              <a:t>naar</a:t>
            </a:r>
            <a:endParaRPr sz="4800"/>
          </a:p>
          <a:p>
            <a:pPr marL="12700">
              <a:lnSpc>
                <a:spcPts val="5475"/>
              </a:lnSpc>
            </a:pPr>
            <a:r>
              <a:rPr sz="4800" dirty="0"/>
              <a:t>de</a:t>
            </a:r>
            <a:r>
              <a:rPr sz="4800" spc="-455" dirty="0"/>
              <a:t> </a:t>
            </a:r>
            <a:r>
              <a:rPr sz="4800" spc="-65" dirty="0"/>
              <a:t>juiste</a:t>
            </a:r>
            <a:r>
              <a:rPr sz="4800" spc="-455" dirty="0"/>
              <a:t> </a:t>
            </a:r>
            <a:r>
              <a:rPr sz="4800" spc="-10" dirty="0"/>
              <a:t>toetsen”</a:t>
            </a:r>
            <a:endParaRPr sz="4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clipart, Graphics, illustratie, tekening  Automatisch gegenereerde beschrijv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67"/>
            <a:ext cx="12191999" cy="685672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90" dirty="0"/>
              <a:t>1-</a:t>
            </a:r>
            <a:r>
              <a:rPr spc="-100" dirty="0"/>
              <a:t>jarig</a:t>
            </a:r>
            <a:r>
              <a:rPr spc="-335" dirty="0"/>
              <a:t> </a:t>
            </a:r>
            <a:r>
              <a:rPr spc="-85" dirty="0"/>
              <a:t>praktijkonderzoek</a:t>
            </a:r>
            <a:r>
              <a:rPr spc="-355" dirty="0"/>
              <a:t> </a:t>
            </a:r>
            <a:r>
              <a:rPr spc="-245" dirty="0"/>
              <a:t>(2024-</a:t>
            </a:r>
            <a:r>
              <a:rPr spc="-275" dirty="0"/>
              <a:t>2025)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6939" y="1759966"/>
            <a:ext cx="7531734" cy="417893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240029" marR="707390" indent="-227329">
              <a:lnSpc>
                <a:spcPts val="2690"/>
              </a:lnSpc>
              <a:spcBef>
                <a:spcPts val="74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5" dirty="0">
                <a:solidFill>
                  <a:srgbClr val="173831"/>
                </a:solidFill>
                <a:latin typeface="Tahoma"/>
                <a:cs typeface="Tahoma"/>
              </a:rPr>
              <a:t>5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participatieve</a:t>
            </a:r>
            <a:r>
              <a:rPr sz="2800" spc="-2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50" dirty="0">
                <a:solidFill>
                  <a:srgbClr val="173831"/>
                </a:solidFill>
                <a:latin typeface="Tahoma"/>
                <a:cs typeface="Tahoma"/>
              </a:rPr>
              <a:t>woonzorgcentra</a:t>
            </a:r>
            <a:r>
              <a:rPr sz="2800" spc="-2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(purposive 	sampling)</a:t>
            </a:r>
            <a:endParaRPr sz="2800">
              <a:latin typeface="Tahoma"/>
              <a:cs typeface="Tahoma"/>
            </a:endParaRPr>
          </a:p>
          <a:p>
            <a:pPr marL="697230" marR="416559" lvl="1" indent="-227329">
              <a:lnSpc>
                <a:spcPts val="2300"/>
              </a:lnSpc>
              <a:spcBef>
                <a:spcPts val="530"/>
              </a:spcBef>
              <a:buFont typeface="Arial MT"/>
              <a:buChar char="•"/>
              <a:tabLst>
                <a:tab pos="698500" algn="l"/>
              </a:tabLst>
            </a:pPr>
            <a:r>
              <a:rPr sz="2400" dirty="0">
                <a:solidFill>
                  <a:srgbClr val="173831"/>
                </a:solidFill>
                <a:latin typeface="Tahoma"/>
                <a:cs typeface="Tahoma"/>
              </a:rPr>
              <a:t>WZC</a:t>
            </a:r>
            <a:r>
              <a:rPr sz="2400" spc="-2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173831"/>
                </a:solidFill>
                <a:latin typeface="Tahoma"/>
                <a:cs typeface="Tahoma"/>
              </a:rPr>
              <a:t>De</a:t>
            </a:r>
            <a:r>
              <a:rPr sz="2400" spc="-2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400" spc="-45" dirty="0">
                <a:solidFill>
                  <a:srgbClr val="173831"/>
                </a:solidFill>
                <a:latin typeface="Tahoma"/>
                <a:cs typeface="Tahoma"/>
              </a:rPr>
              <a:t>Zeventorentjes</a:t>
            </a:r>
            <a:r>
              <a:rPr sz="2400" spc="-19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400" spc="-105" dirty="0">
                <a:solidFill>
                  <a:srgbClr val="173831"/>
                </a:solidFill>
                <a:latin typeface="Tahoma"/>
                <a:cs typeface="Tahoma"/>
              </a:rPr>
              <a:t>(Brugge),</a:t>
            </a:r>
            <a:r>
              <a:rPr sz="24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173831"/>
                </a:solidFill>
                <a:latin typeface="Tahoma"/>
                <a:cs typeface="Tahoma"/>
              </a:rPr>
              <a:t>De</a:t>
            </a:r>
            <a:r>
              <a:rPr sz="2400" spc="-229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173831"/>
                </a:solidFill>
                <a:latin typeface="Tahoma"/>
                <a:cs typeface="Tahoma"/>
              </a:rPr>
              <a:t>Korenbloem 	</a:t>
            </a:r>
            <a:r>
              <a:rPr sz="2400" spc="-85" dirty="0">
                <a:solidFill>
                  <a:srgbClr val="173831"/>
                </a:solidFill>
                <a:latin typeface="Tahoma"/>
                <a:cs typeface="Tahoma"/>
              </a:rPr>
              <a:t>(Kortrijk),</a:t>
            </a:r>
            <a:r>
              <a:rPr sz="2400" spc="-23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400" spc="-35" dirty="0">
                <a:solidFill>
                  <a:srgbClr val="173831"/>
                </a:solidFill>
                <a:latin typeface="Tahoma"/>
                <a:cs typeface="Tahoma"/>
              </a:rPr>
              <a:t>Weverbos</a:t>
            </a:r>
            <a:r>
              <a:rPr sz="2400" spc="-15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400" spc="-75" dirty="0">
                <a:solidFill>
                  <a:srgbClr val="173831"/>
                </a:solidFill>
                <a:latin typeface="Tahoma"/>
                <a:cs typeface="Tahoma"/>
              </a:rPr>
              <a:t>(Gentbrugge),</a:t>
            </a:r>
            <a:r>
              <a:rPr sz="2400" spc="-2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173831"/>
                </a:solidFill>
                <a:latin typeface="Tahoma"/>
                <a:cs typeface="Tahoma"/>
              </a:rPr>
              <a:t>Kouterhof 	</a:t>
            </a:r>
            <a:r>
              <a:rPr sz="2400" spc="-55" dirty="0">
                <a:solidFill>
                  <a:srgbClr val="173831"/>
                </a:solidFill>
                <a:latin typeface="Tahoma"/>
                <a:cs typeface="Tahoma"/>
              </a:rPr>
              <a:t>(Destelbergen),</a:t>
            </a:r>
            <a:r>
              <a:rPr sz="2400" spc="-15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400" spc="-30" dirty="0">
                <a:solidFill>
                  <a:srgbClr val="173831"/>
                </a:solidFill>
                <a:latin typeface="Tahoma"/>
                <a:cs typeface="Tahoma"/>
              </a:rPr>
              <a:t>Sint-</a:t>
            </a:r>
            <a:r>
              <a:rPr sz="2400" spc="-20" dirty="0">
                <a:solidFill>
                  <a:srgbClr val="173831"/>
                </a:solidFill>
                <a:latin typeface="Tahoma"/>
                <a:cs typeface="Tahoma"/>
              </a:rPr>
              <a:t>Bernardus</a:t>
            </a:r>
            <a:r>
              <a:rPr sz="2400" spc="-1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173831"/>
                </a:solidFill>
                <a:latin typeface="Tahoma"/>
                <a:cs typeface="Tahoma"/>
              </a:rPr>
              <a:t>(Bertem)</a:t>
            </a:r>
            <a:endParaRPr sz="24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Clr>
                <a:srgbClr val="173831"/>
              </a:buClr>
              <a:buFont typeface="Arial MT"/>
              <a:buChar char="•"/>
            </a:pPr>
            <a:endParaRPr sz="2400">
              <a:latin typeface="Tahoma"/>
              <a:cs typeface="Tahoma"/>
            </a:endParaRPr>
          </a:p>
          <a:p>
            <a:pPr marL="240029" marR="309880" indent="-227329">
              <a:lnSpc>
                <a:spcPct val="80000"/>
              </a:lnSpc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Observaties,</a:t>
            </a:r>
            <a:r>
              <a:rPr sz="2800" spc="-23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diepte-</a:t>
            </a:r>
            <a:r>
              <a:rPr sz="2800" spc="-35" dirty="0">
                <a:solidFill>
                  <a:srgbClr val="173831"/>
                </a:solidFill>
                <a:latin typeface="Tahoma"/>
                <a:cs typeface="Tahoma"/>
              </a:rPr>
              <a:t>interviews,</a:t>
            </a:r>
            <a:r>
              <a:rPr sz="28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workshops</a:t>
            </a:r>
            <a:r>
              <a:rPr sz="2800" spc="-21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en 	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online</a:t>
            </a:r>
            <a:r>
              <a:rPr sz="2800" spc="-229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55" dirty="0">
                <a:solidFill>
                  <a:srgbClr val="173831"/>
                </a:solidFill>
                <a:latin typeface="Tahoma"/>
                <a:cs typeface="Tahoma"/>
              </a:rPr>
              <a:t>studentenbevraging</a:t>
            </a:r>
            <a:r>
              <a:rPr sz="2800" spc="-21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35" dirty="0">
                <a:solidFill>
                  <a:srgbClr val="173831"/>
                </a:solidFill>
                <a:latin typeface="Tahoma"/>
                <a:cs typeface="Tahoma"/>
              </a:rPr>
              <a:t>bij</a:t>
            </a:r>
            <a:r>
              <a:rPr sz="2800" spc="-229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65" dirty="0">
                <a:solidFill>
                  <a:srgbClr val="173831"/>
                </a:solidFill>
                <a:latin typeface="Tahoma"/>
                <a:cs typeface="Tahoma"/>
              </a:rPr>
              <a:t>verpleeg-</a:t>
            </a:r>
            <a:r>
              <a:rPr sz="2800" spc="-229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en 	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zorgkunde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630"/>
              </a:spcBef>
              <a:buClr>
                <a:srgbClr val="173831"/>
              </a:buClr>
              <a:buFont typeface="Arial MT"/>
              <a:buChar char="•"/>
            </a:pP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buFont typeface="Arial MT"/>
              <a:buChar char="•"/>
              <a:tabLst>
                <a:tab pos="240029" algn="l"/>
              </a:tabLst>
            </a:pPr>
            <a:r>
              <a:rPr sz="2800" b="1" dirty="0">
                <a:solidFill>
                  <a:srgbClr val="173831"/>
                </a:solidFill>
                <a:latin typeface="Trebuchet MS"/>
                <a:cs typeface="Trebuchet MS"/>
              </a:rPr>
              <a:t>Focus</a:t>
            </a:r>
            <a:r>
              <a:rPr sz="2800" b="1" spc="-20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b="1" spc="-10" dirty="0">
                <a:solidFill>
                  <a:srgbClr val="173831"/>
                </a:solidFill>
                <a:latin typeface="Trebuchet MS"/>
                <a:cs typeface="Trebuchet MS"/>
              </a:rPr>
              <a:t>op</a:t>
            </a:r>
            <a:r>
              <a:rPr sz="2800" b="1" spc="-21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b="1" spc="-85" dirty="0">
                <a:solidFill>
                  <a:srgbClr val="173831"/>
                </a:solidFill>
                <a:latin typeface="Trebuchet MS"/>
                <a:cs typeface="Trebuchet MS"/>
              </a:rPr>
              <a:t>verhalen,</a:t>
            </a:r>
            <a:r>
              <a:rPr sz="2800" b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b="1" spc="-50" dirty="0">
                <a:solidFill>
                  <a:srgbClr val="173831"/>
                </a:solidFill>
                <a:latin typeface="Trebuchet MS"/>
                <a:cs typeface="Trebuchet MS"/>
              </a:rPr>
              <a:t>beeldvorming</a:t>
            </a:r>
            <a:r>
              <a:rPr sz="2800" b="1" spc="-19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b="1" spc="-60" dirty="0">
                <a:solidFill>
                  <a:srgbClr val="173831"/>
                </a:solidFill>
                <a:latin typeface="Trebuchet MS"/>
                <a:cs typeface="Trebuchet MS"/>
              </a:rPr>
              <a:t>en</a:t>
            </a:r>
            <a:r>
              <a:rPr sz="2800" b="1" spc="-1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b="1" spc="-10" dirty="0">
                <a:solidFill>
                  <a:srgbClr val="173831"/>
                </a:solidFill>
                <a:latin typeface="Trebuchet MS"/>
                <a:cs typeface="Trebuchet MS"/>
              </a:rPr>
              <a:t>beleving</a:t>
            </a:r>
            <a:endParaRPr sz="28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90685" y="1559813"/>
            <a:ext cx="2979673" cy="46170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65936" y="2336672"/>
            <a:ext cx="965708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2800" spc="-25" dirty="0"/>
              <a:t>“</a:t>
            </a:r>
            <a:r>
              <a:rPr sz="3600" spc="-25" dirty="0"/>
              <a:t>Welke</a:t>
            </a:r>
            <a:r>
              <a:rPr sz="3600" spc="-325" dirty="0"/>
              <a:t> </a:t>
            </a:r>
            <a:r>
              <a:rPr sz="3600" spc="-55" dirty="0"/>
              <a:t>ervaringen</a:t>
            </a:r>
            <a:r>
              <a:rPr sz="3600" spc="-325" dirty="0"/>
              <a:t> </a:t>
            </a:r>
            <a:r>
              <a:rPr sz="3600" spc="-35" dirty="0"/>
              <a:t>dragen</a:t>
            </a:r>
            <a:r>
              <a:rPr sz="3600" spc="-325" dirty="0"/>
              <a:t> </a:t>
            </a:r>
            <a:r>
              <a:rPr sz="3600" spc="-125" dirty="0"/>
              <a:t>bij</a:t>
            </a:r>
            <a:r>
              <a:rPr sz="3600" spc="-315" dirty="0"/>
              <a:t> </a:t>
            </a:r>
            <a:r>
              <a:rPr sz="3600" spc="55" dirty="0"/>
              <a:t>aan</a:t>
            </a:r>
            <a:r>
              <a:rPr sz="3600" spc="-325" dirty="0"/>
              <a:t> </a:t>
            </a:r>
            <a:r>
              <a:rPr sz="3600" spc="-65" dirty="0"/>
              <a:t>het</a:t>
            </a:r>
            <a:r>
              <a:rPr sz="3600" spc="-310" dirty="0"/>
              <a:t> </a:t>
            </a:r>
            <a:r>
              <a:rPr sz="3600" spc="-10" dirty="0"/>
              <a:t>gevoel </a:t>
            </a:r>
            <a:r>
              <a:rPr sz="3600" spc="-25" dirty="0"/>
              <a:t>van</a:t>
            </a:r>
            <a:r>
              <a:rPr sz="3600" spc="-320" dirty="0"/>
              <a:t> </a:t>
            </a:r>
            <a:r>
              <a:rPr sz="3600" spc="-45" dirty="0"/>
              <a:t>werkgeluk</a:t>
            </a:r>
            <a:r>
              <a:rPr sz="3600" spc="-310" dirty="0"/>
              <a:t> </a:t>
            </a:r>
            <a:r>
              <a:rPr sz="3600" spc="-60" dirty="0"/>
              <a:t>in</a:t>
            </a:r>
            <a:r>
              <a:rPr sz="3600" spc="-315" dirty="0"/>
              <a:t> </a:t>
            </a:r>
            <a:r>
              <a:rPr sz="3600" spc="-50" dirty="0"/>
              <a:t>dementiezorg</a:t>
            </a:r>
            <a:r>
              <a:rPr sz="3600" spc="-290" dirty="0"/>
              <a:t> </a:t>
            </a:r>
            <a:r>
              <a:rPr sz="3600" spc="-30" dirty="0"/>
              <a:t>en</a:t>
            </a:r>
            <a:r>
              <a:rPr sz="3600" spc="-305" dirty="0"/>
              <a:t> </a:t>
            </a:r>
            <a:r>
              <a:rPr sz="3600" spc="-60" dirty="0"/>
              <a:t>in</a:t>
            </a:r>
            <a:r>
              <a:rPr sz="3600" spc="-320" dirty="0"/>
              <a:t> </a:t>
            </a:r>
            <a:r>
              <a:rPr sz="3600" spc="-30" dirty="0"/>
              <a:t>hoeverre </a:t>
            </a:r>
            <a:r>
              <a:rPr sz="3600" spc="-55" dirty="0"/>
              <a:t>heeft</a:t>
            </a:r>
            <a:r>
              <a:rPr sz="3600" spc="-295" dirty="0"/>
              <a:t> </a:t>
            </a:r>
            <a:r>
              <a:rPr sz="3600" spc="-30" dirty="0"/>
              <a:t>een</a:t>
            </a:r>
            <a:r>
              <a:rPr sz="3600" spc="-295" dirty="0"/>
              <a:t> </a:t>
            </a:r>
            <a:r>
              <a:rPr sz="3600" spc="-40" dirty="0"/>
              <a:t>participatieve</a:t>
            </a:r>
            <a:r>
              <a:rPr sz="3600" spc="-280" dirty="0"/>
              <a:t> </a:t>
            </a:r>
            <a:r>
              <a:rPr sz="3600" spc="-20" dirty="0"/>
              <a:t>invulling</a:t>
            </a:r>
            <a:r>
              <a:rPr sz="3600" spc="-305" dirty="0"/>
              <a:t> </a:t>
            </a:r>
            <a:r>
              <a:rPr sz="3600" spc="-25" dirty="0"/>
              <a:t>van</a:t>
            </a:r>
            <a:r>
              <a:rPr sz="3600" spc="-310" dirty="0"/>
              <a:t> </a:t>
            </a:r>
            <a:r>
              <a:rPr sz="3600" spc="-25" dirty="0"/>
              <a:t>een </a:t>
            </a:r>
            <a:r>
              <a:rPr sz="3600" spc="-35" dirty="0"/>
              <a:t>zorgorganisatie</a:t>
            </a:r>
            <a:r>
              <a:rPr sz="3600" spc="-315" dirty="0"/>
              <a:t> </a:t>
            </a:r>
            <a:r>
              <a:rPr sz="3600" spc="-75" dirty="0"/>
              <a:t>hier</a:t>
            </a:r>
            <a:r>
              <a:rPr sz="3600" spc="-305" dirty="0"/>
              <a:t> </a:t>
            </a:r>
            <a:r>
              <a:rPr sz="3600" spc="-30" dirty="0"/>
              <a:t>een</a:t>
            </a:r>
            <a:r>
              <a:rPr sz="3600" spc="-295" dirty="0"/>
              <a:t> </a:t>
            </a:r>
            <a:r>
              <a:rPr sz="3600" spc="-10" dirty="0"/>
              <a:t>positieve</a:t>
            </a:r>
            <a:r>
              <a:rPr sz="3600" spc="-260" dirty="0"/>
              <a:t> </a:t>
            </a:r>
            <a:r>
              <a:rPr sz="3600" spc="-10" dirty="0"/>
              <a:t>invloed </a:t>
            </a:r>
            <a:r>
              <a:rPr sz="3600" spc="35" dirty="0"/>
              <a:t>op?”</a:t>
            </a:r>
            <a:endParaRPr sz="3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clipart, Graphics, illustratie, tekening  Automatisch gegenereerde beschrijv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1267"/>
            <a:ext cx="12191999" cy="685672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Waarom</a:t>
            </a:r>
            <a:r>
              <a:rPr spc="-200" dirty="0"/>
              <a:t> </a:t>
            </a:r>
            <a:r>
              <a:rPr spc="-10" dirty="0"/>
              <a:t>werkgeluk?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6939" y="1791969"/>
            <a:ext cx="10661015" cy="462724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240029" marR="945515" indent="-227329">
              <a:lnSpc>
                <a:spcPts val="3030"/>
              </a:lnSpc>
              <a:spcBef>
                <a:spcPts val="47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Daling</a:t>
            </a:r>
            <a:r>
              <a:rPr sz="2800" spc="-2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in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30" dirty="0">
                <a:solidFill>
                  <a:srgbClr val="173831"/>
                </a:solidFill>
                <a:latin typeface="Tahoma"/>
                <a:cs typeface="Tahoma"/>
              </a:rPr>
              <a:t>werkbaarheid</a:t>
            </a:r>
            <a:r>
              <a:rPr sz="2800" spc="-2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100" dirty="0">
                <a:solidFill>
                  <a:srgbClr val="173831"/>
                </a:solidFill>
                <a:latin typeface="Tahoma"/>
                <a:cs typeface="Tahoma"/>
              </a:rPr>
              <a:t>C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65" dirty="0">
                <a:solidFill>
                  <a:srgbClr val="173831"/>
                </a:solidFill>
                <a:latin typeface="Tahoma"/>
                <a:cs typeface="Tahoma"/>
              </a:rPr>
              <a:t>stijging</a:t>
            </a:r>
            <a:r>
              <a:rPr sz="28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in</a:t>
            </a:r>
            <a:r>
              <a:rPr sz="2800" spc="-2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65" dirty="0">
                <a:solidFill>
                  <a:srgbClr val="173831"/>
                </a:solidFill>
                <a:latin typeface="Tahoma"/>
                <a:cs typeface="Tahoma"/>
              </a:rPr>
              <a:t>zorgzwaarte</a:t>
            </a:r>
            <a:r>
              <a:rPr sz="28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en</a:t>
            </a:r>
            <a:r>
              <a:rPr sz="28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prevalentie 	dementie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1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Dubbele</a:t>
            </a:r>
            <a:r>
              <a:rPr sz="2800" spc="-229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intensiteit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173831"/>
                </a:solidFill>
                <a:latin typeface="Tahoma"/>
                <a:cs typeface="Tahoma"/>
              </a:rPr>
              <a:t>van</a:t>
            </a:r>
            <a:r>
              <a:rPr sz="2800" spc="-22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dementiezorg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Als</a:t>
            </a:r>
            <a:r>
              <a:rPr sz="2800" spc="-2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35" dirty="0">
                <a:solidFill>
                  <a:srgbClr val="173831"/>
                </a:solidFill>
                <a:latin typeface="Tahoma"/>
                <a:cs typeface="Tahoma"/>
              </a:rPr>
              <a:t>‘bindmiddel’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Als</a:t>
            </a:r>
            <a:r>
              <a:rPr sz="2800" spc="-30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“humane</a:t>
            </a:r>
            <a:r>
              <a:rPr sz="2800" spc="-1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40" dirty="0">
                <a:solidFill>
                  <a:srgbClr val="173831"/>
                </a:solidFill>
                <a:latin typeface="Tahoma"/>
                <a:cs typeface="Tahoma"/>
              </a:rPr>
              <a:t>plicht”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75" dirty="0">
                <a:solidFill>
                  <a:srgbClr val="173831"/>
                </a:solidFill>
                <a:latin typeface="Tahoma"/>
                <a:cs typeface="Tahoma"/>
              </a:rPr>
              <a:t>Investeren</a:t>
            </a:r>
            <a:r>
              <a:rPr sz="28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in</a:t>
            </a:r>
            <a:r>
              <a:rPr sz="28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60" dirty="0">
                <a:solidFill>
                  <a:srgbClr val="173831"/>
                </a:solidFill>
                <a:latin typeface="Tahoma"/>
                <a:cs typeface="Tahoma"/>
              </a:rPr>
              <a:t>werkgeluk</a:t>
            </a:r>
            <a:r>
              <a:rPr sz="2800" spc="-24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555" dirty="0">
                <a:solidFill>
                  <a:srgbClr val="173831"/>
                </a:solidFill>
                <a:latin typeface="Tahoma"/>
                <a:cs typeface="Tahoma"/>
              </a:rPr>
              <a:t>=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45" dirty="0">
                <a:solidFill>
                  <a:srgbClr val="173831"/>
                </a:solidFill>
                <a:latin typeface="Tahoma"/>
                <a:cs typeface="Tahoma"/>
              </a:rPr>
              <a:t>investeren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in</a:t>
            </a:r>
            <a:r>
              <a:rPr sz="28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30" dirty="0">
                <a:solidFill>
                  <a:srgbClr val="173831"/>
                </a:solidFill>
                <a:latin typeface="Tahoma"/>
                <a:cs typeface="Tahoma"/>
              </a:rPr>
              <a:t>kwalitatieve</a:t>
            </a:r>
            <a:r>
              <a:rPr sz="2800" spc="-27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zorg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45"/>
              </a:spcBef>
            </a:pPr>
            <a:endParaRPr sz="2800">
              <a:latin typeface="Tahoma"/>
              <a:cs typeface="Tahoma"/>
            </a:endParaRPr>
          </a:p>
          <a:p>
            <a:pPr marL="4509770">
              <a:lnSpc>
                <a:spcPts val="3650"/>
              </a:lnSpc>
              <a:spcBef>
                <a:spcPts val="5"/>
              </a:spcBef>
            </a:pPr>
            <a:r>
              <a:rPr sz="3200" b="1" spc="-50" dirty="0">
                <a:solidFill>
                  <a:srgbClr val="173831"/>
                </a:solidFill>
                <a:latin typeface="Trebuchet MS"/>
                <a:cs typeface="Trebuchet MS"/>
              </a:rPr>
              <a:t>“Zorgen</a:t>
            </a:r>
            <a:r>
              <a:rPr sz="3200" b="1" spc="-29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dirty="0">
                <a:solidFill>
                  <a:srgbClr val="173831"/>
                </a:solidFill>
                <a:latin typeface="Trebuchet MS"/>
                <a:cs typeface="Trebuchet MS"/>
              </a:rPr>
              <a:t>doe</a:t>
            </a:r>
            <a:r>
              <a:rPr sz="3200" b="1" spc="-2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160" dirty="0">
                <a:solidFill>
                  <a:srgbClr val="173831"/>
                </a:solidFill>
                <a:latin typeface="Trebuchet MS"/>
                <a:cs typeface="Trebuchet MS"/>
              </a:rPr>
              <a:t>je</a:t>
            </a:r>
            <a:r>
              <a:rPr sz="3200" b="1" spc="-30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10" dirty="0">
                <a:solidFill>
                  <a:srgbClr val="173831"/>
                </a:solidFill>
                <a:latin typeface="Trebuchet MS"/>
                <a:cs typeface="Trebuchet MS"/>
              </a:rPr>
              <a:t>met</a:t>
            </a:r>
            <a:r>
              <a:rPr sz="3200" b="1" spc="-30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160" dirty="0">
                <a:solidFill>
                  <a:srgbClr val="173831"/>
                </a:solidFill>
                <a:latin typeface="Trebuchet MS"/>
                <a:cs typeface="Trebuchet MS"/>
              </a:rPr>
              <a:t>je</a:t>
            </a:r>
            <a:r>
              <a:rPr sz="3200" b="1" spc="-2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10" dirty="0">
                <a:solidFill>
                  <a:srgbClr val="173831"/>
                </a:solidFill>
                <a:latin typeface="Trebuchet MS"/>
                <a:cs typeface="Trebuchet MS"/>
              </a:rPr>
              <a:t>hart,</a:t>
            </a:r>
            <a:endParaRPr sz="3200">
              <a:latin typeface="Trebuchet MS"/>
              <a:cs typeface="Trebuchet MS"/>
            </a:endParaRPr>
          </a:p>
          <a:p>
            <a:pPr marL="4509770">
              <a:lnSpc>
                <a:spcPts val="3650"/>
              </a:lnSpc>
            </a:pPr>
            <a:r>
              <a:rPr sz="3200" b="1" spc="65" dirty="0">
                <a:solidFill>
                  <a:srgbClr val="173831"/>
                </a:solidFill>
                <a:latin typeface="Trebuchet MS"/>
                <a:cs typeface="Trebuchet MS"/>
              </a:rPr>
              <a:t>al</a:t>
            </a:r>
            <a:r>
              <a:rPr sz="3200" b="1" spc="-30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85" dirty="0">
                <a:solidFill>
                  <a:srgbClr val="173831"/>
                </a:solidFill>
                <a:latin typeface="Trebuchet MS"/>
                <a:cs typeface="Trebuchet MS"/>
              </a:rPr>
              <a:t>mag</a:t>
            </a:r>
            <a:r>
              <a:rPr sz="3200" b="1" spc="-29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160" dirty="0">
                <a:solidFill>
                  <a:srgbClr val="173831"/>
                </a:solidFill>
                <a:latin typeface="Trebuchet MS"/>
                <a:cs typeface="Trebuchet MS"/>
              </a:rPr>
              <a:t>je</a:t>
            </a:r>
            <a:r>
              <a:rPr sz="3200" b="1" spc="-30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10" dirty="0">
                <a:solidFill>
                  <a:srgbClr val="173831"/>
                </a:solidFill>
                <a:latin typeface="Trebuchet MS"/>
                <a:cs typeface="Trebuchet MS"/>
              </a:rPr>
              <a:t>dat</a:t>
            </a:r>
            <a:r>
              <a:rPr sz="3200" b="1" spc="-32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50" dirty="0">
                <a:solidFill>
                  <a:srgbClr val="173831"/>
                </a:solidFill>
                <a:latin typeface="Trebuchet MS"/>
                <a:cs typeface="Trebuchet MS"/>
              </a:rPr>
              <a:t>hart</a:t>
            </a:r>
            <a:r>
              <a:rPr sz="3200" b="1" spc="-33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55" dirty="0">
                <a:solidFill>
                  <a:srgbClr val="173831"/>
                </a:solidFill>
                <a:latin typeface="Trebuchet MS"/>
                <a:cs typeface="Trebuchet MS"/>
              </a:rPr>
              <a:t>niet</a:t>
            </a:r>
            <a:r>
              <a:rPr sz="3200" b="1" spc="-32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95" dirty="0">
                <a:solidFill>
                  <a:srgbClr val="173831"/>
                </a:solidFill>
                <a:latin typeface="Trebuchet MS"/>
                <a:cs typeface="Trebuchet MS"/>
              </a:rPr>
              <a:t>verliezen.”</a:t>
            </a:r>
            <a:endParaRPr sz="3200">
              <a:latin typeface="Trebuchet MS"/>
              <a:cs typeface="Trebuchet MS"/>
            </a:endParaRPr>
          </a:p>
          <a:p>
            <a:pPr marR="146050" algn="r">
              <a:lnSpc>
                <a:spcPct val="100000"/>
              </a:lnSpc>
              <a:spcBef>
                <a:spcPts val="229"/>
              </a:spcBef>
            </a:pPr>
            <a:r>
              <a:rPr sz="2000" spc="-50" dirty="0">
                <a:solidFill>
                  <a:srgbClr val="173831"/>
                </a:solidFill>
                <a:latin typeface="Tahoma"/>
                <a:cs typeface="Tahoma"/>
              </a:rPr>
              <a:t>-</a:t>
            </a:r>
            <a:r>
              <a:rPr sz="2000" spc="-20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55" dirty="0">
                <a:solidFill>
                  <a:srgbClr val="173831"/>
                </a:solidFill>
                <a:latin typeface="Tahoma"/>
                <a:cs typeface="Tahoma"/>
              </a:rPr>
              <a:t>Lynn</a:t>
            </a:r>
            <a:r>
              <a:rPr sz="2000" spc="-2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173831"/>
                </a:solidFill>
                <a:latin typeface="Tahoma"/>
                <a:cs typeface="Tahoma"/>
              </a:rPr>
              <a:t>Berger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blauw, Elektrisch blauw, Graphics, Azure  Automatisch gegenereerde beschrijv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1267"/>
            <a:ext cx="12191999" cy="685672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Wat</a:t>
            </a:r>
            <a:r>
              <a:rPr spc="-434" dirty="0"/>
              <a:t> </a:t>
            </a:r>
            <a:r>
              <a:rPr spc="160" dirty="0"/>
              <a:t>is</a:t>
            </a:r>
            <a:r>
              <a:rPr spc="-425" dirty="0"/>
              <a:t> </a:t>
            </a:r>
            <a:r>
              <a:rPr spc="-10" dirty="0"/>
              <a:t>werkgeluk?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6939" y="1707159"/>
            <a:ext cx="10844530" cy="471233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76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Complex</a:t>
            </a:r>
            <a:r>
              <a:rPr sz="2800" spc="-19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en</a:t>
            </a:r>
            <a:r>
              <a:rPr sz="2800" spc="-20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subjectief</a:t>
            </a:r>
            <a:r>
              <a:rPr sz="2800" spc="-20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gevoel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Wisselend,</a:t>
            </a:r>
            <a:r>
              <a:rPr sz="2800" spc="-24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met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pieken</a:t>
            </a:r>
            <a:r>
              <a:rPr sz="2800" spc="-24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en</a:t>
            </a:r>
            <a:r>
              <a:rPr sz="2800" spc="-24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dalen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Positieve</a:t>
            </a:r>
            <a:r>
              <a:rPr sz="2800" spc="-35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‘eindevaluatie’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Niet</a:t>
            </a:r>
            <a:r>
              <a:rPr sz="2800" spc="-2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iets</a:t>
            </a:r>
            <a:r>
              <a:rPr sz="2800" spc="-27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55" dirty="0">
                <a:solidFill>
                  <a:srgbClr val="173831"/>
                </a:solidFill>
                <a:latin typeface="Tahoma"/>
                <a:cs typeface="Tahoma"/>
              </a:rPr>
              <a:t>wat</a:t>
            </a:r>
            <a:r>
              <a:rPr sz="2800" spc="-28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i="1" spc="-75" dirty="0">
                <a:solidFill>
                  <a:srgbClr val="173831"/>
                </a:solidFill>
                <a:latin typeface="Trebuchet MS"/>
                <a:cs typeface="Trebuchet MS"/>
              </a:rPr>
              <a:t>moet</a:t>
            </a:r>
            <a:r>
              <a:rPr sz="2800" i="1" spc="-21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spc="-35" dirty="0">
                <a:solidFill>
                  <a:srgbClr val="173831"/>
                </a:solidFill>
                <a:latin typeface="Tahoma"/>
                <a:cs typeface="Tahoma"/>
              </a:rPr>
              <a:t>of</a:t>
            </a:r>
            <a:r>
              <a:rPr sz="28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i="1" spc="-30" dirty="0">
                <a:solidFill>
                  <a:srgbClr val="173831"/>
                </a:solidFill>
                <a:latin typeface="Trebuchet MS"/>
                <a:cs typeface="Trebuchet MS"/>
              </a:rPr>
              <a:t>kan</a:t>
            </a:r>
            <a:r>
              <a:rPr sz="2800" i="1" spc="-229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spc="-55" dirty="0">
                <a:solidFill>
                  <a:srgbClr val="173831"/>
                </a:solidFill>
                <a:latin typeface="Tahoma"/>
                <a:cs typeface="Tahoma"/>
              </a:rPr>
              <a:t>opgelegd</a:t>
            </a:r>
            <a:r>
              <a:rPr sz="2800" spc="-24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worden</a:t>
            </a:r>
            <a:endParaRPr sz="2800">
              <a:latin typeface="Tahoma"/>
              <a:cs typeface="Tahoma"/>
            </a:endParaRPr>
          </a:p>
          <a:p>
            <a:pPr marL="240029" marR="1130300" indent="-227329">
              <a:lnSpc>
                <a:spcPts val="3020"/>
              </a:lnSpc>
              <a:spcBef>
                <a:spcPts val="105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30" dirty="0">
                <a:solidFill>
                  <a:srgbClr val="173831"/>
                </a:solidFill>
                <a:latin typeface="Tahoma"/>
                <a:cs typeface="Tahoma"/>
              </a:rPr>
              <a:t>Duurzaam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60" dirty="0">
                <a:solidFill>
                  <a:srgbClr val="173831"/>
                </a:solidFill>
                <a:latin typeface="Tahoma"/>
                <a:cs typeface="Tahoma"/>
              </a:rPr>
              <a:t>gevoel</a:t>
            </a:r>
            <a:r>
              <a:rPr sz="28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173831"/>
                </a:solidFill>
                <a:latin typeface="Tahoma"/>
                <a:cs typeface="Tahoma"/>
              </a:rPr>
              <a:t>van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positieve</a:t>
            </a:r>
            <a:r>
              <a:rPr sz="2800" spc="-2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45" dirty="0">
                <a:solidFill>
                  <a:srgbClr val="173831"/>
                </a:solidFill>
                <a:latin typeface="Tahoma"/>
                <a:cs typeface="Tahoma"/>
              </a:rPr>
              <a:t>vervulling</a:t>
            </a:r>
            <a:r>
              <a:rPr sz="28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met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35" dirty="0">
                <a:solidFill>
                  <a:srgbClr val="173831"/>
                </a:solidFill>
                <a:latin typeface="Tahoma"/>
                <a:cs typeface="Tahoma"/>
              </a:rPr>
              <a:t>het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173831"/>
                </a:solidFill>
                <a:latin typeface="Tahoma"/>
                <a:cs typeface="Tahoma"/>
              </a:rPr>
              <a:t>werk,</a:t>
            </a:r>
            <a:r>
              <a:rPr sz="2800" spc="-2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verder 	</a:t>
            </a: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dan</a:t>
            </a:r>
            <a:r>
              <a:rPr sz="2800" spc="-28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werktevredenheid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835"/>
              </a:spcBef>
            </a:pPr>
            <a:endParaRPr sz="2800">
              <a:latin typeface="Tahoma"/>
              <a:cs typeface="Tahoma"/>
            </a:endParaRPr>
          </a:p>
          <a:p>
            <a:pPr marL="4509770" marR="88265">
              <a:lnSpc>
                <a:spcPts val="3460"/>
              </a:lnSpc>
              <a:spcBef>
                <a:spcPts val="5"/>
              </a:spcBef>
            </a:pPr>
            <a:r>
              <a:rPr sz="3200" b="1" spc="-30" dirty="0">
                <a:solidFill>
                  <a:srgbClr val="173831"/>
                </a:solidFill>
                <a:latin typeface="Trebuchet MS"/>
                <a:cs typeface="Trebuchet MS"/>
              </a:rPr>
              <a:t>“Niet</a:t>
            </a:r>
            <a:r>
              <a:rPr sz="3200" b="1" spc="-30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10" dirty="0">
                <a:solidFill>
                  <a:srgbClr val="173831"/>
                </a:solidFill>
                <a:latin typeface="Trebuchet MS"/>
                <a:cs typeface="Trebuchet MS"/>
              </a:rPr>
              <a:t>elke</a:t>
            </a:r>
            <a:r>
              <a:rPr sz="3200" b="1" spc="-31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25" dirty="0">
                <a:solidFill>
                  <a:srgbClr val="173831"/>
                </a:solidFill>
                <a:latin typeface="Trebuchet MS"/>
                <a:cs typeface="Trebuchet MS"/>
              </a:rPr>
              <a:t>werkdag</a:t>
            </a:r>
            <a:r>
              <a:rPr sz="3200" b="1" spc="-31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50" dirty="0">
                <a:solidFill>
                  <a:srgbClr val="173831"/>
                </a:solidFill>
                <a:latin typeface="Trebuchet MS"/>
                <a:cs typeface="Trebuchet MS"/>
              </a:rPr>
              <a:t>heeft</a:t>
            </a:r>
            <a:r>
              <a:rPr sz="3200" b="1" spc="-31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25" dirty="0">
                <a:solidFill>
                  <a:srgbClr val="173831"/>
                </a:solidFill>
                <a:latin typeface="Trebuchet MS"/>
                <a:cs typeface="Trebuchet MS"/>
              </a:rPr>
              <a:t>het </a:t>
            </a:r>
            <a:r>
              <a:rPr sz="3200" b="1" spc="-35" dirty="0">
                <a:solidFill>
                  <a:srgbClr val="173831"/>
                </a:solidFill>
                <a:latin typeface="Trebuchet MS"/>
                <a:cs typeface="Trebuchet MS"/>
              </a:rPr>
              <a:t>potentieel</a:t>
            </a:r>
            <a:r>
              <a:rPr sz="3200" b="1" spc="-22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30" dirty="0">
                <a:solidFill>
                  <a:srgbClr val="173831"/>
                </a:solidFill>
                <a:latin typeface="Trebuchet MS"/>
                <a:cs typeface="Trebuchet MS"/>
              </a:rPr>
              <a:t>een</a:t>
            </a:r>
            <a:r>
              <a:rPr sz="3200" b="1" spc="-20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dirty="0">
                <a:solidFill>
                  <a:srgbClr val="173831"/>
                </a:solidFill>
                <a:latin typeface="Trebuchet MS"/>
                <a:cs typeface="Trebuchet MS"/>
              </a:rPr>
              <a:t>geluksdag</a:t>
            </a:r>
            <a:r>
              <a:rPr sz="3200" b="1" spc="-20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80" dirty="0">
                <a:solidFill>
                  <a:srgbClr val="173831"/>
                </a:solidFill>
                <a:latin typeface="Trebuchet MS"/>
                <a:cs typeface="Trebuchet MS"/>
              </a:rPr>
              <a:t>te</a:t>
            </a:r>
            <a:r>
              <a:rPr sz="3200" b="1" spc="-19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155" dirty="0">
                <a:solidFill>
                  <a:srgbClr val="173831"/>
                </a:solidFill>
                <a:latin typeface="Trebuchet MS"/>
                <a:cs typeface="Trebuchet MS"/>
              </a:rPr>
              <a:t>zijn.”</a:t>
            </a:r>
            <a:endParaRPr sz="32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  <a:spcBef>
                <a:spcPts val="175"/>
              </a:spcBef>
            </a:pPr>
            <a:r>
              <a:rPr sz="2000" spc="-50" dirty="0">
                <a:solidFill>
                  <a:srgbClr val="173831"/>
                </a:solidFill>
                <a:latin typeface="Tahoma"/>
                <a:cs typeface="Tahoma"/>
              </a:rPr>
              <a:t>-</a:t>
            </a:r>
            <a:r>
              <a:rPr sz="2000" spc="-20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80" dirty="0">
                <a:solidFill>
                  <a:srgbClr val="173831"/>
                </a:solidFill>
                <a:latin typeface="Tahoma"/>
                <a:cs typeface="Tahoma"/>
              </a:rPr>
              <a:t>Peggy</a:t>
            </a:r>
            <a:r>
              <a:rPr sz="2000" spc="-229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73831"/>
                </a:solidFill>
                <a:latin typeface="Tahoma"/>
                <a:cs typeface="Tahoma"/>
              </a:rPr>
              <a:t>De</a:t>
            </a:r>
            <a:r>
              <a:rPr sz="2000" spc="-20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20" dirty="0">
                <a:solidFill>
                  <a:srgbClr val="173831"/>
                </a:solidFill>
                <a:latin typeface="Tahoma"/>
                <a:cs typeface="Tahoma"/>
              </a:rPr>
              <a:t>Prins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Graphics, tekening, clipart, ontwerp  Automatisch gegenereerde beschrijv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1267"/>
            <a:ext cx="12191999" cy="685672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Belang</a:t>
            </a:r>
            <a:r>
              <a:rPr spc="-275" dirty="0"/>
              <a:t> </a:t>
            </a:r>
            <a:r>
              <a:rPr spc="-30" dirty="0"/>
              <a:t>van</a:t>
            </a:r>
            <a:r>
              <a:rPr spc="-275" dirty="0"/>
              <a:t> </a:t>
            </a:r>
            <a:r>
              <a:rPr spc="-20" dirty="0"/>
              <a:t>taal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760"/>
              </a:spcBef>
            </a:pPr>
            <a:r>
              <a:rPr spc="-50" dirty="0"/>
              <a:t>Van</a:t>
            </a:r>
            <a:r>
              <a:rPr spc="-260" dirty="0"/>
              <a:t> </a:t>
            </a:r>
            <a:r>
              <a:rPr spc="-114" dirty="0"/>
              <a:t>wie</a:t>
            </a:r>
            <a:r>
              <a:rPr spc="-235" dirty="0"/>
              <a:t> </a:t>
            </a:r>
            <a:r>
              <a:rPr spc="-10" dirty="0"/>
              <a:t>is</a:t>
            </a:r>
            <a:r>
              <a:rPr spc="-240" dirty="0"/>
              <a:t> </a:t>
            </a:r>
            <a:r>
              <a:rPr spc="-190" dirty="0"/>
              <a:t>dit</a:t>
            </a:r>
            <a:r>
              <a:rPr spc="-245" dirty="0"/>
              <a:t> </a:t>
            </a:r>
            <a:r>
              <a:rPr spc="-125" dirty="0"/>
              <a:t>het</a:t>
            </a:r>
            <a:r>
              <a:rPr spc="-250" dirty="0"/>
              <a:t> </a:t>
            </a:r>
            <a:r>
              <a:rPr spc="-20" dirty="0"/>
              <a:t>lijflied?</a:t>
            </a:r>
          </a:p>
          <a:p>
            <a:pPr marL="1270" algn="ctr">
              <a:lnSpc>
                <a:spcPts val="3190"/>
              </a:lnSpc>
              <a:spcBef>
                <a:spcPts val="665"/>
              </a:spcBef>
            </a:pPr>
            <a:r>
              <a:rPr dirty="0"/>
              <a:t>Hebben</a:t>
            </a:r>
            <a:r>
              <a:rPr spc="-245" dirty="0"/>
              <a:t> </a:t>
            </a:r>
            <a:r>
              <a:rPr spc="-175" dirty="0"/>
              <a:t>jullie</a:t>
            </a:r>
            <a:r>
              <a:rPr spc="-245" dirty="0"/>
              <a:t> </a:t>
            </a:r>
            <a:r>
              <a:rPr dirty="0"/>
              <a:t>ook</a:t>
            </a:r>
            <a:r>
              <a:rPr spc="-229" dirty="0"/>
              <a:t> </a:t>
            </a:r>
            <a:r>
              <a:rPr spc="-20" dirty="0"/>
              <a:t>een</a:t>
            </a:r>
            <a:r>
              <a:rPr spc="-215" dirty="0"/>
              <a:t> </a:t>
            </a:r>
            <a:r>
              <a:rPr b="1" spc="-55" dirty="0">
                <a:latin typeface="Trebuchet MS"/>
                <a:cs typeface="Trebuchet MS"/>
              </a:rPr>
              <a:t>eigen</a:t>
            </a:r>
            <a:r>
              <a:rPr b="1" spc="-200" dirty="0">
                <a:latin typeface="Trebuchet MS"/>
                <a:cs typeface="Trebuchet MS"/>
              </a:rPr>
              <a:t> </a:t>
            </a:r>
            <a:r>
              <a:rPr b="1" spc="-10" dirty="0">
                <a:latin typeface="Trebuchet MS"/>
                <a:cs typeface="Trebuchet MS"/>
              </a:rPr>
              <a:t>taal</a:t>
            </a:r>
            <a:r>
              <a:rPr spc="-10" dirty="0"/>
              <a:t>?</a:t>
            </a:r>
          </a:p>
          <a:p>
            <a:pPr marL="13970" marR="5080" indent="624840">
              <a:lnSpc>
                <a:spcPts val="3020"/>
              </a:lnSpc>
              <a:spcBef>
                <a:spcPts val="215"/>
              </a:spcBef>
            </a:pPr>
            <a:r>
              <a:rPr spc="-235" dirty="0"/>
              <a:t>Ja,</a:t>
            </a:r>
            <a:r>
              <a:rPr spc="-254" dirty="0"/>
              <a:t> </a:t>
            </a:r>
            <a:r>
              <a:rPr spc="-90" dirty="0"/>
              <a:t>die</a:t>
            </a:r>
            <a:r>
              <a:rPr spc="-225" dirty="0"/>
              <a:t> </a:t>
            </a:r>
            <a:r>
              <a:rPr spc="-45" dirty="0"/>
              <a:t>spreken</a:t>
            </a:r>
            <a:r>
              <a:rPr spc="-235" dirty="0"/>
              <a:t> wij</a:t>
            </a:r>
            <a:r>
              <a:rPr spc="-240" dirty="0"/>
              <a:t> </a:t>
            </a:r>
            <a:r>
              <a:rPr spc="-10" dirty="0"/>
              <a:t>allemaal </a:t>
            </a:r>
            <a:r>
              <a:rPr dirty="0"/>
              <a:t>Doen</a:t>
            </a:r>
            <a:r>
              <a:rPr spc="-215" dirty="0"/>
              <a:t> </a:t>
            </a:r>
            <a:r>
              <a:rPr spc="-180" dirty="0"/>
              <a:t>jullie</a:t>
            </a:r>
            <a:r>
              <a:rPr spc="-225" dirty="0"/>
              <a:t> </a:t>
            </a:r>
            <a:r>
              <a:rPr spc="-95" dirty="0"/>
              <a:t>iets</a:t>
            </a:r>
            <a:r>
              <a:rPr spc="-225" dirty="0"/>
              <a:t> </a:t>
            </a:r>
            <a:r>
              <a:rPr spc="-145" dirty="0"/>
              <a:t>wat</a:t>
            </a:r>
            <a:r>
              <a:rPr spc="-215" dirty="0"/>
              <a:t> </a:t>
            </a:r>
            <a:r>
              <a:rPr spc="-235" dirty="0"/>
              <a:t>wij</a:t>
            </a:r>
            <a:r>
              <a:rPr spc="-215" dirty="0"/>
              <a:t> </a:t>
            </a:r>
            <a:r>
              <a:rPr spc="-150" dirty="0"/>
              <a:t>niet</a:t>
            </a:r>
            <a:r>
              <a:rPr spc="-185" dirty="0"/>
              <a:t> </a:t>
            </a:r>
            <a:r>
              <a:rPr b="1" spc="-10" dirty="0">
                <a:latin typeface="Trebuchet MS"/>
                <a:cs typeface="Trebuchet MS"/>
              </a:rPr>
              <a:t>durven</a:t>
            </a:r>
            <a:r>
              <a:rPr spc="-10" dirty="0"/>
              <a:t>?</a:t>
            </a:r>
          </a:p>
          <a:p>
            <a:pPr marL="902335">
              <a:lnSpc>
                <a:spcPts val="2985"/>
              </a:lnSpc>
            </a:pPr>
            <a:r>
              <a:rPr spc="-235" dirty="0"/>
              <a:t>Ja,</a:t>
            </a:r>
            <a:r>
              <a:rPr spc="-254" dirty="0"/>
              <a:t> </a:t>
            </a:r>
            <a:r>
              <a:rPr spc="-110" dirty="0"/>
              <a:t>want</a:t>
            </a:r>
            <a:r>
              <a:rPr spc="-250" dirty="0"/>
              <a:t> </a:t>
            </a:r>
            <a:r>
              <a:rPr spc="-235" dirty="0"/>
              <a:t>wij</a:t>
            </a:r>
            <a:r>
              <a:rPr spc="-245" dirty="0"/>
              <a:t> </a:t>
            </a:r>
            <a:r>
              <a:rPr spc="-190" dirty="0"/>
              <a:t>zijn</a:t>
            </a:r>
            <a:r>
              <a:rPr spc="-235" dirty="0"/>
              <a:t> </a:t>
            </a:r>
            <a:r>
              <a:rPr spc="-55" dirty="0"/>
              <a:t>échte</a:t>
            </a:r>
            <a:r>
              <a:rPr spc="-240" dirty="0"/>
              <a:t> </a:t>
            </a:r>
            <a:r>
              <a:rPr spc="235" dirty="0"/>
              <a:t>…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44106" y="5102097"/>
            <a:ext cx="4655185" cy="1304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rgbClr val="173831"/>
                </a:solidFill>
                <a:latin typeface="Trebuchet MS"/>
                <a:cs typeface="Trebuchet MS"/>
              </a:rPr>
              <a:t>“Iets</a:t>
            </a:r>
            <a:r>
              <a:rPr sz="3200" b="1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125" dirty="0">
                <a:solidFill>
                  <a:srgbClr val="173831"/>
                </a:solidFill>
                <a:latin typeface="Trebuchet MS"/>
                <a:cs typeface="Trebuchet MS"/>
              </a:rPr>
              <a:t>is</a:t>
            </a:r>
            <a:r>
              <a:rPr sz="3200" b="1" spc="-2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145" dirty="0">
                <a:solidFill>
                  <a:srgbClr val="173831"/>
                </a:solidFill>
                <a:latin typeface="Trebuchet MS"/>
                <a:cs typeface="Trebuchet MS"/>
              </a:rPr>
              <a:t>pas</a:t>
            </a:r>
            <a:r>
              <a:rPr sz="3200" b="1" spc="-2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20" dirty="0">
                <a:solidFill>
                  <a:srgbClr val="173831"/>
                </a:solidFill>
                <a:latin typeface="Trebuchet MS"/>
                <a:cs typeface="Trebuchet MS"/>
              </a:rPr>
              <a:t>werkbaar</a:t>
            </a:r>
            <a:r>
              <a:rPr sz="3200" b="1" spc="-30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120" dirty="0">
                <a:solidFill>
                  <a:srgbClr val="173831"/>
                </a:solidFill>
                <a:latin typeface="Trebuchet MS"/>
                <a:cs typeface="Trebuchet MS"/>
              </a:rPr>
              <a:t>als </a:t>
            </a:r>
            <a:r>
              <a:rPr sz="3200" b="1" spc="-50" dirty="0">
                <a:solidFill>
                  <a:srgbClr val="173831"/>
                </a:solidFill>
                <a:latin typeface="Trebuchet MS"/>
                <a:cs typeface="Trebuchet MS"/>
              </a:rPr>
              <a:t>het</a:t>
            </a:r>
            <a:r>
              <a:rPr sz="3200" b="1" spc="-229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dirty="0">
                <a:solidFill>
                  <a:srgbClr val="173831"/>
                </a:solidFill>
                <a:latin typeface="Trebuchet MS"/>
                <a:cs typeface="Trebuchet MS"/>
              </a:rPr>
              <a:t>bespreekbaar</a:t>
            </a:r>
            <a:r>
              <a:rPr sz="3200" b="1" spc="-23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20" dirty="0">
                <a:solidFill>
                  <a:srgbClr val="173831"/>
                </a:solidFill>
                <a:latin typeface="Trebuchet MS"/>
                <a:cs typeface="Trebuchet MS"/>
              </a:rPr>
              <a:t>is.”</a:t>
            </a:r>
            <a:endParaRPr sz="3200">
              <a:latin typeface="Trebuchet MS"/>
              <a:cs typeface="Trebuchet MS"/>
            </a:endParaRPr>
          </a:p>
          <a:p>
            <a:pPr marL="354965">
              <a:lnSpc>
                <a:spcPts val="2385"/>
              </a:lnSpc>
            </a:pPr>
            <a:r>
              <a:rPr sz="2000" spc="-50" dirty="0">
                <a:solidFill>
                  <a:srgbClr val="173831"/>
                </a:solidFill>
                <a:latin typeface="Tahoma"/>
                <a:cs typeface="Tahoma"/>
              </a:rPr>
              <a:t>-</a:t>
            </a:r>
            <a:r>
              <a:rPr sz="2000" spc="-19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30" dirty="0">
                <a:solidFill>
                  <a:srgbClr val="173831"/>
                </a:solidFill>
                <a:latin typeface="Tahoma"/>
                <a:cs typeface="Tahoma"/>
              </a:rPr>
              <a:t>Laura</a:t>
            </a:r>
            <a:r>
              <a:rPr sz="2000" spc="-19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73831"/>
                </a:solidFill>
                <a:latin typeface="Tahoma"/>
                <a:cs typeface="Tahoma"/>
              </a:rPr>
              <a:t>De</a:t>
            </a:r>
            <a:r>
              <a:rPr sz="2000" spc="-19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173831"/>
                </a:solidFill>
                <a:latin typeface="Tahoma"/>
                <a:cs typeface="Tahoma"/>
              </a:rPr>
              <a:t>Blaere</a:t>
            </a:r>
            <a:r>
              <a:rPr sz="2000" spc="-19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173831"/>
                </a:solidFill>
                <a:latin typeface="Tahoma"/>
                <a:cs typeface="Tahoma"/>
              </a:rPr>
              <a:t>C</a:t>
            </a:r>
            <a:r>
              <a:rPr sz="2000" spc="-19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30" dirty="0">
                <a:solidFill>
                  <a:srgbClr val="173831"/>
                </a:solidFill>
                <a:latin typeface="Tahoma"/>
                <a:cs typeface="Tahoma"/>
              </a:rPr>
              <a:t>Sarah</a:t>
            </a:r>
            <a:r>
              <a:rPr sz="2000" spc="-20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173831"/>
                </a:solidFill>
                <a:latin typeface="Tahoma"/>
                <a:cs typeface="Tahoma"/>
              </a:rPr>
              <a:t>Daniels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Graphics, tekening, clipart, ontwerp  Automatisch gegenereerde beschrijv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1267"/>
            <a:ext cx="12191999" cy="685672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Belang</a:t>
            </a:r>
            <a:r>
              <a:rPr spc="-275" dirty="0"/>
              <a:t> </a:t>
            </a:r>
            <a:r>
              <a:rPr spc="-30" dirty="0"/>
              <a:t>van</a:t>
            </a:r>
            <a:r>
              <a:rPr spc="-275" dirty="0"/>
              <a:t> </a:t>
            </a:r>
            <a:r>
              <a:rPr spc="-20" dirty="0"/>
              <a:t>taal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760"/>
              </a:spcBef>
            </a:pPr>
            <a:r>
              <a:rPr spc="-50" dirty="0"/>
              <a:t>Van</a:t>
            </a:r>
            <a:r>
              <a:rPr spc="-260" dirty="0"/>
              <a:t> </a:t>
            </a:r>
            <a:r>
              <a:rPr spc="-114" dirty="0"/>
              <a:t>wie</a:t>
            </a:r>
            <a:r>
              <a:rPr spc="-235" dirty="0"/>
              <a:t> </a:t>
            </a:r>
            <a:r>
              <a:rPr spc="-10" dirty="0"/>
              <a:t>is</a:t>
            </a:r>
            <a:r>
              <a:rPr spc="-240" dirty="0"/>
              <a:t> </a:t>
            </a:r>
            <a:r>
              <a:rPr spc="-190" dirty="0"/>
              <a:t>dit</a:t>
            </a:r>
            <a:r>
              <a:rPr spc="-245" dirty="0"/>
              <a:t> </a:t>
            </a:r>
            <a:r>
              <a:rPr spc="-125" dirty="0"/>
              <a:t>het</a:t>
            </a:r>
            <a:r>
              <a:rPr spc="-250" dirty="0"/>
              <a:t> </a:t>
            </a:r>
            <a:r>
              <a:rPr spc="-20" dirty="0"/>
              <a:t>lijflied?</a:t>
            </a:r>
          </a:p>
          <a:p>
            <a:pPr marL="1270" algn="ctr">
              <a:lnSpc>
                <a:spcPts val="3190"/>
              </a:lnSpc>
              <a:spcBef>
                <a:spcPts val="665"/>
              </a:spcBef>
            </a:pPr>
            <a:r>
              <a:rPr dirty="0"/>
              <a:t>Hebben</a:t>
            </a:r>
            <a:r>
              <a:rPr spc="-245" dirty="0"/>
              <a:t> </a:t>
            </a:r>
            <a:r>
              <a:rPr spc="-175" dirty="0"/>
              <a:t>jullie</a:t>
            </a:r>
            <a:r>
              <a:rPr spc="-245" dirty="0"/>
              <a:t> </a:t>
            </a:r>
            <a:r>
              <a:rPr dirty="0"/>
              <a:t>ook</a:t>
            </a:r>
            <a:r>
              <a:rPr spc="-229" dirty="0"/>
              <a:t> </a:t>
            </a:r>
            <a:r>
              <a:rPr spc="-20" dirty="0"/>
              <a:t>een</a:t>
            </a:r>
            <a:r>
              <a:rPr spc="-215" dirty="0"/>
              <a:t> </a:t>
            </a:r>
            <a:r>
              <a:rPr b="1" spc="-55" dirty="0">
                <a:latin typeface="Trebuchet MS"/>
                <a:cs typeface="Trebuchet MS"/>
              </a:rPr>
              <a:t>eigen</a:t>
            </a:r>
            <a:r>
              <a:rPr b="1" spc="-200" dirty="0">
                <a:latin typeface="Trebuchet MS"/>
                <a:cs typeface="Trebuchet MS"/>
              </a:rPr>
              <a:t> </a:t>
            </a:r>
            <a:r>
              <a:rPr b="1" spc="-10" dirty="0">
                <a:latin typeface="Trebuchet MS"/>
                <a:cs typeface="Trebuchet MS"/>
              </a:rPr>
              <a:t>taal</a:t>
            </a:r>
            <a:r>
              <a:rPr spc="-10" dirty="0"/>
              <a:t>?</a:t>
            </a:r>
          </a:p>
          <a:p>
            <a:pPr marL="13970" marR="5080" indent="624840">
              <a:lnSpc>
                <a:spcPts val="3020"/>
              </a:lnSpc>
              <a:spcBef>
                <a:spcPts val="215"/>
              </a:spcBef>
            </a:pPr>
            <a:r>
              <a:rPr spc="-235" dirty="0"/>
              <a:t>Ja,</a:t>
            </a:r>
            <a:r>
              <a:rPr spc="-254" dirty="0"/>
              <a:t> </a:t>
            </a:r>
            <a:r>
              <a:rPr spc="-90" dirty="0"/>
              <a:t>die</a:t>
            </a:r>
            <a:r>
              <a:rPr spc="-225" dirty="0"/>
              <a:t> </a:t>
            </a:r>
            <a:r>
              <a:rPr spc="-45" dirty="0"/>
              <a:t>spreken</a:t>
            </a:r>
            <a:r>
              <a:rPr spc="-235" dirty="0"/>
              <a:t> wij</a:t>
            </a:r>
            <a:r>
              <a:rPr spc="-240" dirty="0"/>
              <a:t> </a:t>
            </a:r>
            <a:r>
              <a:rPr spc="-10" dirty="0"/>
              <a:t>allemaal </a:t>
            </a:r>
            <a:r>
              <a:rPr dirty="0"/>
              <a:t>Doen</a:t>
            </a:r>
            <a:r>
              <a:rPr spc="-215" dirty="0"/>
              <a:t> </a:t>
            </a:r>
            <a:r>
              <a:rPr spc="-180" dirty="0"/>
              <a:t>jullie</a:t>
            </a:r>
            <a:r>
              <a:rPr spc="-225" dirty="0"/>
              <a:t> </a:t>
            </a:r>
            <a:r>
              <a:rPr spc="-95" dirty="0"/>
              <a:t>iets</a:t>
            </a:r>
            <a:r>
              <a:rPr spc="-225" dirty="0"/>
              <a:t> </a:t>
            </a:r>
            <a:r>
              <a:rPr spc="-145" dirty="0"/>
              <a:t>wat</a:t>
            </a:r>
            <a:r>
              <a:rPr spc="-215" dirty="0"/>
              <a:t> </a:t>
            </a:r>
            <a:r>
              <a:rPr spc="-235" dirty="0"/>
              <a:t>wij</a:t>
            </a:r>
            <a:r>
              <a:rPr spc="-215" dirty="0"/>
              <a:t> </a:t>
            </a:r>
            <a:r>
              <a:rPr spc="-150" dirty="0"/>
              <a:t>niet</a:t>
            </a:r>
            <a:r>
              <a:rPr spc="-185" dirty="0"/>
              <a:t> </a:t>
            </a:r>
            <a:r>
              <a:rPr b="1" spc="-10" dirty="0">
                <a:latin typeface="Trebuchet MS"/>
                <a:cs typeface="Trebuchet MS"/>
              </a:rPr>
              <a:t>durven</a:t>
            </a:r>
            <a:r>
              <a:rPr spc="-10" dirty="0"/>
              <a:t>?</a:t>
            </a:r>
          </a:p>
          <a:p>
            <a:pPr marL="902335">
              <a:lnSpc>
                <a:spcPts val="2985"/>
              </a:lnSpc>
            </a:pPr>
            <a:r>
              <a:rPr spc="-235" dirty="0"/>
              <a:t>Ja,</a:t>
            </a:r>
            <a:r>
              <a:rPr spc="-254" dirty="0"/>
              <a:t> </a:t>
            </a:r>
            <a:r>
              <a:rPr spc="-110" dirty="0"/>
              <a:t>want</a:t>
            </a:r>
            <a:r>
              <a:rPr spc="-250" dirty="0"/>
              <a:t> </a:t>
            </a:r>
            <a:r>
              <a:rPr spc="-235" dirty="0"/>
              <a:t>wij</a:t>
            </a:r>
            <a:r>
              <a:rPr spc="-245" dirty="0"/>
              <a:t> </a:t>
            </a:r>
            <a:r>
              <a:rPr spc="-190" dirty="0"/>
              <a:t>zijn</a:t>
            </a:r>
            <a:r>
              <a:rPr spc="-235" dirty="0"/>
              <a:t> </a:t>
            </a:r>
            <a:r>
              <a:rPr spc="-55" dirty="0"/>
              <a:t>échte</a:t>
            </a:r>
            <a:r>
              <a:rPr spc="-240" dirty="0"/>
              <a:t> </a:t>
            </a:r>
            <a:r>
              <a:rPr spc="235" dirty="0"/>
              <a:t>…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83582" y="4540516"/>
            <a:ext cx="1312417" cy="180365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944106" y="5102097"/>
            <a:ext cx="4655185" cy="1304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rgbClr val="173831"/>
                </a:solidFill>
                <a:latin typeface="Trebuchet MS"/>
                <a:cs typeface="Trebuchet MS"/>
              </a:rPr>
              <a:t>“Iets</a:t>
            </a:r>
            <a:r>
              <a:rPr sz="3200" b="1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125" dirty="0">
                <a:solidFill>
                  <a:srgbClr val="173831"/>
                </a:solidFill>
                <a:latin typeface="Trebuchet MS"/>
                <a:cs typeface="Trebuchet MS"/>
              </a:rPr>
              <a:t>is</a:t>
            </a:r>
            <a:r>
              <a:rPr sz="3200" b="1" spc="-2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145" dirty="0">
                <a:solidFill>
                  <a:srgbClr val="173831"/>
                </a:solidFill>
                <a:latin typeface="Trebuchet MS"/>
                <a:cs typeface="Trebuchet MS"/>
              </a:rPr>
              <a:t>pas</a:t>
            </a:r>
            <a:r>
              <a:rPr sz="3200" b="1" spc="-2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20" dirty="0">
                <a:solidFill>
                  <a:srgbClr val="173831"/>
                </a:solidFill>
                <a:latin typeface="Trebuchet MS"/>
                <a:cs typeface="Trebuchet MS"/>
              </a:rPr>
              <a:t>werkbaar</a:t>
            </a:r>
            <a:r>
              <a:rPr sz="3200" b="1" spc="-30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120" dirty="0">
                <a:solidFill>
                  <a:srgbClr val="173831"/>
                </a:solidFill>
                <a:latin typeface="Trebuchet MS"/>
                <a:cs typeface="Trebuchet MS"/>
              </a:rPr>
              <a:t>als </a:t>
            </a:r>
            <a:r>
              <a:rPr sz="3200" b="1" spc="-50" dirty="0">
                <a:solidFill>
                  <a:srgbClr val="173831"/>
                </a:solidFill>
                <a:latin typeface="Trebuchet MS"/>
                <a:cs typeface="Trebuchet MS"/>
              </a:rPr>
              <a:t>het</a:t>
            </a:r>
            <a:r>
              <a:rPr sz="3200" b="1" spc="-229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dirty="0">
                <a:solidFill>
                  <a:srgbClr val="173831"/>
                </a:solidFill>
                <a:latin typeface="Trebuchet MS"/>
                <a:cs typeface="Trebuchet MS"/>
              </a:rPr>
              <a:t>bespreekbaar</a:t>
            </a:r>
            <a:r>
              <a:rPr sz="3200" b="1" spc="-23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20" dirty="0">
                <a:solidFill>
                  <a:srgbClr val="173831"/>
                </a:solidFill>
                <a:latin typeface="Trebuchet MS"/>
                <a:cs typeface="Trebuchet MS"/>
              </a:rPr>
              <a:t>is.”</a:t>
            </a:r>
            <a:endParaRPr sz="3200">
              <a:latin typeface="Trebuchet MS"/>
              <a:cs typeface="Trebuchet MS"/>
            </a:endParaRPr>
          </a:p>
          <a:p>
            <a:pPr marL="354965">
              <a:lnSpc>
                <a:spcPts val="2385"/>
              </a:lnSpc>
            </a:pPr>
            <a:r>
              <a:rPr sz="2000" spc="-50" dirty="0">
                <a:solidFill>
                  <a:srgbClr val="173831"/>
                </a:solidFill>
                <a:latin typeface="Tahoma"/>
                <a:cs typeface="Tahoma"/>
              </a:rPr>
              <a:t>-</a:t>
            </a:r>
            <a:r>
              <a:rPr sz="2000" spc="-19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30" dirty="0">
                <a:solidFill>
                  <a:srgbClr val="173831"/>
                </a:solidFill>
                <a:latin typeface="Tahoma"/>
                <a:cs typeface="Tahoma"/>
              </a:rPr>
              <a:t>Laura</a:t>
            </a:r>
            <a:r>
              <a:rPr sz="2000" spc="-19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73831"/>
                </a:solidFill>
                <a:latin typeface="Tahoma"/>
                <a:cs typeface="Tahoma"/>
              </a:rPr>
              <a:t>De</a:t>
            </a:r>
            <a:r>
              <a:rPr sz="2000" spc="-19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173831"/>
                </a:solidFill>
                <a:latin typeface="Tahoma"/>
                <a:cs typeface="Tahoma"/>
              </a:rPr>
              <a:t>Blaere</a:t>
            </a:r>
            <a:r>
              <a:rPr sz="2000" spc="-19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173831"/>
                </a:solidFill>
                <a:latin typeface="Tahoma"/>
                <a:cs typeface="Tahoma"/>
              </a:rPr>
              <a:t>C</a:t>
            </a:r>
            <a:r>
              <a:rPr sz="2000" spc="-19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30" dirty="0">
                <a:solidFill>
                  <a:srgbClr val="173831"/>
                </a:solidFill>
                <a:latin typeface="Tahoma"/>
                <a:cs typeface="Tahoma"/>
              </a:rPr>
              <a:t>Sarah</a:t>
            </a:r>
            <a:r>
              <a:rPr sz="2000" spc="-20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173831"/>
                </a:solidFill>
                <a:latin typeface="Tahoma"/>
                <a:cs typeface="Tahoma"/>
              </a:rPr>
              <a:t>Daniels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Afbeelding met persoon, kleding, overdekt, computer  Door AI gegenereerde inhoud is mogelijk onjuist.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46751" y="0"/>
              <a:ext cx="7445248" cy="6857996"/>
            </a:xfrm>
            <a:prstGeom prst="rect">
              <a:avLst/>
            </a:prstGeom>
          </p:spPr>
        </p:pic>
        <p:pic>
          <p:nvPicPr>
            <p:cNvPr id="4" name="object 4" descr="Afbeelding met Kinderkunst, verbruiksartikelen voor kantoor, briefpapier, kunst  Door AI gegenereerde inhoud is mogelijk onjuis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358582"/>
              <a:ext cx="4902453" cy="549941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02937" y="1815731"/>
              <a:ext cx="3976116" cy="5042264"/>
            </a:xfrm>
            <a:prstGeom prst="rect">
              <a:avLst/>
            </a:prstGeom>
          </p:spPr>
        </p:pic>
        <p:pic>
          <p:nvPicPr>
            <p:cNvPr id="6" name="object 6" descr="Afbeelding met kleding, Menselijk gezicht, persoon, vrouw  Door AI gegenereerde inhoud is mogelijk onjuist.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3563873" cy="4055237"/>
            </a:xfrm>
            <a:prstGeom prst="rect">
              <a:avLst/>
            </a:prstGeom>
          </p:spPr>
        </p:pic>
        <p:pic>
          <p:nvPicPr>
            <p:cNvPr id="7" name="object 7" descr="Afbeelding met kleding, persoon, Menselijk gezicht, vrouw  Door AI gegenereerde inhoud is mogelijk onjuist.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63874" y="0"/>
              <a:ext cx="3563874" cy="3354578"/>
            </a:xfrm>
            <a:prstGeom prst="rect">
              <a:avLst/>
            </a:prstGeom>
          </p:spPr>
        </p:pic>
        <p:pic>
          <p:nvPicPr>
            <p:cNvPr id="8" name="object 8" descr="Afbeelding met persoon, kleding, Menselijk gezicht, buitenshuis  Door AI gegenereerde inhoud is mogelijk onjuist.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86874" y="0"/>
              <a:ext cx="2405126" cy="391680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3602" y="3542916"/>
              <a:ext cx="5114988" cy="33150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clipart, Graphics, illustratie, tekening  Automatisch gegenereerde beschrijv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1267"/>
            <a:ext cx="12191999" cy="685672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6939" y="605155"/>
            <a:ext cx="59734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35" dirty="0"/>
              <a:t>Kompas</a:t>
            </a:r>
            <a:r>
              <a:rPr spc="-440" dirty="0"/>
              <a:t> </a:t>
            </a:r>
            <a:r>
              <a:rPr spc="-30" dirty="0"/>
              <a:t>van</a:t>
            </a:r>
            <a:r>
              <a:rPr spc="-400" dirty="0"/>
              <a:t> </a:t>
            </a:r>
            <a:r>
              <a:rPr spc="-10" dirty="0"/>
              <a:t>werkgeluk</a:t>
            </a:r>
          </a:p>
        </p:txBody>
      </p:sp>
      <p:sp>
        <p:nvSpPr>
          <p:cNvPr id="6" name="object 6"/>
          <p:cNvSpPr/>
          <p:nvPr/>
        </p:nvSpPr>
        <p:spPr>
          <a:xfrm>
            <a:off x="8237246" y="767098"/>
            <a:ext cx="2211070" cy="1656080"/>
          </a:xfrm>
          <a:custGeom>
            <a:avLst/>
            <a:gdLst/>
            <a:ahLst/>
            <a:cxnLst/>
            <a:rect l="l" t="t" r="r" b="b"/>
            <a:pathLst>
              <a:path w="2211070" h="1656080">
                <a:moveTo>
                  <a:pt x="1732331" y="0"/>
                </a:moveTo>
                <a:lnTo>
                  <a:pt x="1582211" y="440"/>
                </a:lnTo>
                <a:lnTo>
                  <a:pt x="1031062" y="17129"/>
                </a:lnTo>
                <a:lnTo>
                  <a:pt x="261259" y="10343"/>
                </a:lnTo>
                <a:lnTo>
                  <a:pt x="211399" y="12893"/>
                </a:lnTo>
                <a:lnTo>
                  <a:pt x="162216" y="21892"/>
                </a:lnTo>
                <a:lnTo>
                  <a:pt x="115696" y="40566"/>
                </a:lnTo>
                <a:lnTo>
                  <a:pt x="73823" y="72135"/>
                </a:lnTo>
                <a:lnTo>
                  <a:pt x="32062" y="134575"/>
                </a:lnTo>
                <a:lnTo>
                  <a:pt x="18350" y="177508"/>
                </a:lnTo>
                <a:lnTo>
                  <a:pt x="9739" y="226400"/>
                </a:lnTo>
                <a:lnTo>
                  <a:pt x="4988" y="278828"/>
                </a:lnTo>
                <a:lnTo>
                  <a:pt x="2855" y="332369"/>
                </a:lnTo>
                <a:lnTo>
                  <a:pt x="584" y="485069"/>
                </a:lnTo>
                <a:lnTo>
                  <a:pt x="0" y="589012"/>
                </a:lnTo>
                <a:lnTo>
                  <a:pt x="1568" y="744909"/>
                </a:lnTo>
                <a:lnTo>
                  <a:pt x="8259" y="1004713"/>
                </a:lnTo>
                <a:lnTo>
                  <a:pt x="14137" y="1290549"/>
                </a:lnTo>
                <a:lnTo>
                  <a:pt x="12358" y="1397206"/>
                </a:lnTo>
                <a:lnTo>
                  <a:pt x="12933" y="1451834"/>
                </a:lnTo>
                <a:lnTo>
                  <a:pt x="17697" y="1504306"/>
                </a:lnTo>
                <a:lnTo>
                  <a:pt x="29059" y="1552355"/>
                </a:lnTo>
                <a:lnTo>
                  <a:pt x="47444" y="1593166"/>
                </a:lnTo>
                <a:lnTo>
                  <a:pt x="70660" y="1623810"/>
                </a:lnTo>
                <a:lnTo>
                  <a:pt x="127180" y="1654599"/>
                </a:lnTo>
                <a:lnTo>
                  <a:pt x="168088" y="1655713"/>
                </a:lnTo>
                <a:lnTo>
                  <a:pt x="209250" y="1649565"/>
                </a:lnTo>
                <a:lnTo>
                  <a:pt x="250413" y="1641093"/>
                </a:lnTo>
                <a:lnTo>
                  <a:pt x="291323" y="1635235"/>
                </a:lnTo>
                <a:lnTo>
                  <a:pt x="385883" y="1629523"/>
                </a:lnTo>
                <a:lnTo>
                  <a:pt x="480766" y="1626715"/>
                </a:lnTo>
                <a:lnTo>
                  <a:pt x="577587" y="1627316"/>
                </a:lnTo>
                <a:lnTo>
                  <a:pt x="819279" y="1637439"/>
                </a:lnTo>
                <a:lnTo>
                  <a:pt x="915874" y="1638301"/>
                </a:lnTo>
                <a:lnTo>
                  <a:pt x="1492773" y="1613821"/>
                </a:lnTo>
                <a:lnTo>
                  <a:pt x="1692448" y="1611902"/>
                </a:lnTo>
                <a:lnTo>
                  <a:pt x="1839566" y="1615096"/>
                </a:lnTo>
                <a:lnTo>
                  <a:pt x="1983350" y="1622842"/>
                </a:lnTo>
                <a:lnTo>
                  <a:pt x="2047967" y="1630394"/>
                </a:lnTo>
                <a:lnTo>
                  <a:pt x="2079831" y="1628942"/>
                </a:lnTo>
                <a:lnTo>
                  <a:pt x="2143388" y="1594523"/>
                </a:lnTo>
                <a:lnTo>
                  <a:pt x="2167614" y="1561020"/>
                </a:lnTo>
                <a:lnTo>
                  <a:pt x="2185537" y="1519341"/>
                </a:lnTo>
                <a:lnTo>
                  <a:pt x="2197772" y="1471142"/>
                </a:lnTo>
                <a:lnTo>
                  <a:pt x="2204934" y="1418080"/>
                </a:lnTo>
                <a:lnTo>
                  <a:pt x="2207637" y="1361811"/>
                </a:lnTo>
                <a:lnTo>
                  <a:pt x="2210836" y="909189"/>
                </a:lnTo>
                <a:lnTo>
                  <a:pt x="2208541" y="657700"/>
                </a:lnTo>
                <a:lnTo>
                  <a:pt x="2204068" y="507480"/>
                </a:lnTo>
                <a:lnTo>
                  <a:pt x="2190902" y="207713"/>
                </a:lnTo>
                <a:lnTo>
                  <a:pt x="2185185" y="152985"/>
                </a:lnTo>
                <a:lnTo>
                  <a:pt x="2168550" y="90499"/>
                </a:lnTo>
                <a:lnTo>
                  <a:pt x="2138728" y="49680"/>
                </a:lnTo>
                <a:lnTo>
                  <a:pt x="2102346" y="33145"/>
                </a:lnTo>
                <a:lnTo>
                  <a:pt x="2033066" y="21818"/>
                </a:lnTo>
                <a:lnTo>
                  <a:pt x="1932709" y="10279"/>
                </a:lnTo>
                <a:lnTo>
                  <a:pt x="1832475" y="3264"/>
                </a:lnTo>
                <a:lnTo>
                  <a:pt x="1732331" y="0"/>
                </a:lnTo>
                <a:close/>
              </a:path>
            </a:pathLst>
          </a:custGeom>
          <a:solidFill>
            <a:srgbClr val="D3B0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576818" y="693826"/>
            <a:ext cx="1504950" cy="1534795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379095" indent="-279400">
              <a:lnSpc>
                <a:spcPct val="100000"/>
              </a:lnSpc>
              <a:spcBef>
                <a:spcPts val="1420"/>
              </a:spcBef>
              <a:buAutoNum type="arabicPeriod"/>
              <a:tabLst>
                <a:tab pos="379095" algn="l"/>
              </a:tabLst>
            </a:pPr>
            <a:r>
              <a:rPr sz="2200" b="1" spc="-30" dirty="0">
                <a:solidFill>
                  <a:srgbClr val="173831"/>
                </a:solidFill>
                <a:latin typeface="Trebuchet MS"/>
                <a:cs typeface="Trebuchet MS"/>
              </a:rPr>
              <a:t>Affectief</a:t>
            </a:r>
            <a:endParaRPr sz="2200">
              <a:latin typeface="Trebuchet MS"/>
              <a:cs typeface="Trebuchet MS"/>
            </a:endParaRPr>
          </a:p>
          <a:p>
            <a:pPr marL="289560" indent="-279400">
              <a:lnSpc>
                <a:spcPct val="100000"/>
              </a:lnSpc>
              <a:spcBef>
                <a:spcPts val="1320"/>
              </a:spcBef>
              <a:buAutoNum type="arabicPeriod"/>
              <a:tabLst>
                <a:tab pos="289560" algn="l"/>
              </a:tabLst>
            </a:pPr>
            <a:r>
              <a:rPr sz="2200" b="1" spc="-50" dirty="0">
                <a:solidFill>
                  <a:srgbClr val="173831"/>
                </a:solidFill>
                <a:latin typeface="Trebuchet MS"/>
                <a:cs typeface="Trebuchet MS"/>
              </a:rPr>
              <a:t>Holistisch</a:t>
            </a:r>
            <a:endParaRPr sz="2200">
              <a:latin typeface="Trebuchet MS"/>
              <a:cs typeface="Trebuchet MS"/>
            </a:endParaRPr>
          </a:p>
          <a:p>
            <a:pPr marL="307340" indent="-279400">
              <a:lnSpc>
                <a:spcPct val="100000"/>
              </a:lnSpc>
              <a:spcBef>
                <a:spcPts val="1320"/>
              </a:spcBef>
              <a:buAutoNum type="arabicPeriod"/>
              <a:tabLst>
                <a:tab pos="307340" algn="l"/>
              </a:tabLst>
            </a:pPr>
            <a:r>
              <a:rPr sz="2200" b="1" spc="-60" dirty="0">
                <a:solidFill>
                  <a:srgbClr val="173831"/>
                </a:solidFill>
                <a:latin typeface="Trebuchet MS"/>
                <a:cs typeface="Trebuchet MS"/>
              </a:rPr>
              <a:t>Collectief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6939" y="1717827"/>
            <a:ext cx="2997835" cy="424243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42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Authenticiteit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33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Autonomie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33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Betrokkenheid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Erkenning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Plezier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33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Relaties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40" dirty="0">
                <a:solidFill>
                  <a:srgbClr val="173831"/>
                </a:solidFill>
                <a:latin typeface="Tahoma"/>
                <a:cs typeface="Tahoma"/>
              </a:rPr>
              <a:t>Verwezenlijkingen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Vitaliteit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33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Zinvolheid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64705" y="5272446"/>
            <a:ext cx="4493895" cy="1050290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3200" b="1" spc="-40" dirty="0">
                <a:solidFill>
                  <a:srgbClr val="173831"/>
                </a:solidFill>
                <a:latin typeface="Trebuchet MS"/>
                <a:cs typeface="Trebuchet MS"/>
              </a:rPr>
              <a:t>“Inzicht</a:t>
            </a:r>
            <a:r>
              <a:rPr sz="3200" b="1" spc="-30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25" dirty="0">
                <a:solidFill>
                  <a:srgbClr val="173831"/>
                </a:solidFill>
                <a:latin typeface="Trebuchet MS"/>
                <a:cs typeface="Trebuchet MS"/>
              </a:rPr>
              <a:t>biedt</a:t>
            </a:r>
            <a:r>
              <a:rPr sz="3200" b="1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25" dirty="0">
                <a:solidFill>
                  <a:srgbClr val="173831"/>
                </a:solidFill>
                <a:latin typeface="Trebuchet MS"/>
                <a:cs typeface="Trebuchet MS"/>
              </a:rPr>
              <a:t>uitzicht.”</a:t>
            </a:r>
            <a:endParaRPr sz="3200">
              <a:latin typeface="Trebuchet MS"/>
              <a:cs typeface="Trebuchet MS"/>
            </a:endParaRPr>
          </a:p>
          <a:p>
            <a:pPr marL="748030">
              <a:lnSpc>
                <a:spcPct val="100000"/>
              </a:lnSpc>
              <a:spcBef>
                <a:spcPts val="705"/>
              </a:spcBef>
            </a:pPr>
            <a:r>
              <a:rPr sz="2000" spc="-50" dirty="0">
                <a:solidFill>
                  <a:srgbClr val="173831"/>
                </a:solidFill>
                <a:latin typeface="Tahoma"/>
                <a:cs typeface="Tahoma"/>
              </a:rPr>
              <a:t>-</a:t>
            </a:r>
            <a:r>
              <a:rPr sz="2000" spc="-18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73831"/>
                </a:solidFill>
                <a:latin typeface="Tahoma"/>
                <a:cs typeface="Tahoma"/>
              </a:rPr>
              <a:t>Onno</a:t>
            </a:r>
            <a:r>
              <a:rPr sz="2000" spc="-20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30" dirty="0">
                <a:solidFill>
                  <a:srgbClr val="173831"/>
                </a:solidFill>
                <a:latin typeface="Tahoma"/>
                <a:cs typeface="Tahoma"/>
              </a:rPr>
              <a:t>Hamburger</a:t>
            </a:r>
            <a:r>
              <a:rPr sz="2000" spc="-20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173831"/>
                </a:solidFill>
                <a:latin typeface="Tahoma"/>
                <a:cs typeface="Tahoma"/>
              </a:rPr>
              <a:t>C</a:t>
            </a:r>
            <a:r>
              <a:rPr sz="2000" spc="-18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30" dirty="0">
                <a:solidFill>
                  <a:srgbClr val="173831"/>
                </a:solidFill>
                <a:latin typeface="Tahoma"/>
                <a:cs typeface="Tahoma"/>
              </a:rPr>
              <a:t>Erwin</a:t>
            </a:r>
            <a:r>
              <a:rPr sz="2000" spc="-19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173831"/>
                </a:solidFill>
                <a:latin typeface="Tahoma"/>
                <a:cs typeface="Tahoma"/>
              </a:rPr>
              <a:t>Klappe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4365" y="1446022"/>
            <a:ext cx="3086354" cy="411645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Graphics, tekening, clipart, ontwerp  Automatisch gegenereerde beschrijv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1267"/>
            <a:ext cx="12191999" cy="685672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80" dirty="0"/>
              <a:t>Hoe</a:t>
            </a:r>
            <a:r>
              <a:rPr spc="-390" dirty="0"/>
              <a:t> </a:t>
            </a:r>
            <a:r>
              <a:rPr spc="-95" dirty="0"/>
              <a:t>oriënteert</a:t>
            </a:r>
            <a:r>
              <a:rPr spc="-400" dirty="0"/>
              <a:t> </a:t>
            </a:r>
            <a:r>
              <a:rPr spc="-100" dirty="0"/>
              <a:t>jouw</a:t>
            </a:r>
            <a:r>
              <a:rPr spc="-395" dirty="0"/>
              <a:t> </a:t>
            </a:r>
            <a:r>
              <a:rPr spc="130" dirty="0"/>
              <a:t>kompas?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6939" y="1833118"/>
            <a:ext cx="7430770" cy="4751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27329">
              <a:lnSpc>
                <a:spcPct val="100000"/>
              </a:lnSpc>
              <a:spcBef>
                <a:spcPts val="105"/>
              </a:spcBef>
            </a:pPr>
            <a:r>
              <a:rPr sz="2600" b="1" spc="-20" dirty="0">
                <a:solidFill>
                  <a:srgbClr val="173831"/>
                </a:solidFill>
                <a:latin typeface="Trebuchet MS"/>
                <a:cs typeface="Trebuchet MS"/>
              </a:rPr>
              <a:t>Huidig</a:t>
            </a:r>
            <a:r>
              <a:rPr sz="2600" b="1" spc="-23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600" b="1" dirty="0">
                <a:solidFill>
                  <a:srgbClr val="173831"/>
                </a:solidFill>
                <a:latin typeface="Trebuchet MS"/>
                <a:cs typeface="Trebuchet MS"/>
              </a:rPr>
              <a:t>kompas</a:t>
            </a:r>
            <a:r>
              <a:rPr sz="2600" dirty="0">
                <a:solidFill>
                  <a:srgbClr val="173831"/>
                </a:solidFill>
                <a:latin typeface="Tahoma"/>
                <a:cs typeface="Tahoma"/>
              </a:rPr>
              <a:t>:</a:t>
            </a:r>
            <a:r>
              <a:rPr sz="2600" spc="-28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173831"/>
                </a:solidFill>
                <a:latin typeface="Tahoma"/>
                <a:cs typeface="Tahoma"/>
              </a:rPr>
              <a:t>duid</a:t>
            </a:r>
            <a:r>
              <a:rPr sz="26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10" dirty="0">
                <a:solidFill>
                  <a:srgbClr val="173831"/>
                </a:solidFill>
                <a:latin typeface="Tahoma"/>
                <a:cs typeface="Tahoma"/>
              </a:rPr>
              <a:t>aan</a:t>
            </a:r>
            <a:r>
              <a:rPr sz="26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173831"/>
                </a:solidFill>
                <a:latin typeface="Tahoma"/>
                <a:cs typeface="Tahoma"/>
              </a:rPr>
              <a:t>hoe</a:t>
            </a:r>
            <a:r>
              <a:rPr sz="26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45" dirty="0">
                <a:solidFill>
                  <a:srgbClr val="173831"/>
                </a:solidFill>
                <a:latin typeface="Tahoma"/>
                <a:cs typeface="Tahoma"/>
              </a:rPr>
              <a:t>vervuld</a:t>
            </a:r>
            <a:r>
              <a:rPr sz="26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10" dirty="0">
                <a:solidFill>
                  <a:srgbClr val="173831"/>
                </a:solidFill>
                <a:latin typeface="Tahoma"/>
                <a:cs typeface="Tahoma"/>
              </a:rPr>
              <a:t>elke</a:t>
            </a:r>
            <a:r>
              <a:rPr sz="26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20" dirty="0">
                <a:solidFill>
                  <a:srgbClr val="173831"/>
                </a:solidFill>
                <a:latin typeface="Tahoma"/>
                <a:cs typeface="Tahoma"/>
              </a:rPr>
              <a:t>pijler</a:t>
            </a:r>
            <a:r>
              <a:rPr sz="2600" spc="-24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25" dirty="0">
                <a:solidFill>
                  <a:srgbClr val="173831"/>
                </a:solidFill>
                <a:latin typeface="Tahoma"/>
                <a:cs typeface="Tahoma"/>
              </a:rPr>
              <a:t>is, </a:t>
            </a:r>
            <a:r>
              <a:rPr sz="2600" dirty="0">
                <a:solidFill>
                  <a:srgbClr val="173831"/>
                </a:solidFill>
                <a:latin typeface="Tahoma"/>
                <a:cs typeface="Tahoma"/>
              </a:rPr>
              <a:t>op</a:t>
            </a:r>
            <a:r>
              <a:rPr sz="26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20" dirty="0">
                <a:solidFill>
                  <a:srgbClr val="173831"/>
                </a:solidFill>
                <a:latin typeface="Tahoma"/>
                <a:cs typeface="Tahoma"/>
              </a:rPr>
              <a:t>een</a:t>
            </a:r>
            <a:r>
              <a:rPr sz="26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55" dirty="0">
                <a:solidFill>
                  <a:srgbClr val="173831"/>
                </a:solidFill>
                <a:latin typeface="Tahoma"/>
                <a:cs typeface="Tahoma"/>
              </a:rPr>
              <a:t>schaal</a:t>
            </a:r>
            <a:r>
              <a:rPr sz="2600" spc="-2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50" dirty="0">
                <a:solidFill>
                  <a:srgbClr val="173831"/>
                </a:solidFill>
                <a:latin typeface="Tahoma"/>
                <a:cs typeface="Tahoma"/>
              </a:rPr>
              <a:t>van</a:t>
            </a:r>
            <a:r>
              <a:rPr sz="26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50" dirty="0">
                <a:solidFill>
                  <a:srgbClr val="173831"/>
                </a:solidFill>
                <a:latin typeface="Tahoma"/>
                <a:cs typeface="Tahoma"/>
              </a:rPr>
              <a:t>0</a:t>
            </a:r>
            <a:r>
              <a:rPr sz="26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35" dirty="0">
                <a:solidFill>
                  <a:srgbClr val="173831"/>
                </a:solidFill>
                <a:latin typeface="Tahoma"/>
                <a:cs typeface="Tahoma"/>
              </a:rPr>
              <a:t>tot</a:t>
            </a:r>
            <a:r>
              <a:rPr sz="2600" spc="-27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180" dirty="0">
                <a:solidFill>
                  <a:srgbClr val="173831"/>
                </a:solidFill>
                <a:latin typeface="Tahoma"/>
                <a:cs typeface="Tahoma"/>
              </a:rPr>
              <a:t>10*.</a:t>
            </a:r>
            <a:r>
              <a:rPr sz="2600" spc="-29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35" dirty="0">
                <a:solidFill>
                  <a:srgbClr val="173831"/>
                </a:solidFill>
                <a:latin typeface="Tahoma"/>
                <a:cs typeface="Tahoma"/>
              </a:rPr>
              <a:t>Verbind</a:t>
            </a:r>
            <a:r>
              <a:rPr sz="26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173831"/>
                </a:solidFill>
                <a:latin typeface="Tahoma"/>
                <a:cs typeface="Tahoma"/>
              </a:rPr>
              <a:t>de</a:t>
            </a:r>
            <a:r>
              <a:rPr sz="2600" spc="-24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10" dirty="0">
                <a:solidFill>
                  <a:srgbClr val="173831"/>
                </a:solidFill>
                <a:latin typeface="Tahoma"/>
                <a:cs typeface="Tahoma"/>
              </a:rPr>
              <a:t>punten.</a:t>
            </a:r>
            <a:endParaRPr sz="26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994"/>
              </a:spcBef>
            </a:pPr>
            <a:r>
              <a:rPr sz="2600" b="1" spc="-10" dirty="0">
                <a:solidFill>
                  <a:srgbClr val="173831"/>
                </a:solidFill>
                <a:latin typeface="Trebuchet MS"/>
                <a:cs typeface="Trebuchet MS"/>
              </a:rPr>
              <a:t>Gewenst</a:t>
            </a:r>
            <a:r>
              <a:rPr sz="2600" b="1" spc="-2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600" b="1" dirty="0">
                <a:solidFill>
                  <a:srgbClr val="173831"/>
                </a:solidFill>
                <a:latin typeface="Trebuchet MS"/>
                <a:cs typeface="Trebuchet MS"/>
              </a:rPr>
              <a:t>kompas</a:t>
            </a:r>
            <a:r>
              <a:rPr sz="2600" dirty="0">
                <a:solidFill>
                  <a:srgbClr val="173831"/>
                </a:solidFill>
                <a:latin typeface="Tahoma"/>
                <a:cs typeface="Tahoma"/>
              </a:rPr>
              <a:t>:</a:t>
            </a:r>
            <a:r>
              <a:rPr sz="2600" spc="-29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173831"/>
                </a:solidFill>
                <a:latin typeface="Tahoma"/>
                <a:cs typeface="Tahoma"/>
              </a:rPr>
              <a:t>duid</a:t>
            </a:r>
            <a:r>
              <a:rPr sz="26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10" dirty="0">
                <a:solidFill>
                  <a:srgbClr val="173831"/>
                </a:solidFill>
                <a:latin typeface="Tahoma"/>
                <a:cs typeface="Tahoma"/>
              </a:rPr>
              <a:t>aan</a:t>
            </a:r>
            <a:r>
              <a:rPr sz="26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10" dirty="0">
                <a:solidFill>
                  <a:srgbClr val="173831"/>
                </a:solidFill>
                <a:latin typeface="Tahoma"/>
                <a:cs typeface="Tahoma"/>
              </a:rPr>
              <a:t>met</a:t>
            </a:r>
            <a:r>
              <a:rPr sz="26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260" dirty="0">
                <a:solidFill>
                  <a:srgbClr val="173831"/>
                </a:solidFill>
                <a:latin typeface="Tahoma"/>
                <a:cs typeface="Tahoma"/>
              </a:rPr>
              <a:t>↑</a:t>
            </a:r>
            <a:r>
              <a:rPr sz="26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25" dirty="0">
                <a:solidFill>
                  <a:srgbClr val="173831"/>
                </a:solidFill>
                <a:latin typeface="Tahoma"/>
                <a:cs typeface="Tahoma"/>
              </a:rPr>
              <a:t>en</a:t>
            </a:r>
            <a:r>
              <a:rPr sz="26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260" dirty="0">
                <a:solidFill>
                  <a:srgbClr val="173831"/>
                </a:solidFill>
                <a:latin typeface="Tahoma"/>
                <a:cs typeface="Tahoma"/>
              </a:rPr>
              <a:t>↓</a:t>
            </a:r>
            <a:r>
              <a:rPr sz="26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30" dirty="0">
                <a:solidFill>
                  <a:srgbClr val="173831"/>
                </a:solidFill>
                <a:latin typeface="Tahoma"/>
                <a:cs typeface="Tahoma"/>
              </a:rPr>
              <a:t>welke</a:t>
            </a:r>
            <a:r>
              <a:rPr sz="26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10" dirty="0">
                <a:solidFill>
                  <a:srgbClr val="173831"/>
                </a:solidFill>
                <a:latin typeface="Tahoma"/>
                <a:cs typeface="Tahoma"/>
              </a:rPr>
              <a:t>pijlers </a:t>
            </a:r>
            <a:r>
              <a:rPr sz="2600" spc="-70" dirty="0">
                <a:solidFill>
                  <a:srgbClr val="173831"/>
                </a:solidFill>
                <a:latin typeface="Tahoma"/>
                <a:cs typeface="Tahoma"/>
              </a:rPr>
              <a:t>je</a:t>
            </a:r>
            <a:r>
              <a:rPr sz="26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10" dirty="0">
                <a:solidFill>
                  <a:srgbClr val="173831"/>
                </a:solidFill>
                <a:latin typeface="Tahoma"/>
                <a:cs typeface="Tahoma"/>
              </a:rPr>
              <a:t>anders</a:t>
            </a:r>
            <a:r>
              <a:rPr sz="26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45" dirty="0">
                <a:solidFill>
                  <a:srgbClr val="173831"/>
                </a:solidFill>
                <a:latin typeface="Tahoma"/>
                <a:cs typeface="Tahoma"/>
              </a:rPr>
              <a:t>vervuld</a:t>
            </a:r>
            <a:r>
              <a:rPr sz="26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173831"/>
                </a:solidFill>
                <a:latin typeface="Tahoma"/>
                <a:cs typeface="Tahoma"/>
              </a:rPr>
              <a:t>wil</a:t>
            </a:r>
            <a:r>
              <a:rPr sz="26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20" dirty="0">
                <a:solidFill>
                  <a:srgbClr val="173831"/>
                </a:solidFill>
                <a:latin typeface="Tahoma"/>
                <a:cs typeface="Tahoma"/>
              </a:rPr>
              <a:t>zien.</a:t>
            </a:r>
            <a:endParaRPr sz="2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989"/>
              </a:spcBef>
            </a:pPr>
            <a:endParaRPr sz="2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600" b="1" spc="-10" dirty="0">
                <a:solidFill>
                  <a:srgbClr val="173831"/>
                </a:solidFill>
                <a:latin typeface="Trebuchet MS"/>
                <a:cs typeface="Trebuchet MS"/>
              </a:rPr>
              <a:t>Reflectievragen:</a:t>
            </a:r>
            <a:endParaRPr sz="26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994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75" dirty="0">
                <a:solidFill>
                  <a:srgbClr val="173831"/>
                </a:solidFill>
                <a:latin typeface="Tahoma"/>
                <a:cs typeface="Tahoma"/>
              </a:rPr>
              <a:t>Liggen</a:t>
            </a:r>
            <a:r>
              <a:rPr sz="2600" spc="-2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60" dirty="0">
                <a:solidFill>
                  <a:srgbClr val="173831"/>
                </a:solidFill>
                <a:latin typeface="Tahoma"/>
                <a:cs typeface="Tahoma"/>
              </a:rPr>
              <a:t>je</a:t>
            </a:r>
            <a:r>
              <a:rPr sz="2600" spc="-2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173831"/>
                </a:solidFill>
                <a:latin typeface="Tahoma"/>
                <a:cs typeface="Tahoma"/>
              </a:rPr>
              <a:t>scores</a:t>
            </a:r>
            <a:r>
              <a:rPr sz="2600" spc="-24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10" dirty="0">
                <a:solidFill>
                  <a:srgbClr val="173831"/>
                </a:solidFill>
                <a:latin typeface="Tahoma"/>
                <a:cs typeface="Tahoma"/>
              </a:rPr>
              <a:t>in</a:t>
            </a:r>
            <a:r>
              <a:rPr sz="2600" spc="-24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20" dirty="0">
                <a:solidFill>
                  <a:srgbClr val="173831"/>
                </a:solidFill>
                <a:latin typeface="Tahoma"/>
                <a:cs typeface="Tahoma"/>
              </a:rPr>
              <a:t>lijn</a:t>
            </a:r>
            <a:r>
              <a:rPr sz="2600" spc="-2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10" dirty="0">
                <a:solidFill>
                  <a:srgbClr val="173831"/>
                </a:solidFill>
                <a:latin typeface="Tahoma"/>
                <a:cs typeface="Tahoma"/>
              </a:rPr>
              <a:t>met</a:t>
            </a:r>
            <a:r>
              <a:rPr sz="2600" spc="-23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50" dirty="0">
                <a:solidFill>
                  <a:srgbClr val="173831"/>
                </a:solidFill>
                <a:latin typeface="Tahoma"/>
                <a:cs typeface="Tahoma"/>
              </a:rPr>
              <a:t>wat</a:t>
            </a:r>
            <a:r>
              <a:rPr sz="2600" spc="-2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60" dirty="0">
                <a:solidFill>
                  <a:srgbClr val="173831"/>
                </a:solidFill>
                <a:latin typeface="Tahoma"/>
                <a:cs typeface="Tahoma"/>
              </a:rPr>
              <a:t>je</a:t>
            </a:r>
            <a:r>
              <a:rPr sz="2600" spc="-23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40" dirty="0">
                <a:solidFill>
                  <a:srgbClr val="173831"/>
                </a:solidFill>
                <a:latin typeface="Tahoma"/>
                <a:cs typeface="Tahoma"/>
              </a:rPr>
              <a:t>belangrijk</a:t>
            </a:r>
            <a:r>
              <a:rPr sz="2600" spc="-22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10" dirty="0">
                <a:solidFill>
                  <a:srgbClr val="173831"/>
                </a:solidFill>
                <a:latin typeface="Tahoma"/>
                <a:cs typeface="Tahoma"/>
              </a:rPr>
              <a:t>vindt?</a:t>
            </a:r>
            <a:endParaRPr sz="26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1010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40" dirty="0">
                <a:solidFill>
                  <a:srgbClr val="173831"/>
                </a:solidFill>
                <a:latin typeface="Tahoma"/>
                <a:cs typeface="Tahoma"/>
              </a:rPr>
              <a:t>Zie</a:t>
            </a:r>
            <a:r>
              <a:rPr sz="2600" spc="-2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65" dirty="0">
                <a:solidFill>
                  <a:srgbClr val="173831"/>
                </a:solidFill>
                <a:latin typeface="Tahoma"/>
                <a:cs typeface="Tahoma"/>
              </a:rPr>
              <a:t>je</a:t>
            </a:r>
            <a:r>
              <a:rPr sz="2600" spc="-2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10" dirty="0">
                <a:solidFill>
                  <a:srgbClr val="173831"/>
                </a:solidFill>
                <a:latin typeface="Tahoma"/>
                <a:cs typeface="Tahoma"/>
              </a:rPr>
              <a:t>verbanden?</a:t>
            </a:r>
            <a:endParaRPr sz="2600">
              <a:latin typeface="Tahoma"/>
              <a:cs typeface="Tahoma"/>
            </a:endParaRPr>
          </a:p>
          <a:p>
            <a:pPr marL="241300" marR="1837055" indent="-228600">
              <a:lnSpc>
                <a:spcPct val="100000"/>
              </a:lnSpc>
              <a:spcBef>
                <a:spcPts val="994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75" dirty="0">
                <a:solidFill>
                  <a:srgbClr val="173831"/>
                </a:solidFill>
                <a:latin typeface="Tahoma"/>
                <a:cs typeface="Tahoma"/>
              </a:rPr>
              <a:t>Wat</a:t>
            </a:r>
            <a:r>
              <a:rPr sz="2600" spc="-2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10" dirty="0">
                <a:solidFill>
                  <a:srgbClr val="173831"/>
                </a:solidFill>
                <a:latin typeface="Tahoma"/>
                <a:cs typeface="Tahoma"/>
              </a:rPr>
              <a:t>zou</a:t>
            </a:r>
            <a:r>
              <a:rPr sz="2600" spc="-27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70" dirty="0">
                <a:solidFill>
                  <a:srgbClr val="173831"/>
                </a:solidFill>
                <a:latin typeface="Tahoma"/>
                <a:cs typeface="Tahoma"/>
              </a:rPr>
              <a:t>je</a:t>
            </a:r>
            <a:r>
              <a:rPr sz="26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110" dirty="0">
                <a:solidFill>
                  <a:srgbClr val="173831"/>
                </a:solidFill>
                <a:latin typeface="Tahoma"/>
                <a:cs typeface="Tahoma"/>
              </a:rPr>
              <a:t>graag</a:t>
            </a:r>
            <a:r>
              <a:rPr sz="26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173831"/>
                </a:solidFill>
                <a:latin typeface="Tahoma"/>
                <a:cs typeface="Tahoma"/>
              </a:rPr>
              <a:t>anders</a:t>
            </a:r>
            <a:r>
              <a:rPr sz="26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173831"/>
                </a:solidFill>
                <a:latin typeface="Tahoma"/>
                <a:cs typeface="Tahoma"/>
              </a:rPr>
              <a:t>zien?</a:t>
            </a:r>
            <a:r>
              <a:rPr sz="2600" spc="-2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75" dirty="0">
                <a:solidFill>
                  <a:srgbClr val="173831"/>
                </a:solidFill>
                <a:latin typeface="Tahoma"/>
                <a:cs typeface="Tahoma"/>
              </a:rPr>
              <a:t>Wat</a:t>
            </a:r>
            <a:r>
              <a:rPr sz="26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600" spc="-20" dirty="0">
                <a:solidFill>
                  <a:srgbClr val="173831"/>
                </a:solidFill>
                <a:latin typeface="Tahoma"/>
                <a:cs typeface="Tahoma"/>
              </a:rPr>
              <a:t>zijn </a:t>
            </a:r>
            <a:r>
              <a:rPr sz="2600" spc="-10" dirty="0">
                <a:solidFill>
                  <a:srgbClr val="173831"/>
                </a:solidFill>
                <a:latin typeface="Tahoma"/>
                <a:cs typeface="Tahoma"/>
              </a:rPr>
              <a:t>aandachtspunten?</a:t>
            </a:r>
            <a:endParaRPr sz="26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86825" y="1825625"/>
            <a:ext cx="3008376" cy="349300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clipart, Graphics, illustratie, tekening  Automatisch gegenereerde beschrijv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3"/>
            <a:ext cx="12191999" cy="685672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Werkgeluk</a:t>
            </a:r>
            <a:r>
              <a:rPr spc="-390" dirty="0"/>
              <a:t> </a:t>
            </a:r>
            <a:r>
              <a:rPr spc="-65" dirty="0"/>
              <a:t>in</a:t>
            </a:r>
            <a:r>
              <a:rPr spc="-405" dirty="0"/>
              <a:t> </a:t>
            </a:r>
            <a:r>
              <a:rPr spc="-10" dirty="0"/>
              <a:t>cijfers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6939" y="1707159"/>
            <a:ext cx="6503670" cy="155956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76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65" dirty="0">
                <a:solidFill>
                  <a:srgbClr val="173831"/>
                </a:solidFill>
                <a:latin typeface="Tahoma"/>
                <a:cs typeface="Tahoma"/>
              </a:rPr>
              <a:t>6,8/10</a:t>
            </a:r>
            <a:r>
              <a:rPr sz="2800" spc="-21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55" dirty="0">
                <a:solidFill>
                  <a:srgbClr val="173831"/>
                </a:solidFill>
                <a:latin typeface="Tahoma"/>
                <a:cs typeface="Tahoma"/>
              </a:rPr>
              <a:t>zorgmedewerkers</a:t>
            </a:r>
            <a:r>
              <a:rPr sz="28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80" dirty="0">
                <a:solidFill>
                  <a:srgbClr val="173831"/>
                </a:solidFill>
                <a:latin typeface="Tahoma"/>
                <a:cs typeface="Tahoma"/>
              </a:rPr>
              <a:t>-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5" dirty="0">
                <a:solidFill>
                  <a:srgbClr val="173831"/>
                </a:solidFill>
                <a:latin typeface="Tahoma"/>
                <a:cs typeface="Tahoma"/>
              </a:rPr>
              <a:t>7,5/10</a:t>
            </a:r>
            <a:r>
              <a:rPr sz="2800" spc="-2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directie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Geslaagd,</a:t>
            </a:r>
            <a:r>
              <a:rPr sz="2800" spc="-24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maar</a:t>
            </a:r>
            <a:r>
              <a:rPr sz="28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niet</a:t>
            </a:r>
            <a:r>
              <a:rPr sz="2800" spc="-27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glansrijk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Verschillen</a:t>
            </a:r>
            <a:r>
              <a:rPr sz="28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in</a:t>
            </a:r>
            <a:r>
              <a:rPr sz="28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173831"/>
                </a:solidFill>
                <a:latin typeface="Tahoma"/>
                <a:cs typeface="Tahoma"/>
              </a:rPr>
              <a:t>ervaring</a:t>
            </a:r>
            <a:r>
              <a:rPr sz="2800" spc="-24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173831"/>
                </a:solidFill>
                <a:latin typeface="Tahoma"/>
                <a:cs typeface="Tahoma"/>
              </a:rPr>
              <a:t>van</a:t>
            </a:r>
            <a:r>
              <a:rPr sz="2800" spc="-24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werkgeluk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75375" y="4604765"/>
            <a:ext cx="5488940" cy="181483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630555">
              <a:lnSpc>
                <a:spcPts val="3460"/>
              </a:lnSpc>
              <a:spcBef>
                <a:spcPts val="535"/>
              </a:spcBef>
            </a:pPr>
            <a:r>
              <a:rPr sz="3200" b="1" spc="-25" dirty="0">
                <a:solidFill>
                  <a:srgbClr val="173831"/>
                </a:solidFill>
                <a:latin typeface="Trebuchet MS"/>
                <a:cs typeface="Trebuchet MS"/>
              </a:rPr>
              <a:t>“Cijfers</a:t>
            </a:r>
            <a:r>
              <a:rPr sz="3200" b="1" spc="-21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dirty="0">
                <a:solidFill>
                  <a:srgbClr val="173831"/>
                </a:solidFill>
                <a:latin typeface="Trebuchet MS"/>
                <a:cs typeface="Trebuchet MS"/>
              </a:rPr>
              <a:t>alleen</a:t>
            </a:r>
            <a:r>
              <a:rPr sz="3200" b="1" spc="-25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10" dirty="0">
                <a:solidFill>
                  <a:srgbClr val="173831"/>
                </a:solidFill>
                <a:latin typeface="Trebuchet MS"/>
                <a:cs typeface="Trebuchet MS"/>
              </a:rPr>
              <a:t>vertellen </a:t>
            </a:r>
            <a:r>
              <a:rPr sz="3200" b="1" spc="-25" dirty="0">
                <a:solidFill>
                  <a:srgbClr val="173831"/>
                </a:solidFill>
                <a:latin typeface="Trebuchet MS"/>
                <a:cs typeface="Trebuchet MS"/>
              </a:rPr>
              <a:t>nooit</a:t>
            </a:r>
            <a:r>
              <a:rPr sz="3200" b="1" spc="-29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55" dirty="0">
                <a:solidFill>
                  <a:srgbClr val="173831"/>
                </a:solidFill>
                <a:latin typeface="Trebuchet MS"/>
                <a:cs typeface="Trebuchet MS"/>
              </a:rPr>
              <a:t>het</a:t>
            </a:r>
            <a:r>
              <a:rPr sz="3200" b="1" spc="-31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10" dirty="0">
                <a:solidFill>
                  <a:srgbClr val="173831"/>
                </a:solidFill>
                <a:latin typeface="Trebuchet MS"/>
                <a:cs typeface="Trebuchet MS"/>
              </a:rPr>
              <a:t>hele</a:t>
            </a:r>
            <a:r>
              <a:rPr sz="3200" b="1" spc="-30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20" dirty="0">
                <a:solidFill>
                  <a:srgbClr val="173831"/>
                </a:solidFill>
                <a:latin typeface="Trebuchet MS"/>
                <a:cs typeface="Trebuchet MS"/>
              </a:rPr>
              <a:t>verhaal</a:t>
            </a:r>
            <a:r>
              <a:rPr sz="3200" b="1" spc="-31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25" dirty="0">
                <a:solidFill>
                  <a:srgbClr val="173831"/>
                </a:solidFill>
                <a:latin typeface="Trebuchet MS"/>
                <a:cs typeface="Trebuchet MS"/>
              </a:rPr>
              <a:t>van </a:t>
            </a:r>
            <a:r>
              <a:rPr sz="3200" b="1" spc="-10" dirty="0">
                <a:solidFill>
                  <a:srgbClr val="173831"/>
                </a:solidFill>
                <a:latin typeface="Trebuchet MS"/>
                <a:cs typeface="Trebuchet MS"/>
              </a:rPr>
              <a:t>werkgeluk.”</a:t>
            </a:r>
            <a:endParaRPr sz="3200">
              <a:latin typeface="Trebuchet MS"/>
              <a:cs typeface="Trebuchet MS"/>
            </a:endParaRPr>
          </a:p>
          <a:p>
            <a:pPr marL="1700530">
              <a:lnSpc>
                <a:spcPct val="100000"/>
              </a:lnSpc>
              <a:spcBef>
                <a:spcPts val="870"/>
              </a:spcBef>
            </a:pPr>
            <a:r>
              <a:rPr sz="2000" spc="-50" dirty="0">
                <a:solidFill>
                  <a:srgbClr val="173831"/>
                </a:solidFill>
                <a:latin typeface="Tahoma"/>
                <a:cs typeface="Tahoma"/>
              </a:rPr>
              <a:t>-</a:t>
            </a:r>
            <a:r>
              <a:rPr sz="2000" spc="-1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25" dirty="0">
                <a:solidFill>
                  <a:srgbClr val="173831"/>
                </a:solidFill>
                <a:latin typeface="Tahoma"/>
                <a:cs typeface="Tahoma"/>
              </a:rPr>
              <a:t>Sarah</a:t>
            </a:r>
            <a:r>
              <a:rPr sz="2000" spc="-19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73831"/>
                </a:solidFill>
                <a:latin typeface="Tahoma"/>
                <a:cs typeface="Tahoma"/>
              </a:rPr>
              <a:t>Daniels</a:t>
            </a:r>
            <a:r>
              <a:rPr sz="2000" spc="-18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20" dirty="0">
                <a:solidFill>
                  <a:srgbClr val="173831"/>
                </a:solidFill>
                <a:latin typeface="Tahoma"/>
                <a:cs typeface="Tahoma"/>
              </a:rPr>
              <a:t>en</a:t>
            </a:r>
            <a:r>
              <a:rPr sz="2000" spc="-1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25" dirty="0">
                <a:solidFill>
                  <a:srgbClr val="173831"/>
                </a:solidFill>
                <a:latin typeface="Tahoma"/>
                <a:cs typeface="Tahoma"/>
              </a:rPr>
              <a:t>Laura</a:t>
            </a:r>
            <a:r>
              <a:rPr sz="2000" spc="-1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73831"/>
                </a:solidFill>
                <a:latin typeface="Tahoma"/>
                <a:cs typeface="Tahoma"/>
              </a:rPr>
              <a:t>De</a:t>
            </a:r>
            <a:r>
              <a:rPr sz="2000" spc="-17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173831"/>
                </a:solidFill>
                <a:latin typeface="Tahoma"/>
                <a:cs typeface="Tahoma"/>
              </a:rPr>
              <a:t>Blaere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clipart, Graphics, illustratie, tekening  Automatisch gegenereerde beschrijv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67"/>
            <a:ext cx="12191999" cy="685672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Werkgeluk</a:t>
            </a:r>
            <a:r>
              <a:rPr spc="-390" dirty="0"/>
              <a:t> </a:t>
            </a:r>
            <a:r>
              <a:rPr spc="-65" dirty="0"/>
              <a:t>in</a:t>
            </a:r>
            <a:r>
              <a:rPr spc="-405" dirty="0"/>
              <a:t> </a:t>
            </a:r>
            <a:r>
              <a:rPr spc="-10" dirty="0"/>
              <a:t>beeld(spraak)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0214" y="1683511"/>
            <a:ext cx="7466330" cy="4184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478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“Soms</a:t>
            </a:r>
            <a:r>
              <a:rPr sz="1800" i="1" spc="-15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is</a:t>
            </a:r>
            <a:r>
              <a:rPr sz="1800" i="1" spc="-15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75" dirty="0">
                <a:solidFill>
                  <a:srgbClr val="173831"/>
                </a:solidFill>
                <a:latin typeface="Trebuchet MS"/>
                <a:cs typeface="Trebuchet MS"/>
              </a:rPr>
              <a:t>het</a:t>
            </a:r>
            <a:r>
              <a:rPr sz="1800" i="1" spc="-15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0" dirty="0">
                <a:solidFill>
                  <a:srgbClr val="173831"/>
                </a:solidFill>
                <a:latin typeface="Trebuchet MS"/>
                <a:cs typeface="Trebuchet MS"/>
              </a:rPr>
              <a:t>moeilijk,</a:t>
            </a:r>
            <a:r>
              <a:rPr sz="1800" i="1" spc="-1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40" dirty="0">
                <a:solidFill>
                  <a:srgbClr val="173831"/>
                </a:solidFill>
                <a:latin typeface="Trebuchet MS"/>
                <a:cs typeface="Trebuchet MS"/>
              </a:rPr>
              <a:t>maar</a:t>
            </a:r>
            <a:r>
              <a:rPr sz="1800" i="1" spc="-1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als</a:t>
            </a:r>
            <a:r>
              <a:rPr sz="1800" i="1" spc="-13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40" dirty="0">
                <a:solidFill>
                  <a:srgbClr val="173831"/>
                </a:solidFill>
                <a:latin typeface="Trebuchet MS"/>
                <a:cs typeface="Trebuchet MS"/>
              </a:rPr>
              <a:t>je</a:t>
            </a:r>
            <a:r>
              <a:rPr sz="1800" i="1" spc="-1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dan</a:t>
            </a:r>
            <a:r>
              <a:rPr sz="1800" i="1" spc="-13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eens</a:t>
            </a:r>
            <a:r>
              <a:rPr sz="1800" i="1" spc="-1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25" dirty="0">
                <a:solidFill>
                  <a:srgbClr val="173831"/>
                </a:solidFill>
                <a:latin typeface="Trebuchet MS"/>
                <a:cs typeface="Trebuchet MS"/>
              </a:rPr>
              <a:t>terugkijkt,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dan</a:t>
            </a:r>
            <a:r>
              <a:rPr sz="1800" i="1" spc="-13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30" dirty="0">
                <a:solidFill>
                  <a:srgbClr val="173831"/>
                </a:solidFill>
                <a:latin typeface="Trebuchet MS"/>
                <a:cs typeface="Trebuchet MS"/>
              </a:rPr>
              <a:t>kan</a:t>
            </a:r>
            <a:r>
              <a:rPr sz="1800" i="1" spc="-13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40" dirty="0">
                <a:solidFill>
                  <a:srgbClr val="173831"/>
                </a:solidFill>
                <a:latin typeface="Trebuchet MS"/>
                <a:cs typeface="Trebuchet MS"/>
              </a:rPr>
              <a:t>je</a:t>
            </a:r>
            <a:r>
              <a:rPr sz="1800" i="1" spc="-1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85" dirty="0">
                <a:solidFill>
                  <a:srgbClr val="173831"/>
                </a:solidFill>
                <a:latin typeface="Trebuchet MS"/>
                <a:cs typeface="Trebuchet MS"/>
              </a:rPr>
              <a:t>soms</a:t>
            </a:r>
            <a:r>
              <a:rPr sz="1800" i="1" spc="-15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20" dirty="0">
                <a:solidFill>
                  <a:srgbClr val="173831"/>
                </a:solidFill>
                <a:latin typeface="Trebuchet MS"/>
                <a:cs typeface="Trebuchet MS"/>
              </a:rPr>
              <a:t>echt </a:t>
            </a:r>
            <a:r>
              <a:rPr sz="1800" i="1" spc="-70" dirty="0">
                <a:solidFill>
                  <a:srgbClr val="173831"/>
                </a:solidFill>
                <a:latin typeface="Trebuchet MS"/>
                <a:cs typeface="Trebuchet MS"/>
              </a:rPr>
              <a:t>wel</a:t>
            </a:r>
            <a:r>
              <a:rPr sz="1800" i="1" spc="-15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55" dirty="0">
                <a:solidFill>
                  <a:srgbClr val="173831"/>
                </a:solidFill>
                <a:latin typeface="Trebuchet MS"/>
                <a:cs typeface="Trebuchet MS"/>
              </a:rPr>
              <a:t>zeggen:</a:t>
            </a:r>
            <a:r>
              <a:rPr sz="1800" i="1" spc="-1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25" dirty="0">
                <a:solidFill>
                  <a:srgbClr val="173831"/>
                </a:solidFill>
                <a:latin typeface="Trebuchet MS"/>
                <a:cs typeface="Trebuchet MS"/>
              </a:rPr>
              <a:t>kijk</a:t>
            </a:r>
            <a:r>
              <a:rPr sz="1800" i="1" spc="-1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hoe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60" dirty="0">
                <a:solidFill>
                  <a:srgbClr val="173831"/>
                </a:solidFill>
                <a:latin typeface="Trebuchet MS"/>
                <a:cs typeface="Trebuchet MS"/>
              </a:rPr>
              <a:t>die</a:t>
            </a:r>
            <a:r>
              <a:rPr sz="1800" i="1" spc="-15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90" dirty="0">
                <a:solidFill>
                  <a:srgbClr val="173831"/>
                </a:solidFill>
                <a:latin typeface="Trebuchet MS"/>
                <a:cs typeface="Trebuchet MS"/>
              </a:rPr>
              <a:t>hier</a:t>
            </a:r>
            <a:r>
              <a:rPr sz="1800" i="1" spc="-1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45" dirty="0">
                <a:solidFill>
                  <a:srgbClr val="173831"/>
                </a:solidFill>
                <a:latin typeface="Trebuchet MS"/>
                <a:cs typeface="Trebuchet MS"/>
              </a:rPr>
              <a:t>binnenkwam,</a:t>
            </a:r>
            <a:r>
              <a:rPr sz="1800" i="1" spc="-1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en</a:t>
            </a:r>
            <a:r>
              <a:rPr sz="1800" i="1" spc="-15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90" dirty="0">
                <a:solidFill>
                  <a:srgbClr val="173831"/>
                </a:solidFill>
                <a:latin typeface="Trebuchet MS"/>
                <a:cs typeface="Trebuchet MS"/>
              </a:rPr>
              <a:t>wat</a:t>
            </a:r>
            <a:r>
              <a:rPr sz="1800" i="1" spc="-1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een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75" dirty="0">
                <a:solidFill>
                  <a:srgbClr val="173831"/>
                </a:solidFill>
                <a:latin typeface="Trebuchet MS"/>
                <a:cs typeface="Trebuchet MS"/>
              </a:rPr>
              <a:t>verandering.</a:t>
            </a:r>
            <a:r>
              <a:rPr sz="1800" i="1" spc="-20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30" dirty="0">
                <a:solidFill>
                  <a:srgbClr val="173831"/>
                </a:solidFill>
                <a:latin typeface="Trebuchet MS"/>
                <a:cs typeface="Trebuchet MS"/>
              </a:rPr>
              <a:t>Dat</a:t>
            </a:r>
            <a:r>
              <a:rPr sz="1800" i="1" spc="-14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20" dirty="0">
                <a:solidFill>
                  <a:srgbClr val="173831"/>
                </a:solidFill>
                <a:latin typeface="Trebuchet MS"/>
                <a:cs typeface="Trebuchet MS"/>
              </a:rPr>
              <a:t>zijn </a:t>
            </a:r>
            <a:r>
              <a:rPr sz="1800" i="1" spc="80" dirty="0">
                <a:solidFill>
                  <a:srgbClr val="173831"/>
                </a:solidFill>
                <a:latin typeface="Trebuchet MS"/>
                <a:cs typeface="Trebuchet MS"/>
              </a:rPr>
              <a:t>soms</a:t>
            </a:r>
            <a:r>
              <a:rPr sz="1800" i="1" spc="-14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50" dirty="0">
                <a:solidFill>
                  <a:srgbClr val="173831"/>
                </a:solidFill>
                <a:latin typeface="Trebuchet MS"/>
                <a:cs typeface="Trebuchet MS"/>
              </a:rPr>
              <a:t>babystapjes,</a:t>
            </a:r>
            <a:r>
              <a:rPr sz="1800" i="1" spc="-13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45" dirty="0">
                <a:solidFill>
                  <a:srgbClr val="173831"/>
                </a:solidFill>
                <a:latin typeface="Trebuchet MS"/>
                <a:cs typeface="Trebuchet MS"/>
              </a:rPr>
              <a:t>allemaal</a:t>
            </a:r>
            <a:r>
              <a:rPr sz="1800" i="1" spc="-14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60" dirty="0">
                <a:solidFill>
                  <a:srgbClr val="173831"/>
                </a:solidFill>
                <a:latin typeface="Trebuchet MS"/>
                <a:cs typeface="Trebuchet MS"/>
              </a:rPr>
              <a:t>kleine</a:t>
            </a:r>
            <a:r>
              <a:rPr sz="1800" i="1" spc="-13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succesjes,</a:t>
            </a:r>
            <a:r>
              <a:rPr sz="1800" i="1" spc="-1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40" dirty="0">
                <a:solidFill>
                  <a:srgbClr val="173831"/>
                </a:solidFill>
                <a:latin typeface="Trebuchet MS"/>
                <a:cs typeface="Trebuchet MS"/>
              </a:rPr>
              <a:t>maar</a:t>
            </a:r>
            <a:r>
              <a:rPr sz="1800" i="1" spc="-12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80" dirty="0">
                <a:solidFill>
                  <a:srgbClr val="173831"/>
                </a:solidFill>
                <a:latin typeface="Trebuchet MS"/>
                <a:cs typeface="Trebuchet MS"/>
              </a:rPr>
              <a:t>net</a:t>
            </a:r>
            <a:r>
              <a:rPr sz="1800" i="1" spc="-13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60" dirty="0">
                <a:solidFill>
                  <a:srgbClr val="173831"/>
                </a:solidFill>
                <a:latin typeface="Trebuchet MS"/>
                <a:cs typeface="Trebuchet MS"/>
              </a:rPr>
              <a:t>die</a:t>
            </a:r>
            <a:r>
              <a:rPr sz="1800" i="1" spc="-13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25" dirty="0">
                <a:solidFill>
                  <a:srgbClr val="173831"/>
                </a:solidFill>
                <a:latin typeface="Trebuchet MS"/>
                <a:cs typeface="Trebuchet MS"/>
              </a:rPr>
              <a:t>maken</a:t>
            </a:r>
            <a:r>
              <a:rPr sz="1800" i="1" spc="-13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25" dirty="0">
                <a:solidFill>
                  <a:srgbClr val="173831"/>
                </a:solidFill>
                <a:latin typeface="Trebuchet MS"/>
                <a:cs typeface="Trebuchet MS"/>
              </a:rPr>
              <a:t>mij </a:t>
            </a:r>
            <a:r>
              <a:rPr sz="1800" i="1" spc="-85" dirty="0">
                <a:solidFill>
                  <a:srgbClr val="173831"/>
                </a:solidFill>
                <a:latin typeface="Trebuchet MS"/>
                <a:cs typeface="Trebuchet MS"/>
              </a:rPr>
              <a:t>vreselijk</a:t>
            </a:r>
            <a:r>
              <a:rPr sz="1800" i="1" spc="-1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5" dirty="0">
                <a:solidFill>
                  <a:srgbClr val="173831"/>
                </a:solidFill>
                <a:latin typeface="Trebuchet MS"/>
                <a:cs typeface="Trebuchet MS"/>
              </a:rPr>
              <a:t>gelukkig.”</a:t>
            </a:r>
            <a:r>
              <a:rPr sz="1800" i="1" spc="-25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b="1" spc="155" dirty="0">
                <a:solidFill>
                  <a:srgbClr val="173831"/>
                </a:solidFill>
                <a:latin typeface="Trebuchet MS"/>
                <a:cs typeface="Trebuchet MS"/>
              </a:rPr>
              <a:t>–</a:t>
            </a:r>
            <a:r>
              <a:rPr sz="1800" b="1" spc="-12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b="1" spc="-75" dirty="0">
                <a:solidFill>
                  <a:srgbClr val="173831"/>
                </a:solidFill>
                <a:latin typeface="Trebuchet MS"/>
                <a:cs typeface="Trebuchet MS"/>
              </a:rPr>
              <a:t>Pijler</a:t>
            </a:r>
            <a:r>
              <a:rPr sz="1800" b="1" spc="-21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173831"/>
                </a:solidFill>
                <a:latin typeface="Trebuchet MS"/>
                <a:cs typeface="Trebuchet MS"/>
              </a:rPr>
              <a:t>‘Verwezenlijkingen’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175"/>
              </a:spcBef>
            </a:pPr>
            <a:endParaRPr sz="1800">
              <a:latin typeface="Trebuchet MS"/>
              <a:cs typeface="Trebuchet MS"/>
            </a:endParaRPr>
          </a:p>
          <a:p>
            <a:pPr marL="12700" marR="260985">
              <a:lnSpc>
                <a:spcPct val="100000"/>
              </a:lnSpc>
            </a:pPr>
            <a:r>
              <a:rPr sz="1800" i="1" spc="-80" dirty="0">
                <a:solidFill>
                  <a:srgbClr val="173831"/>
                </a:solidFill>
                <a:latin typeface="Trebuchet MS"/>
                <a:cs typeface="Trebuchet MS"/>
              </a:rPr>
              <a:t>“Ik</a:t>
            </a:r>
            <a:r>
              <a:rPr sz="1800" i="1" spc="-1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75" dirty="0">
                <a:solidFill>
                  <a:srgbClr val="173831"/>
                </a:solidFill>
                <a:latin typeface="Trebuchet MS"/>
                <a:cs typeface="Trebuchet MS"/>
              </a:rPr>
              <a:t>geef</a:t>
            </a:r>
            <a:r>
              <a:rPr sz="1800" i="1" spc="-1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60" dirty="0">
                <a:solidFill>
                  <a:srgbClr val="173831"/>
                </a:solidFill>
                <a:latin typeface="Trebuchet MS"/>
                <a:cs typeface="Trebuchet MS"/>
              </a:rPr>
              <a:t>graag</a:t>
            </a:r>
            <a:r>
              <a:rPr sz="1800" i="1" spc="-12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85" dirty="0">
                <a:solidFill>
                  <a:srgbClr val="173831"/>
                </a:solidFill>
                <a:latin typeface="Trebuchet MS"/>
                <a:cs typeface="Trebuchet MS"/>
              </a:rPr>
              <a:t>knuffels,</a:t>
            </a:r>
            <a:r>
              <a:rPr sz="1800" i="1" spc="-1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ook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aan</a:t>
            </a:r>
            <a:r>
              <a:rPr sz="1800" i="1" spc="-13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40" dirty="0">
                <a:solidFill>
                  <a:srgbClr val="173831"/>
                </a:solidFill>
                <a:latin typeface="Trebuchet MS"/>
                <a:cs typeface="Trebuchet MS"/>
              </a:rPr>
              <a:t>bewoners.</a:t>
            </a:r>
            <a:r>
              <a:rPr sz="1800" i="1" spc="-1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30" dirty="0">
                <a:solidFill>
                  <a:srgbClr val="173831"/>
                </a:solidFill>
                <a:latin typeface="Trebuchet MS"/>
                <a:cs typeface="Trebuchet MS"/>
              </a:rPr>
              <a:t>Even</a:t>
            </a:r>
            <a:r>
              <a:rPr sz="1800" i="1" spc="-15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60" dirty="0">
                <a:solidFill>
                  <a:srgbClr val="173831"/>
                </a:solidFill>
                <a:latin typeface="Trebuchet MS"/>
                <a:cs typeface="Trebuchet MS"/>
              </a:rPr>
              <a:t>tegen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hen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40" dirty="0">
                <a:solidFill>
                  <a:srgbClr val="173831"/>
                </a:solidFill>
                <a:latin typeface="Trebuchet MS"/>
                <a:cs typeface="Trebuchet MS"/>
              </a:rPr>
              <a:t>aanleunen.</a:t>
            </a:r>
            <a:r>
              <a:rPr sz="1800" i="1" spc="-1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25" dirty="0">
                <a:solidFill>
                  <a:srgbClr val="173831"/>
                </a:solidFill>
                <a:latin typeface="Trebuchet MS"/>
                <a:cs typeface="Trebuchet MS"/>
              </a:rPr>
              <a:t>Dat </a:t>
            </a:r>
            <a:r>
              <a:rPr sz="1800" i="1" spc="-50" dirty="0">
                <a:solidFill>
                  <a:srgbClr val="173831"/>
                </a:solidFill>
                <a:latin typeface="Trebuchet MS"/>
                <a:cs typeface="Trebuchet MS"/>
              </a:rPr>
              <a:t>doet</a:t>
            </a:r>
            <a:r>
              <a:rPr sz="1800" i="1" spc="-15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hen</a:t>
            </a:r>
            <a:r>
              <a:rPr sz="1800" i="1" spc="-1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55" dirty="0">
                <a:solidFill>
                  <a:srgbClr val="173831"/>
                </a:solidFill>
                <a:latin typeface="Trebuchet MS"/>
                <a:cs typeface="Trebuchet MS"/>
              </a:rPr>
              <a:t>zoveel</a:t>
            </a:r>
            <a:r>
              <a:rPr sz="1800" i="1" spc="-1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45" dirty="0">
                <a:solidFill>
                  <a:srgbClr val="173831"/>
                </a:solidFill>
                <a:latin typeface="Trebuchet MS"/>
                <a:cs typeface="Trebuchet MS"/>
              </a:rPr>
              <a:t>deugd.</a:t>
            </a:r>
            <a:r>
              <a:rPr sz="1800" i="1" spc="-15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Samen</a:t>
            </a:r>
            <a:r>
              <a:rPr sz="1800" i="1" spc="-15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65" dirty="0">
                <a:solidFill>
                  <a:srgbClr val="173831"/>
                </a:solidFill>
                <a:latin typeface="Trebuchet MS"/>
                <a:cs typeface="Trebuchet MS"/>
              </a:rPr>
              <a:t>met</a:t>
            </a:r>
            <a:r>
              <a:rPr sz="1800" i="1" spc="-12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20" dirty="0">
                <a:solidFill>
                  <a:srgbClr val="173831"/>
                </a:solidFill>
                <a:latin typeface="Trebuchet MS"/>
                <a:cs typeface="Trebuchet MS"/>
              </a:rPr>
              <a:t>hen</a:t>
            </a:r>
            <a:r>
              <a:rPr sz="1800" i="1" spc="-15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45" dirty="0">
                <a:solidFill>
                  <a:srgbClr val="173831"/>
                </a:solidFill>
                <a:latin typeface="Trebuchet MS"/>
                <a:cs typeface="Trebuchet MS"/>
              </a:rPr>
              <a:t>naar</a:t>
            </a:r>
            <a:r>
              <a:rPr sz="1800" i="1" spc="-1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70" dirty="0">
                <a:solidFill>
                  <a:srgbClr val="173831"/>
                </a:solidFill>
                <a:latin typeface="Trebuchet MS"/>
                <a:cs typeface="Trebuchet MS"/>
              </a:rPr>
              <a:t>buiten</a:t>
            </a:r>
            <a:r>
              <a:rPr sz="1800" i="1" spc="-1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10" dirty="0">
                <a:solidFill>
                  <a:srgbClr val="173831"/>
                </a:solidFill>
                <a:latin typeface="Trebuchet MS"/>
                <a:cs typeface="Trebuchet MS"/>
              </a:rPr>
              <a:t>kijken,</a:t>
            </a:r>
            <a:r>
              <a:rPr sz="1800" i="1" spc="-15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60" dirty="0">
                <a:solidFill>
                  <a:srgbClr val="173831"/>
                </a:solidFill>
                <a:latin typeface="Trebuchet MS"/>
                <a:cs typeface="Trebuchet MS"/>
              </a:rPr>
              <a:t>genieten</a:t>
            </a:r>
            <a:r>
              <a:rPr sz="1800" i="1" spc="-1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25" dirty="0">
                <a:solidFill>
                  <a:srgbClr val="173831"/>
                </a:solidFill>
                <a:latin typeface="Trebuchet MS"/>
                <a:cs typeface="Trebuchet MS"/>
              </a:rPr>
              <a:t>van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i="1" spc="-45" dirty="0">
                <a:solidFill>
                  <a:srgbClr val="173831"/>
                </a:solidFill>
                <a:latin typeface="Trebuchet MS"/>
                <a:cs typeface="Trebuchet MS"/>
              </a:rPr>
              <a:t>muziek</a:t>
            </a:r>
            <a:r>
              <a:rPr sz="1800" i="1" spc="-1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en</a:t>
            </a:r>
            <a:r>
              <a:rPr sz="1800" i="1" spc="-1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90" dirty="0">
                <a:solidFill>
                  <a:srgbClr val="173831"/>
                </a:solidFill>
                <a:latin typeface="Trebuchet MS"/>
                <a:cs typeface="Trebuchet MS"/>
              </a:rPr>
              <a:t>liefde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55" dirty="0">
                <a:solidFill>
                  <a:srgbClr val="173831"/>
                </a:solidFill>
                <a:latin typeface="Trebuchet MS"/>
                <a:cs typeface="Trebuchet MS"/>
              </a:rPr>
              <a:t>geven.</a:t>
            </a:r>
            <a:r>
              <a:rPr sz="1800" i="1" spc="-1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30" dirty="0">
                <a:solidFill>
                  <a:srgbClr val="173831"/>
                </a:solidFill>
                <a:latin typeface="Trebuchet MS"/>
                <a:cs typeface="Trebuchet MS"/>
              </a:rPr>
              <a:t>Dat</a:t>
            </a:r>
            <a:r>
              <a:rPr sz="1800" i="1" spc="-1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65" dirty="0">
                <a:solidFill>
                  <a:srgbClr val="173831"/>
                </a:solidFill>
                <a:latin typeface="Trebuchet MS"/>
                <a:cs typeface="Trebuchet MS"/>
              </a:rPr>
              <a:t>vind</a:t>
            </a:r>
            <a:r>
              <a:rPr sz="1800" i="1" spc="-1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0" dirty="0">
                <a:solidFill>
                  <a:srgbClr val="173831"/>
                </a:solidFill>
                <a:latin typeface="Trebuchet MS"/>
                <a:cs typeface="Trebuchet MS"/>
              </a:rPr>
              <a:t>ik</a:t>
            </a:r>
            <a:r>
              <a:rPr sz="1800" i="1" spc="-1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40" dirty="0">
                <a:solidFill>
                  <a:srgbClr val="173831"/>
                </a:solidFill>
                <a:latin typeface="Trebuchet MS"/>
                <a:cs typeface="Trebuchet MS"/>
              </a:rPr>
              <a:t>heel</a:t>
            </a:r>
            <a:r>
              <a:rPr sz="1800" i="1" spc="-1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85" dirty="0">
                <a:solidFill>
                  <a:srgbClr val="173831"/>
                </a:solidFill>
                <a:latin typeface="Trebuchet MS"/>
                <a:cs typeface="Trebuchet MS"/>
              </a:rPr>
              <a:t>belangrijk.</a:t>
            </a:r>
            <a:r>
              <a:rPr sz="1800" i="1" spc="-19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30" dirty="0">
                <a:solidFill>
                  <a:srgbClr val="173831"/>
                </a:solidFill>
                <a:latin typeface="Trebuchet MS"/>
                <a:cs typeface="Trebuchet MS"/>
              </a:rPr>
              <a:t>Dat</a:t>
            </a:r>
            <a:r>
              <a:rPr sz="1800" i="1" spc="-1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75" dirty="0">
                <a:solidFill>
                  <a:srgbClr val="173831"/>
                </a:solidFill>
                <a:latin typeface="Trebuchet MS"/>
                <a:cs typeface="Trebuchet MS"/>
              </a:rPr>
              <a:t>hoort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35" dirty="0">
                <a:solidFill>
                  <a:srgbClr val="173831"/>
                </a:solidFill>
                <a:latin typeface="Trebuchet MS"/>
                <a:cs typeface="Trebuchet MS"/>
              </a:rPr>
              <a:t>bij</a:t>
            </a:r>
            <a:r>
              <a:rPr sz="1800" i="1" spc="-1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75" dirty="0">
                <a:solidFill>
                  <a:srgbClr val="173831"/>
                </a:solidFill>
                <a:latin typeface="Trebuchet MS"/>
                <a:cs typeface="Trebuchet MS"/>
              </a:rPr>
              <a:t>het</a:t>
            </a:r>
            <a:r>
              <a:rPr sz="1800" i="1" spc="-1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14" dirty="0">
                <a:solidFill>
                  <a:srgbClr val="173831"/>
                </a:solidFill>
                <a:latin typeface="Trebuchet MS"/>
                <a:cs typeface="Trebuchet MS"/>
              </a:rPr>
              <a:t>leven.”</a:t>
            </a:r>
            <a:r>
              <a:rPr sz="1800" i="1" spc="-23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173831"/>
                </a:solidFill>
                <a:latin typeface="Tahoma"/>
                <a:cs typeface="Tahoma"/>
              </a:rPr>
              <a:t>–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45" dirty="0">
                <a:solidFill>
                  <a:srgbClr val="173831"/>
                </a:solidFill>
                <a:latin typeface="Trebuchet MS"/>
                <a:cs typeface="Trebuchet MS"/>
              </a:rPr>
              <a:t>Pijlers</a:t>
            </a:r>
            <a:r>
              <a:rPr sz="1800" b="1" spc="-19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b="1" spc="-65" dirty="0">
                <a:solidFill>
                  <a:srgbClr val="173831"/>
                </a:solidFill>
                <a:latin typeface="Trebuchet MS"/>
                <a:cs typeface="Trebuchet MS"/>
              </a:rPr>
              <a:t>‘Betrokkenheid’</a:t>
            </a:r>
            <a:r>
              <a:rPr sz="1800" b="1" spc="-204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b="1" spc="-40" dirty="0">
                <a:solidFill>
                  <a:srgbClr val="173831"/>
                </a:solidFill>
                <a:latin typeface="Trebuchet MS"/>
                <a:cs typeface="Trebuchet MS"/>
              </a:rPr>
              <a:t>en</a:t>
            </a:r>
            <a:r>
              <a:rPr sz="1800" b="1" spc="-23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173831"/>
                </a:solidFill>
                <a:latin typeface="Trebuchet MS"/>
                <a:cs typeface="Trebuchet MS"/>
              </a:rPr>
              <a:t>‘Plezier’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465"/>
              </a:spcBef>
            </a:pP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sz="1800" i="1" spc="-80" dirty="0">
                <a:solidFill>
                  <a:srgbClr val="173831"/>
                </a:solidFill>
                <a:latin typeface="Trebuchet MS"/>
                <a:cs typeface="Trebuchet MS"/>
              </a:rPr>
              <a:t>“Ik</a:t>
            </a:r>
            <a:r>
              <a:rPr sz="1800" i="1" spc="-1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30" dirty="0">
                <a:solidFill>
                  <a:srgbClr val="173831"/>
                </a:solidFill>
                <a:latin typeface="Trebuchet MS"/>
                <a:cs typeface="Trebuchet MS"/>
              </a:rPr>
              <a:t>hecht</a:t>
            </a:r>
            <a:r>
              <a:rPr sz="1800" i="1" spc="-1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60" dirty="0">
                <a:solidFill>
                  <a:srgbClr val="173831"/>
                </a:solidFill>
                <a:latin typeface="Trebuchet MS"/>
                <a:cs typeface="Trebuchet MS"/>
              </a:rPr>
              <a:t>veel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30" dirty="0">
                <a:solidFill>
                  <a:srgbClr val="173831"/>
                </a:solidFill>
                <a:latin typeface="Trebuchet MS"/>
                <a:cs typeface="Trebuchet MS"/>
              </a:rPr>
              <a:t>belang</a:t>
            </a:r>
            <a:r>
              <a:rPr sz="1800" i="1" spc="-15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aan</a:t>
            </a:r>
            <a:r>
              <a:rPr sz="1800" i="1" spc="-13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50" dirty="0">
                <a:solidFill>
                  <a:srgbClr val="173831"/>
                </a:solidFill>
                <a:latin typeface="Trebuchet MS"/>
                <a:cs typeface="Trebuchet MS"/>
              </a:rPr>
              <a:t>zelfbeschikkingsrecht.</a:t>
            </a:r>
            <a:r>
              <a:rPr sz="1800" i="1" spc="-1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Als</a:t>
            </a:r>
            <a:r>
              <a:rPr sz="1800" i="1" spc="-1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een</a:t>
            </a:r>
            <a:r>
              <a:rPr sz="1800" i="1" spc="-1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40" dirty="0">
                <a:solidFill>
                  <a:srgbClr val="173831"/>
                </a:solidFill>
                <a:latin typeface="Trebuchet MS"/>
                <a:cs typeface="Trebuchet MS"/>
              </a:rPr>
              <a:t>bewoner</a:t>
            </a:r>
            <a:r>
              <a:rPr sz="1800" i="1" spc="-1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een</a:t>
            </a:r>
            <a:r>
              <a:rPr sz="1800" i="1" spc="-1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20" dirty="0">
                <a:solidFill>
                  <a:srgbClr val="173831"/>
                </a:solidFill>
                <a:latin typeface="Trebuchet MS"/>
                <a:cs typeface="Trebuchet MS"/>
              </a:rPr>
              <a:t>pump en</a:t>
            </a:r>
            <a:r>
              <a:rPr sz="1800" i="1" spc="-1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een</a:t>
            </a:r>
            <a:r>
              <a:rPr sz="1800" i="1" spc="-19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20" dirty="0">
                <a:solidFill>
                  <a:srgbClr val="173831"/>
                </a:solidFill>
                <a:latin typeface="Trebuchet MS"/>
                <a:cs typeface="Trebuchet MS"/>
              </a:rPr>
              <a:t>sneaker</a:t>
            </a:r>
            <a:r>
              <a:rPr sz="1800" i="1" spc="-15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10" dirty="0">
                <a:solidFill>
                  <a:srgbClr val="173831"/>
                </a:solidFill>
                <a:latin typeface="Trebuchet MS"/>
                <a:cs typeface="Trebuchet MS"/>
              </a:rPr>
              <a:t>wil</a:t>
            </a:r>
            <a:r>
              <a:rPr sz="1800" i="1" spc="-1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25" dirty="0">
                <a:solidFill>
                  <a:srgbClr val="173831"/>
                </a:solidFill>
                <a:latin typeface="Trebuchet MS"/>
                <a:cs typeface="Trebuchet MS"/>
              </a:rPr>
              <a:t>aandoen,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is</a:t>
            </a:r>
            <a:r>
              <a:rPr sz="1800" i="1" spc="-1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75" dirty="0">
                <a:solidFill>
                  <a:srgbClr val="173831"/>
                </a:solidFill>
                <a:latin typeface="Trebuchet MS"/>
                <a:cs typeface="Trebuchet MS"/>
              </a:rPr>
              <a:t>dat</a:t>
            </a:r>
            <a:r>
              <a:rPr sz="1800" i="1" spc="-14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misschien</a:t>
            </a:r>
            <a:r>
              <a:rPr sz="1800" i="1" spc="-1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80" dirty="0">
                <a:solidFill>
                  <a:srgbClr val="173831"/>
                </a:solidFill>
                <a:latin typeface="Trebuchet MS"/>
                <a:cs typeface="Trebuchet MS"/>
              </a:rPr>
              <a:t>vanuit</a:t>
            </a:r>
            <a:r>
              <a:rPr sz="1800" i="1" spc="-19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75" dirty="0">
                <a:solidFill>
                  <a:srgbClr val="173831"/>
                </a:solidFill>
                <a:latin typeface="Trebuchet MS"/>
                <a:cs typeface="Trebuchet MS"/>
              </a:rPr>
              <a:t>valpreventie</a:t>
            </a:r>
            <a:r>
              <a:rPr sz="1800" i="1" spc="-20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95" dirty="0">
                <a:solidFill>
                  <a:srgbClr val="173831"/>
                </a:solidFill>
                <a:latin typeface="Trebuchet MS"/>
                <a:cs typeface="Trebuchet MS"/>
              </a:rPr>
              <a:t>niet</a:t>
            </a:r>
            <a:r>
              <a:rPr sz="1800" i="1" spc="-1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ideaal, </a:t>
            </a:r>
            <a:r>
              <a:rPr sz="1800" i="1" spc="-40" dirty="0">
                <a:solidFill>
                  <a:srgbClr val="173831"/>
                </a:solidFill>
                <a:latin typeface="Trebuchet MS"/>
                <a:cs typeface="Trebuchet MS"/>
              </a:rPr>
              <a:t>maar</a:t>
            </a:r>
            <a:r>
              <a:rPr sz="1800" i="1" spc="-12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80" dirty="0">
                <a:solidFill>
                  <a:srgbClr val="173831"/>
                </a:solidFill>
                <a:latin typeface="Trebuchet MS"/>
                <a:cs typeface="Trebuchet MS"/>
              </a:rPr>
              <a:t>laat</a:t>
            </a:r>
            <a:r>
              <a:rPr sz="1800" i="1" spc="-1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30" dirty="0">
                <a:solidFill>
                  <a:srgbClr val="173831"/>
                </a:solidFill>
                <a:latin typeface="Trebuchet MS"/>
                <a:cs typeface="Trebuchet MS"/>
              </a:rPr>
              <a:t>iemand</a:t>
            </a:r>
            <a:r>
              <a:rPr sz="1800" i="1" spc="-15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60" dirty="0">
                <a:solidFill>
                  <a:srgbClr val="173831"/>
                </a:solidFill>
                <a:latin typeface="Trebuchet MS"/>
                <a:cs typeface="Trebuchet MS"/>
              </a:rPr>
              <a:t>die</a:t>
            </a:r>
            <a:r>
              <a:rPr sz="1800" i="1" spc="-13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50" dirty="0">
                <a:solidFill>
                  <a:srgbClr val="173831"/>
                </a:solidFill>
                <a:latin typeface="Trebuchet MS"/>
                <a:cs typeface="Trebuchet MS"/>
              </a:rPr>
              <a:t>keuze</a:t>
            </a:r>
            <a:r>
              <a:rPr sz="1800" i="1" spc="-15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45" dirty="0">
                <a:solidFill>
                  <a:srgbClr val="173831"/>
                </a:solidFill>
                <a:latin typeface="Trebuchet MS"/>
                <a:cs typeface="Trebuchet MS"/>
              </a:rPr>
              <a:t>maken.</a:t>
            </a:r>
            <a:r>
              <a:rPr sz="1800" i="1" spc="-1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Als</a:t>
            </a:r>
            <a:r>
              <a:rPr sz="1800" i="1" spc="-13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30" dirty="0">
                <a:solidFill>
                  <a:srgbClr val="173831"/>
                </a:solidFill>
                <a:latin typeface="Trebuchet MS"/>
                <a:cs typeface="Trebuchet MS"/>
              </a:rPr>
              <a:t>iemand</a:t>
            </a:r>
            <a:r>
              <a:rPr sz="1800" i="1" spc="-15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één</a:t>
            </a:r>
            <a:r>
              <a:rPr sz="1800" i="1" spc="-15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schoen</a:t>
            </a:r>
            <a:r>
              <a:rPr sz="1800" i="1" spc="-1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en</a:t>
            </a:r>
            <a:r>
              <a:rPr sz="1800" i="1" spc="-13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één</a:t>
            </a:r>
            <a:r>
              <a:rPr sz="1800" i="1" spc="-1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kous</a:t>
            </a:r>
            <a:r>
              <a:rPr sz="1800" i="1" spc="-14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25" dirty="0">
                <a:solidFill>
                  <a:srgbClr val="173831"/>
                </a:solidFill>
                <a:latin typeface="Trebuchet MS"/>
                <a:cs typeface="Trebuchet MS"/>
              </a:rPr>
              <a:t>wil </a:t>
            </a:r>
            <a:r>
              <a:rPr sz="1800" i="1" spc="-70" dirty="0">
                <a:solidFill>
                  <a:srgbClr val="173831"/>
                </a:solidFill>
                <a:latin typeface="Trebuchet MS"/>
                <a:cs typeface="Trebuchet MS"/>
              </a:rPr>
              <a:t>dragen,</a:t>
            </a:r>
            <a:r>
              <a:rPr sz="1800" i="1" spc="-1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75" dirty="0">
                <a:solidFill>
                  <a:srgbClr val="173831"/>
                </a:solidFill>
                <a:latin typeface="Trebuchet MS"/>
                <a:cs typeface="Trebuchet MS"/>
              </a:rPr>
              <a:t>wie</a:t>
            </a:r>
            <a:r>
              <a:rPr sz="1800" i="1" spc="-1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ben</a:t>
            </a:r>
            <a:r>
              <a:rPr sz="1800" i="1" spc="-15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0" dirty="0">
                <a:solidFill>
                  <a:srgbClr val="173831"/>
                </a:solidFill>
                <a:latin typeface="Trebuchet MS"/>
                <a:cs typeface="Trebuchet MS"/>
              </a:rPr>
              <a:t>ik</a:t>
            </a:r>
            <a:r>
              <a:rPr sz="1800" i="1" spc="-15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dan</a:t>
            </a:r>
            <a:r>
              <a:rPr sz="1800" i="1" spc="-14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om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45" dirty="0">
                <a:solidFill>
                  <a:srgbClr val="173831"/>
                </a:solidFill>
                <a:latin typeface="Trebuchet MS"/>
                <a:cs typeface="Trebuchet MS"/>
              </a:rPr>
              <a:t>daar</a:t>
            </a:r>
            <a:r>
              <a:rPr sz="1800" i="1" spc="-13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60" dirty="0">
                <a:solidFill>
                  <a:srgbClr val="173831"/>
                </a:solidFill>
                <a:latin typeface="Trebuchet MS"/>
                <a:cs typeface="Trebuchet MS"/>
              </a:rPr>
              <a:t>iets</a:t>
            </a:r>
            <a:r>
              <a:rPr sz="1800" i="1" spc="-1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op</a:t>
            </a:r>
            <a:r>
              <a:rPr sz="1800" i="1" spc="-1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14" dirty="0">
                <a:solidFill>
                  <a:srgbClr val="173831"/>
                </a:solidFill>
                <a:latin typeface="Trebuchet MS"/>
                <a:cs typeface="Trebuchet MS"/>
              </a:rPr>
              <a:t>te</a:t>
            </a:r>
            <a:r>
              <a:rPr sz="1800" i="1" spc="-14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25" dirty="0">
                <a:solidFill>
                  <a:srgbClr val="173831"/>
                </a:solidFill>
                <a:latin typeface="Trebuchet MS"/>
                <a:cs typeface="Trebuchet MS"/>
              </a:rPr>
              <a:t>zeggen?”</a:t>
            </a:r>
            <a:r>
              <a:rPr sz="1800" i="1" spc="-254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b="1" spc="155" dirty="0">
                <a:solidFill>
                  <a:srgbClr val="173831"/>
                </a:solidFill>
                <a:latin typeface="Trebuchet MS"/>
                <a:cs typeface="Trebuchet MS"/>
              </a:rPr>
              <a:t>–</a:t>
            </a:r>
            <a:r>
              <a:rPr sz="1800" b="1" spc="-15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b="1" spc="-75" dirty="0">
                <a:solidFill>
                  <a:srgbClr val="173831"/>
                </a:solidFill>
                <a:latin typeface="Trebuchet MS"/>
                <a:cs typeface="Trebuchet MS"/>
              </a:rPr>
              <a:t>Pijler</a:t>
            </a:r>
            <a:r>
              <a:rPr sz="1800" b="1" spc="-24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173831"/>
                </a:solidFill>
                <a:latin typeface="Trebuchet MS"/>
                <a:cs typeface="Trebuchet MS"/>
              </a:rPr>
              <a:t>‘Autonomie’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5" name="object 5" descr="Afbeelding met Kinderkunst, tekening, bloem, kunst  Door AI gegenereerde inhoud is mogelijk onjuis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64244" y="1520494"/>
            <a:ext cx="3150362" cy="440893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Graphics, tekening, clipart, ontwerp  Automatisch gegenereerde beschrijv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1267"/>
            <a:ext cx="12191999" cy="685672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Relatie</a:t>
            </a:r>
            <a:r>
              <a:rPr spc="-430" dirty="0"/>
              <a:t> </a:t>
            </a:r>
            <a:r>
              <a:rPr spc="-10" dirty="0"/>
              <a:t>met</a:t>
            </a:r>
            <a:r>
              <a:rPr spc="-409" dirty="0"/>
              <a:t> </a:t>
            </a:r>
            <a:r>
              <a:rPr spc="-10" dirty="0"/>
              <a:t>bewoners</a:t>
            </a:r>
          </a:p>
        </p:txBody>
      </p:sp>
      <p:pic>
        <p:nvPicPr>
          <p:cNvPr id="4" name="object 4" descr="Acco Shop - Mangomom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08290" y="337311"/>
            <a:ext cx="1833372" cy="2841752"/>
          </a:xfrm>
          <a:prstGeom prst="rect">
            <a:avLst/>
          </a:prstGeom>
        </p:spPr>
      </p:pic>
      <p:pic>
        <p:nvPicPr>
          <p:cNvPr id="5" name="object 5" descr="Werk aan werk | 9789401416740 | XXXXXFons Leroy | Boeken | bol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58043" y="1156335"/>
            <a:ext cx="1710944" cy="241858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16939" y="1707159"/>
            <a:ext cx="10489565" cy="408114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76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Als</a:t>
            </a:r>
            <a:r>
              <a:rPr sz="2800" spc="-24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45" dirty="0">
                <a:solidFill>
                  <a:srgbClr val="173831"/>
                </a:solidFill>
                <a:latin typeface="Tahoma"/>
                <a:cs typeface="Tahoma"/>
              </a:rPr>
              <a:t>grootste</a:t>
            </a:r>
            <a:r>
              <a:rPr sz="2800" spc="-2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45" dirty="0">
                <a:solidFill>
                  <a:srgbClr val="173831"/>
                </a:solidFill>
                <a:latin typeface="Tahoma"/>
                <a:cs typeface="Tahoma"/>
              </a:rPr>
              <a:t>bron</a:t>
            </a:r>
            <a:r>
              <a:rPr sz="2800" spc="-229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173831"/>
                </a:solidFill>
                <a:latin typeface="Tahoma"/>
                <a:cs typeface="Tahoma"/>
              </a:rPr>
              <a:t>van</a:t>
            </a:r>
            <a:r>
              <a:rPr sz="2800" spc="-24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werkgeluk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‘Besmettelijk’</a:t>
            </a:r>
            <a:r>
              <a:rPr sz="2800" spc="-15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effect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70" dirty="0">
                <a:solidFill>
                  <a:srgbClr val="173831"/>
                </a:solidFill>
                <a:latin typeface="Tahoma"/>
                <a:cs typeface="Tahoma"/>
              </a:rPr>
              <a:t>‘Ingang’</a:t>
            </a:r>
            <a:r>
              <a:rPr sz="2800" spc="-39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35" dirty="0">
                <a:solidFill>
                  <a:srgbClr val="173831"/>
                </a:solidFill>
                <a:latin typeface="Tahoma"/>
                <a:cs typeface="Tahoma"/>
              </a:rPr>
              <a:t>vinden</a:t>
            </a:r>
            <a:r>
              <a:rPr sz="28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60" dirty="0">
                <a:solidFill>
                  <a:srgbClr val="173831"/>
                </a:solidFill>
                <a:latin typeface="Tahoma"/>
                <a:cs typeface="Tahoma"/>
              </a:rPr>
              <a:t>(afgestemde</a:t>
            </a:r>
            <a:r>
              <a:rPr sz="2800" spc="-22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35" dirty="0">
                <a:solidFill>
                  <a:srgbClr val="173831"/>
                </a:solidFill>
                <a:latin typeface="Tahoma"/>
                <a:cs typeface="Tahoma"/>
              </a:rPr>
              <a:t>zorg)</a:t>
            </a:r>
            <a:r>
              <a:rPr sz="2800" spc="-2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555" dirty="0">
                <a:solidFill>
                  <a:srgbClr val="173831"/>
                </a:solidFill>
                <a:latin typeface="Tahoma"/>
                <a:cs typeface="Tahoma"/>
              </a:rPr>
              <a:t>&gt;</a:t>
            </a:r>
            <a:r>
              <a:rPr sz="2800" spc="-29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i="1" spc="-10" dirty="0">
                <a:solidFill>
                  <a:srgbClr val="173831"/>
                </a:solidFill>
                <a:latin typeface="Trebuchet MS"/>
                <a:cs typeface="Trebuchet MS"/>
              </a:rPr>
              <a:t>tinkering</a:t>
            </a:r>
            <a:endParaRPr sz="2800">
              <a:latin typeface="Trebuchet MS"/>
              <a:cs typeface="Trebuchet MS"/>
            </a:endParaRPr>
          </a:p>
          <a:p>
            <a:pPr marL="240029" indent="-227329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“Mangomomenten”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Een</a:t>
            </a:r>
            <a:r>
              <a:rPr sz="2800" spc="-40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“zoete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mangoloopbaan”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839"/>
              </a:spcBef>
            </a:pPr>
            <a:endParaRPr sz="2800">
              <a:latin typeface="Tahoma"/>
              <a:cs typeface="Tahoma"/>
            </a:endParaRPr>
          </a:p>
          <a:p>
            <a:pPr marL="5271135">
              <a:lnSpc>
                <a:spcPct val="100000"/>
              </a:lnSpc>
              <a:spcBef>
                <a:spcPts val="5"/>
              </a:spcBef>
            </a:pPr>
            <a:r>
              <a:rPr sz="3200" b="1" dirty="0">
                <a:solidFill>
                  <a:srgbClr val="173831"/>
                </a:solidFill>
                <a:latin typeface="Trebuchet MS"/>
                <a:cs typeface="Trebuchet MS"/>
              </a:rPr>
              <a:t>“De</a:t>
            </a:r>
            <a:r>
              <a:rPr sz="3200" b="1" spc="-22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35" dirty="0">
                <a:solidFill>
                  <a:srgbClr val="173831"/>
                </a:solidFill>
                <a:latin typeface="Trebuchet MS"/>
                <a:cs typeface="Trebuchet MS"/>
              </a:rPr>
              <a:t>juiste</a:t>
            </a:r>
            <a:r>
              <a:rPr sz="3200" b="1" spc="-254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dirty="0">
                <a:solidFill>
                  <a:srgbClr val="173831"/>
                </a:solidFill>
                <a:latin typeface="Trebuchet MS"/>
                <a:cs typeface="Trebuchet MS"/>
              </a:rPr>
              <a:t>sleutel</a:t>
            </a:r>
            <a:r>
              <a:rPr sz="3200" b="1" spc="-2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10" dirty="0">
                <a:solidFill>
                  <a:srgbClr val="173831"/>
                </a:solidFill>
                <a:latin typeface="Trebuchet MS"/>
                <a:cs typeface="Trebuchet MS"/>
              </a:rPr>
              <a:t>vinden.”</a:t>
            </a:r>
            <a:endParaRPr sz="32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  <a:spcBef>
                <a:spcPts val="345"/>
              </a:spcBef>
            </a:pPr>
            <a:r>
              <a:rPr sz="2000" spc="-50" dirty="0">
                <a:solidFill>
                  <a:srgbClr val="173831"/>
                </a:solidFill>
                <a:latin typeface="Tahoma"/>
                <a:cs typeface="Tahoma"/>
              </a:rPr>
              <a:t>-</a:t>
            </a:r>
            <a:r>
              <a:rPr sz="2000" spc="-20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55" dirty="0">
                <a:solidFill>
                  <a:srgbClr val="173831"/>
                </a:solidFill>
                <a:latin typeface="Tahoma"/>
                <a:cs typeface="Tahoma"/>
              </a:rPr>
              <a:t>Lynn</a:t>
            </a:r>
            <a:r>
              <a:rPr sz="2000" spc="-2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173831"/>
                </a:solidFill>
                <a:latin typeface="Tahoma"/>
                <a:cs typeface="Tahoma"/>
              </a:rPr>
              <a:t>Berger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75066" y="2504567"/>
            <a:ext cx="1813941" cy="241858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clipart, Graphics, illustratie, tekening  Automatisch gegenereerde beschrijv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3"/>
            <a:ext cx="12191999" cy="685672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Relatie</a:t>
            </a:r>
            <a:r>
              <a:rPr spc="-430" dirty="0"/>
              <a:t> </a:t>
            </a:r>
            <a:r>
              <a:rPr spc="-10" dirty="0"/>
              <a:t>met</a:t>
            </a:r>
            <a:r>
              <a:rPr spc="-409" dirty="0"/>
              <a:t> </a:t>
            </a:r>
            <a:r>
              <a:rPr spc="-10" dirty="0"/>
              <a:t>bewoners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6939" y="1707159"/>
            <a:ext cx="7005320" cy="143129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76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Bewoners</a:t>
            </a:r>
            <a:r>
              <a:rPr sz="2800" spc="-2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houden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een</a:t>
            </a:r>
            <a:r>
              <a:rPr sz="28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spiegel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voor</a:t>
            </a:r>
            <a:endParaRPr sz="2800">
              <a:latin typeface="Tahoma"/>
              <a:cs typeface="Tahoma"/>
            </a:endParaRPr>
          </a:p>
          <a:p>
            <a:pPr marL="240029" marR="5080" indent="-227329">
              <a:lnSpc>
                <a:spcPts val="3020"/>
              </a:lnSpc>
              <a:spcBef>
                <a:spcPts val="105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45" dirty="0">
                <a:solidFill>
                  <a:srgbClr val="173831"/>
                </a:solidFill>
                <a:latin typeface="Tahoma"/>
                <a:cs typeface="Tahoma"/>
              </a:rPr>
              <a:t>Dementiezorg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maakt</a:t>
            </a:r>
            <a:r>
              <a:rPr sz="2800" spc="-2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zichtbaar</a:t>
            </a:r>
            <a:r>
              <a:rPr sz="2800" spc="-24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50" dirty="0">
                <a:solidFill>
                  <a:srgbClr val="173831"/>
                </a:solidFill>
                <a:latin typeface="Tahoma"/>
                <a:cs typeface="Tahoma"/>
              </a:rPr>
              <a:t>wat</a:t>
            </a:r>
            <a:r>
              <a:rPr sz="2800" spc="-2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écht</a:t>
            </a:r>
            <a:r>
              <a:rPr sz="28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telt: 	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kleine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45" dirty="0">
                <a:solidFill>
                  <a:srgbClr val="173831"/>
                </a:solidFill>
                <a:latin typeface="Tahoma"/>
                <a:cs typeface="Tahoma"/>
              </a:rPr>
              <a:t>dingen</a:t>
            </a:r>
            <a:r>
              <a:rPr sz="28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45" dirty="0">
                <a:solidFill>
                  <a:srgbClr val="173831"/>
                </a:solidFill>
                <a:latin typeface="Tahoma"/>
                <a:cs typeface="Tahoma"/>
              </a:rPr>
              <a:t>worden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opnieuw</a:t>
            </a:r>
            <a:r>
              <a:rPr sz="28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zichtbaar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6939" y="3787267"/>
            <a:ext cx="671703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i="1" spc="-70" dirty="0">
                <a:solidFill>
                  <a:srgbClr val="173831"/>
                </a:solidFill>
                <a:latin typeface="Trebuchet MS"/>
                <a:cs typeface="Trebuchet MS"/>
              </a:rPr>
              <a:t>“Voor</a:t>
            </a:r>
            <a:r>
              <a:rPr sz="1800" i="1" spc="-1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30" dirty="0">
                <a:solidFill>
                  <a:srgbClr val="173831"/>
                </a:solidFill>
                <a:latin typeface="Trebuchet MS"/>
                <a:cs typeface="Trebuchet MS"/>
              </a:rPr>
              <a:t>mij</a:t>
            </a:r>
            <a:r>
              <a:rPr sz="1800" i="1" spc="-1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is</a:t>
            </a:r>
            <a:r>
              <a:rPr sz="1800" i="1" spc="-13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50" dirty="0">
                <a:solidFill>
                  <a:srgbClr val="173831"/>
                </a:solidFill>
                <a:latin typeface="Trebuchet MS"/>
                <a:cs typeface="Trebuchet MS"/>
              </a:rPr>
              <a:t>geluk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een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65" dirty="0">
                <a:solidFill>
                  <a:srgbClr val="173831"/>
                </a:solidFill>
                <a:latin typeface="Trebuchet MS"/>
                <a:cs typeface="Trebuchet MS"/>
              </a:rPr>
              <a:t>stevig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45" dirty="0">
                <a:solidFill>
                  <a:srgbClr val="173831"/>
                </a:solidFill>
                <a:latin typeface="Trebuchet MS"/>
                <a:cs typeface="Trebuchet MS"/>
              </a:rPr>
              <a:t>paar</a:t>
            </a:r>
            <a:r>
              <a:rPr sz="1800" i="1" spc="-13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40" dirty="0">
                <a:solidFill>
                  <a:srgbClr val="173831"/>
                </a:solidFill>
                <a:latin typeface="Trebuchet MS"/>
                <a:cs typeface="Trebuchet MS"/>
              </a:rPr>
              <a:t>benen,</a:t>
            </a:r>
            <a:r>
              <a:rPr sz="1800" i="1" spc="-1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om</a:t>
            </a:r>
            <a:r>
              <a:rPr sz="1800" i="1" spc="-1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de</a:t>
            </a:r>
            <a:r>
              <a:rPr sz="1800" i="1" spc="-13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bus</a:t>
            </a:r>
            <a:r>
              <a:rPr sz="1800" i="1" spc="-1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14" dirty="0">
                <a:solidFill>
                  <a:srgbClr val="173831"/>
                </a:solidFill>
                <a:latin typeface="Trebuchet MS"/>
                <a:cs typeface="Trebuchet MS"/>
              </a:rPr>
              <a:t>te</a:t>
            </a:r>
            <a:r>
              <a:rPr sz="1800" i="1" spc="-13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kunnen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nemen</a:t>
            </a:r>
            <a:r>
              <a:rPr sz="1800" i="1" spc="-19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40" dirty="0">
                <a:solidFill>
                  <a:srgbClr val="173831"/>
                </a:solidFill>
                <a:latin typeface="Trebuchet MS"/>
                <a:cs typeface="Trebuchet MS"/>
              </a:rPr>
              <a:t>wanneer</a:t>
            </a:r>
            <a:r>
              <a:rPr sz="1800" i="1" spc="-19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40" dirty="0">
                <a:solidFill>
                  <a:srgbClr val="173831"/>
                </a:solidFill>
                <a:latin typeface="Trebuchet MS"/>
                <a:cs typeface="Trebuchet MS"/>
              </a:rPr>
              <a:t>je</a:t>
            </a:r>
            <a:r>
              <a:rPr sz="1800" i="1" spc="-1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14" dirty="0">
                <a:solidFill>
                  <a:srgbClr val="173831"/>
                </a:solidFill>
                <a:latin typeface="Trebuchet MS"/>
                <a:cs typeface="Trebuchet MS"/>
              </a:rPr>
              <a:t>wil.</a:t>
            </a:r>
            <a:r>
              <a:rPr sz="1800" i="1" spc="-1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70" dirty="0">
                <a:solidFill>
                  <a:srgbClr val="173831"/>
                </a:solidFill>
                <a:latin typeface="Trebuchet MS"/>
                <a:cs typeface="Trebuchet MS"/>
              </a:rPr>
              <a:t>Of</a:t>
            </a:r>
            <a:r>
              <a:rPr sz="1800" i="1" spc="-15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80" dirty="0">
                <a:solidFill>
                  <a:srgbClr val="173831"/>
                </a:solidFill>
                <a:latin typeface="Trebuchet MS"/>
                <a:cs typeface="Trebuchet MS"/>
              </a:rPr>
              <a:t>in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de</a:t>
            </a:r>
            <a:r>
              <a:rPr sz="1800" i="1" spc="-1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70" dirty="0">
                <a:solidFill>
                  <a:srgbClr val="173831"/>
                </a:solidFill>
                <a:latin typeface="Trebuchet MS"/>
                <a:cs typeface="Trebuchet MS"/>
              </a:rPr>
              <a:t>natuur</a:t>
            </a:r>
            <a:r>
              <a:rPr sz="1800" i="1" spc="-1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60" dirty="0">
                <a:solidFill>
                  <a:srgbClr val="173831"/>
                </a:solidFill>
                <a:latin typeface="Trebuchet MS"/>
                <a:cs typeface="Trebuchet MS"/>
              </a:rPr>
              <a:t>bezig</a:t>
            </a:r>
            <a:r>
              <a:rPr sz="1800" i="1" spc="-1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35" dirty="0">
                <a:solidFill>
                  <a:srgbClr val="173831"/>
                </a:solidFill>
                <a:latin typeface="Trebuchet MS"/>
                <a:cs typeface="Trebuchet MS"/>
              </a:rPr>
              <a:t>zijn,</a:t>
            </a:r>
            <a:r>
              <a:rPr sz="1800" i="1" spc="-19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65" dirty="0">
                <a:solidFill>
                  <a:srgbClr val="173831"/>
                </a:solidFill>
                <a:latin typeface="Trebuchet MS"/>
                <a:cs typeface="Trebuchet MS"/>
              </a:rPr>
              <a:t>met</a:t>
            </a:r>
            <a:r>
              <a:rPr sz="1800" i="1" spc="-1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0" dirty="0">
                <a:solidFill>
                  <a:srgbClr val="173831"/>
                </a:solidFill>
                <a:latin typeface="Trebuchet MS"/>
                <a:cs typeface="Trebuchet MS"/>
              </a:rPr>
              <a:t>mijn</a:t>
            </a:r>
            <a:r>
              <a:rPr sz="1800" i="1" spc="-1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handen</a:t>
            </a:r>
            <a:r>
              <a:rPr sz="1800" i="1" spc="-1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25" dirty="0">
                <a:solidFill>
                  <a:srgbClr val="173831"/>
                </a:solidFill>
                <a:latin typeface="Trebuchet MS"/>
                <a:cs typeface="Trebuchet MS"/>
              </a:rPr>
              <a:t>en </a:t>
            </a:r>
            <a:r>
              <a:rPr sz="1800" i="1" spc="-50" dirty="0">
                <a:solidFill>
                  <a:srgbClr val="173831"/>
                </a:solidFill>
                <a:latin typeface="Trebuchet MS"/>
                <a:cs typeface="Trebuchet MS"/>
              </a:rPr>
              <a:t>vingers</a:t>
            </a:r>
            <a:r>
              <a:rPr sz="1800" i="1" spc="-20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80" dirty="0">
                <a:solidFill>
                  <a:srgbClr val="173831"/>
                </a:solidFill>
                <a:latin typeface="Trebuchet MS"/>
                <a:cs typeface="Trebuchet MS"/>
              </a:rPr>
              <a:t>in</a:t>
            </a:r>
            <a:r>
              <a:rPr sz="1800" i="1" spc="-1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de</a:t>
            </a:r>
            <a:r>
              <a:rPr sz="1800" i="1" spc="-15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65" dirty="0">
                <a:solidFill>
                  <a:srgbClr val="173831"/>
                </a:solidFill>
                <a:latin typeface="Trebuchet MS"/>
                <a:cs typeface="Trebuchet MS"/>
              </a:rPr>
              <a:t>grond.</a:t>
            </a:r>
            <a:r>
              <a:rPr sz="1800" i="1" spc="-1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30" dirty="0">
                <a:solidFill>
                  <a:srgbClr val="173831"/>
                </a:solidFill>
                <a:latin typeface="Trebuchet MS"/>
                <a:cs typeface="Trebuchet MS"/>
              </a:rPr>
              <a:t>Dat</a:t>
            </a:r>
            <a:r>
              <a:rPr sz="1800" i="1" spc="-1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30" dirty="0">
                <a:solidFill>
                  <a:srgbClr val="173831"/>
                </a:solidFill>
                <a:latin typeface="Trebuchet MS"/>
                <a:cs typeface="Trebuchet MS"/>
              </a:rPr>
              <a:t>kan</a:t>
            </a:r>
            <a:r>
              <a:rPr sz="1800" i="1" spc="-15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0" dirty="0">
                <a:solidFill>
                  <a:srgbClr val="173831"/>
                </a:solidFill>
                <a:latin typeface="Trebuchet MS"/>
                <a:cs typeface="Trebuchet MS"/>
              </a:rPr>
              <a:t>ik</a:t>
            </a:r>
            <a:r>
              <a:rPr sz="1800" i="1" spc="-1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20" dirty="0">
                <a:solidFill>
                  <a:srgbClr val="173831"/>
                </a:solidFill>
                <a:latin typeface="Trebuchet MS"/>
                <a:cs typeface="Trebuchet MS"/>
              </a:rPr>
              <a:t>nu</a:t>
            </a:r>
            <a:r>
              <a:rPr sz="1800" i="1" spc="-1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90" dirty="0">
                <a:solidFill>
                  <a:srgbClr val="173831"/>
                </a:solidFill>
                <a:latin typeface="Trebuchet MS"/>
                <a:cs typeface="Trebuchet MS"/>
              </a:rPr>
              <a:t>niet</a:t>
            </a:r>
            <a:r>
              <a:rPr sz="1800" i="1" spc="-1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95" dirty="0">
                <a:solidFill>
                  <a:srgbClr val="173831"/>
                </a:solidFill>
                <a:latin typeface="Trebuchet MS"/>
                <a:cs typeface="Trebuchet MS"/>
              </a:rPr>
              <a:t>meer,</a:t>
            </a:r>
            <a:r>
              <a:rPr sz="1800" i="1" spc="-1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65" dirty="0">
                <a:solidFill>
                  <a:srgbClr val="173831"/>
                </a:solidFill>
                <a:latin typeface="Trebuchet MS"/>
                <a:cs typeface="Trebuchet MS"/>
              </a:rPr>
              <a:t>al</a:t>
            </a:r>
            <a:r>
              <a:rPr sz="1800" i="1" spc="-15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30" dirty="0">
                <a:solidFill>
                  <a:srgbClr val="173831"/>
                </a:solidFill>
                <a:latin typeface="Trebuchet MS"/>
                <a:cs typeface="Trebuchet MS"/>
              </a:rPr>
              <a:t>kan</a:t>
            </a:r>
            <a:r>
              <a:rPr sz="1800" i="1" spc="-1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0" dirty="0">
                <a:solidFill>
                  <a:srgbClr val="173831"/>
                </a:solidFill>
                <a:latin typeface="Trebuchet MS"/>
                <a:cs typeface="Trebuchet MS"/>
              </a:rPr>
              <a:t>ik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70" dirty="0">
                <a:solidFill>
                  <a:srgbClr val="173831"/>
                </a:solidFill>
                <a:latin typeface="Trebuchet MS"/>
                <a:cs typeface="Trebuchet MS"/>
              </a:rPr>
              <a:t>wél</a:t>
            </a:r>
            <a:r>
              <a:rPr sz="1800" i="1" spc="-1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nog</a:t>
            </a:r>
            <a:r>
              <a:rPr sz="1800" i="1" spc="-1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tekenen en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75" dirty="0">
                <a:solidFill>
                  <a:srgbClr val="173831"/>
                </a:solidFill>
                <a:latin typeface="Trebuchet MS"/>
                <a:cs typeface="Trebuchet MS"/>
              </a:rPr>
              <a:t>dat</a:t>
            </a:r>
            <a:r>
              <a:rPr sz="1800" i="1" spc="-1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50" dirty="0">
                <a:solidFill>
                  <a:srgbClr val="173831"/>
                </a:solidFill>
                <a:latin typeface="Trebuchet MS"/>
                <a:cs typeface="Trebuchet MS"/>
              </a:rPr>
              <a:t>maakt</a:t>
            </a:r>
            <a:r>
              <a:rPr sz="1800" i="1" spc="-15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me</a:t>
            </a:r>
            <a:r>
              <a:rPr sz="1800" i="1" spc="-1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ook</a:t>
            </a:r>
            <a:r>
              <a:rPr sz="1800" i="1" spc="-1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gelukkig.”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32444" y="1145857"/>
            <a:ext cx="3565905" cy="475449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clipart, Graphics, illustratie, tekening  Automatisch gegenereerde beschrijv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67"/>
            <a:ext cx="12191999" cy="685672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Conditiemodel</a:t>
            </a:r>
            <a:r>
              <a:rPr spc="-204" dirty="0"/>
              <a:t> </a:t>
            </a:r>
            <a:r>
              <a:rPr spc="-30" dirty="0"/>
              <a:t>van</a:t>
            </a:r>
            <a:r>
              <a:rPr spc="-155" dirty="0"/>
              <a:t> </a:t>
            </a:r>
            <a:r>
              <a:rPr spc="-10" dirty="0"/>
              <a:t>werkgeluk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9339" y="1859242"/>
            <a:ext cx="9691370" cy="239077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Gebaseerd</a:t>
            </a:r>
            <a:r>
              <a:rPr sz="2800" spc="-21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op</a:t>
            </a:r>
            <a:r>
              <a:rPr sz="2800" spc="-20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35" dirty="0">
                <a:solidFill>
                  <a:srgbClr val="173831"/>
                </a:solidFill>
                <a:latin typeface="Tahoma"/>
                <a:cs typeface="Tahoma"/>
              </a:rPr>
              <a:t>het</a:t>
            </a:r>
            <a:r>
              <a:rPr sz="2800" spc="-3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‘Warme</a:t>
            </a:r>
            <a:r>
              <a:rPr sz="2800" spc="-21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Scholen</a:t>
            </a:r>
            <a:r>
              <a:rPr sz="2800" spc="-22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organisatiemodel’</a:t>
            </a:r>
            <a:endParaRPr sz="28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Hoe</a:t>
            </a:r>
            <a:r>
              <a:rPr sz="2800" spc="-23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50" dirty="0">
                <a:solidFill>
                  <a:srgbClr val="173831"/>
                </a:solidFill>
                <a:latin typeface="Tahoma"/>
                <a:cs typeface="Tahoma"/>
              </a:rPr>
              <a:t>kan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35" dirty="0">
                <a:solidFill>
                  <a:srgbClr val="173831"/>
                </a:solidFill>
                <a:latin typeface="Tahoma"/>
                <a:cs typeface="Tahoma"/>
              </a:rPr>
              <a:t>participatief(/-</a:t>
            </a:r>
            <a:r>
              <a:rPr sz="2800" spc="-140" dirty="0">
                <a:solidFill>
                  <a:srgbClr val="173831"/>
                </a:solidFill>
                <a:latin typeface="Tahoma"/>
                <a:cs typeface="Tahoma"/>
              </a:rPr>
              <a:t>ver)</a:t>
            </a:r>
            <a:r>
              <a:rPr sz="2800" spc="-2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55" dirty="0">
                <a:solidFill>
                  <a:srgbClr val="173831"/>
                </a:solidFill>
                <a:latin typeface="Tahoma"/>
                <a:cs typeface="Tahoma"/>
              </a:rPr>
              <a:t>georganiseerd</a:t>
            </a:r>
            <a:r>
              <a:rPr sz="2800" spc="-21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50" dirty="0">
                <a:solidFill>
                  <a:srgbClr val="173831"/>
                </a:solidFill>
                <a:latin typeface="Tahoma"/>
                <a:cs typeface="Tahoma"/>
              </a:rPr>
              <a:t>worden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op</a:t>
            </a:r>
            <a:r>
              <a:rPr sz="2800" spc="-2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30" dirty="0">
                <a:solidFill>
                  <a:srgbClr val="173831"/>
                </a:solidFill>
                <a:latin typeface="Tahoma"/>
                <a:cs typeface="Tahoma"/>
              </a:rPr>
              <a:t>vlak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van:</a:t>
            </a:r>
            <a:endParaRPr sz="2800">
              <a:latin typeface="Tahoma"/>
              <a:cs typeface="Tahoma"/>
            </a:endParaRPr>
          </a:p>
          <a:p>
            <a:pPr marL="697230" lvl="1" indent="-227329">
              <a:lnSpc>
                <a:spcPct val="100000"/>
              </a:lnSpc>
              <a:spcBef>
                <a:spcPts val="165"/>
              </a:spcBef>
              <a:buFont typeface="Arial MT"/>
              <a:buChar char="•"/>
              <a:tabLst>
                <a:tab pos="697230" algn="l"/>
              </a:tabLst>
            </a:pP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Visie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en</a:t>
            </a:r>
            <a:r>
              <a:rPr sz="2800" spc="-24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leiderschap</a:t>
            </a:r>
            <a:endParaRPr sz="2800">
              <a:latin typeface="Tahoma"/>
              <a:cs typeface="Tahoma"/>
            </a:endParaRPr>
          </a:p>
          <a:p>
            <a:pPr marL="697230" lvl="1" indent="-227329">
              <a:lnSpc>
                <a:spcPct val="100000"/>
              </a:lnSpc>
              <a:spcBef>
                <a:spcPts val="170"/>
              </a:spcBef>
              <a:buFont typeface="Arial MT"/>
              <a:buChar char="•"/>
              <a:tabLst>
                <a:tab pos="697230" algn="l"/>
              </a:tabLst>
            </a:pP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Cultuur</a:t>
            </a:r>
            <a:r>
              <a:rPr sz="2800" spc="-2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en</a:t>
            </a:r>
            <a:r>
              <a:rPr sz="2800" spc="-229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mensen</a:t>
            </a:r>
            <a:endParaRPr sz="2800">
              <a:latin typeface="Tahoma"/>
              <a:cs typeface="Tahoma"/>
            </a:endParaRPr>
          </a:p>
          <a:p>
            <a:pPr marL="697230" lvl="1" indent="-227329">
              <a:lnSpc>
                <a:spcPct val="100000"/>
              </a:lnSpc>
              <a:spcBef>
                <a:spcPts val="155"/>
              </a:spcBef>
              <a:buFont typeface="Arial MT"/>
              <a:buChar char="•"/>
              <a:tabLst>
                <a:tab pos="697230" algn="l"/>
              </a:tabLst>
            </a:pP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Structuur</a:t>
            </a:r>
            <a:r>
              <a:rPr sz="28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en</a:t>
            </a:r>
            <a:r>
              <a:rPr sz="2800" spc="-27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systemen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90261" y="2907779"/>
            <a:ext cx="3948938" cy="394893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Graphics, tekening, clipart, ontwerp  Automatisch gegenereerde beschrijv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1267"/>
            <a:ext cx="12191999" cy="685672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50" dirty="0"/>
              <a:t>Visie</a:t>
            </a:r>
            <a:r>
              <a:rPr spc="-455" dirty="0"/>
              <a:t> </a:t>
            </a:r>
            <a:r>
              <a:rPr spc="-35" dirty="0"/>
              <a:t>en</a:t>
            </a:r>
            <a:r>
              <a:rPr spc="-420" dirty="0"/>
              <a:t> </a:t>
            </a:r>
            <a:r>
              <a:rPr spc="-10" dirty="0"/>
              <a:t>leiderschap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57440" y="483869"/>
            <a:ext cx="4628261" cy="319062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69339" y="1944065"/>
            <a:ext cx="5888990" cy="307403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39395" marR="709930" indent="-227329" algn="just">
              <a:lnSpc>
                <a:spcPct val="90000"/>
              </a:lnSpc>
              <a:spcBef>
                <a:spcPts val="434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0" dirty="0">
                <a:solidFill>
                  <a:srgbClr val="173831"/>
                </a:solidFill>
                <a:latin typeface="Tahoma"/>
                <a:cs typeface="Tahoma"/>
              </a:rPr>
              <a:t>Transformationeel</a:t>
            </a:r>
            <a:r>
              <a:rPr sz="2800" spc="-9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leiderschap</a:t>
            </a:r>
            <a:r>
              <a:rPr sz="2800" spc="-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605" dirty="0">
                <a:solidFill>
                  <a:srgbClr val="173831"/>
                </a:solidFill>
                <a:latin typeface="Tahoma"/>
                <a:cs typeface="Tahoma"/>
              </a:rPr>
              <a:t>&gt; 	</a:t>
            </a: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faciliterend,</a:t>
            </a:r>
            <a:r>
              <a:rPr sz="2800" spc="-1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5" dirty="0">
                <a:solidFill>
                  <a:srgbClr val="173831"/>
                </a:solidFill>
                <a:latin typeface="Tahoma"/>
                <a:cs typeface="Tahoma"/>
              </a:rPr>
              <a:t>warm</a:t>
            </a:r>
            <a:r>
              <a:rPr sz="2800" spc="-10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35" dirty="0">
                <a:solidFill>
                  <a:srgbClr val="173831"/>
                </a:solidFill>
                <a:latin typeface="Tahoma"/>
                <a:cs typeface="Tahoma"/>
              </a:rPr>
              <a:t>en</a:t>
            </a:r>
            <a:r>
              <a:rPr sz="2800" spc="-8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kwetsbaar 	leiderschap</a:t>
            </a:r>
            <a:endParaRPr sz="2800">
              <a:latin typeface="Tahoma"/>
              <a:cs typeface="Tahoma"/>
            </a:endParaRPr>
          </a:p>
          <a:p>
            <a:pPr marL="697230" lvl="1" indent="-227329" algn="just">
              <a:lnSpc>
                <a:spcPct val="100000"/>
              </a:lnSpc>
              <a:spcBef>
                <a:spcPts val="165"/>
              </a:spcBef>
              <a:buFont typeface="Arial MT"/>
              <a:buChar char="•"/>
              <a:tabLst>
                <a:tab pos="697230" algn="l"/>
              </a:tabLst>
            </a:pP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‘mens</a:t>
            </a:r>
            <a:r>
              <a:rPr sz="2800" spc="-9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zijn’</a:t>
            </a:r>
            <a:endParaRPr sz="2800">
              <a:latin typeface="Tahoma"/>
              <a:cs typeface="Tahoma"/>
            </a:endParaRPr>
          </a:p>
          <a:p>
            <a:pPr marL="240029" marR="5080" indent="-227965" algn="just">
              <a:lnSpc>
                <a:spcPts val="3020"/>
              </a:lnSpc>
              <a:spcBef>
                <a:spcPts val="104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75" dirty="0">
                <a:solidFill>
                  <a:srgbClr val="173831"/>
                </a:solidFill>
                <a:latin typeface="Tahoma"/>
                <a:cs typeface="Tahoma"/>
              </a:rPr>
              <a:t>Leven</a:t>
            </a:r>
            <a:r>
              <a:rPr sz="2800" spc="-14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40" dirty="0">
                <a:solidFill>
                  <a:srgbClr val="173831"/>
                </a:solidFill>
                <a:latin typeface="Tahoma"/>
                <a:cs typeface="Tahoma"/>
              </a:rPr>
              <a:t>en</a:t>
            </a:r>
            <a:r>
              <a:rPr sz="2800" spc="-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65" dirty="0">
                <a:solidFill>
                  <a:srgbClr val="173831"/>
                </a:solidFill>
                <a:latin typeface="Tahoma"/>
                <a:cs typeface="Tahoma"/>
              </a:rPr>
              <a:t>wonen</a:t>
            </a:r>
            <a:r>
              <a:rPr sz="2800" spc="-15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55" dirty="0">
                <a:solidFill>
                  <a:srgbClr val="173831"/>
                </a:solidFill>
                <a:latin typeface="Tahoma"/>
                <a:cs typeface="Tahoma"/>
              </a:rPr>
              <a:t>eerst</a:t>
            </a:r>
            <a:r>
              <a:rPr sz="2800" spc="-15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173831"/>
                </a:solidFill>
                <a:latin typeface="Tahoma"/>
                <a:cs typeface="Tahoma"/>
              </a:rPr>
              <a:t>met</a:t>
            </a:r>
            <a:r>
              <a:rPr sz="2800" spc="-13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45" dirty="0">
                <a:solidFill>
                  <a:srgbClr val="173831"/>
                </a:solidFill>
                <a:latin typeface="Tahoma"/>
                <a:cs typeface="Tahoma"/>
              </a:rPr>
              <a:t>ruimte</a:t>
            </a:r>
            <a:r>
              <a:rPr sz="2800" spc="-13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om 	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‘mangomomenten’</a:t>
            </a:r>
            <a:r>
              <a:rPr sz="2800" spc="-40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45" dirty="0">
                <a:solidFill>
                  <a:srgbClr val="173831"/>
                </a:solidFill>
                <a:latin typeface="Tahoma"/>
                <a:cs typeface="Tahoma"/>
              </a:rPr>
              <a:t>te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pakken</a:t>
            </a:r>
            <a:endParaRPr sz="2800">
              <a:latin typeface="Tahoma"/>
              <a:cs typeface="Tahoma"/>
            </a:endParaRPr>
          </a:p>
          <a:p>
            <a:pPr marL="240029" indent="-227329" algn="just">
              <a:lnSpc>
                <a:spcPct val="100000"/>
              </a:lnSpc>
              <a:spcBef>
                <a:spcPts val="62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125" dirty="0">
                <a:solidFill>
                  <a:srgbClr val="173831"/>
                </a:solidFill>
                <a:latin typeface="Tahoma"/>
                <a:cs typeface="Tahoma"/>
              </a:rPr>
              <a:t>Taal</a:t>
            </a:r>
            <a:r>
              <a:rPr sz="2800" spc="-2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65" dirty="0">
                <a:solidFill>
                  <a:srgbClr val="173831"/>
                </a:solidFill>
                <a:latin typeface="Tahoma"/>
                <a:cs typeface="Tahoma"/>
              </a:rPr>
              <a:t>is</a:t>
            </a:r>
            <a:r>
              <a:rPr sz="2800" spc="-28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niet</a:t>
            </a:r>
            <a:r>
              <a:rPr sz="2800" spc="-28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banaal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78040" y="3783965"/>
            <a:ext cx="1652015" cy="293420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clipart, Graphics, illustratie, tekening  Automatisch gegenereerde beschrijv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3"/>
            <a:ext cx="12191999" cy="6856729"/>
          </a:xfrm>
          <a:prstGeom prst="rect">
            <a:avLst/>
          </a:prstGeom>
        </p:spPr>
      </p:pic>
      <p:pic>
        <p:nvPicPr>
          <p:cNvPr id="6" name="object 6" descr="Afbeelding met overdekt, tafelgerei, keramiek, Huisraad  Door AI gegenereerde inhoud is mogelijk onjuis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1"/>
            <a:ext cx="6461252" cy="685798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861429" y="1962657"/>
            <a:ext cx="4615815" cy="2842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55"/>
              </a:lnSpc>
              <a:spcBef>
                <a:spcPts val="95"/>
              </a:spcBef>
            </a:pPr>
            <a:r>
              <a:rPr sz="2800" i="1" spc="-170" dirty="0">
                <a:solidFill>
                  <a:srgbClr val="173831"/>
                </a:solidFill>
                <a:latin typeface="Trebuchet MS"/>
                <a:cs typeface="Trebuchet MS"/>
              </a:rPr>
              <a:t>“In</a:t>
            </a:r>
            <a:r>
              <a:rPr sz="2800" i="1" spc="-2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20" dirty="0">
                <a:solidFill>
                  <a:srgbClr val="173831"/>
                </a:solidFill>
                <a:latin typeface="Trebuchet MS"/>
                <a:cs typeface="Trebuchet MS"/>
              </a:rPr>
              <a:t>het</a:t>
            </a:r>
            <a:r>
              <a:rPr sz="2800" i="1" spc="-2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70" dirty="0">
                <a:solidFill>
                  <a:srgbClr val="173831"/>
                </a:solidFill>
                <a:latin typeface="Trebuchet MS"/>
                <a:cs typeface="Trebuchet MS"/>
              </a:rPr>
              <a:t>begin</a:t>
            </a:r>
            <a:r>
              <a:rPr sz="2800" i="1" spc="-2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0" dirty="0">
                <a:solidFill>
                  <a:srgbClr val="173831"/>
                </a:solidFill>
                <a:latin typeface="Trebuchet MS"/>
                <a:cs typeface="Trebuchet MS"/>
              </a:rPr>
              <a:t>voelden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ts val="2350"/>
              </a:lnSpc>
            </a:pPr>
            <a:r>
              <a:rPr sz="2800" i="1" spc="-160" dirty="0">
                <a:solidFill>
                  <a:srgbClr val="173831"/>
                </a:solidFill>
                <a:latin typeface="Trebuchet MS"/>
                <a:cs typeface="Trebuchet MS"/>
              </a:rPr>
              <a:t>medewerkers</a:t>
            </a:r>
            <a:r>
              <a:rPr sz="2800" i="1" spc="-21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35" dirty="0">
                <a:solidFill>
                  <a:srgbClr val="173831"/>
                </a:solidFill>
                <a:latin typeface="Trebuchet MS"/>
                <a:cs typeface="Trebuchet MS"/>
              </a:rPr>
              <a:t>zich</a:t>
            </a:r>
            <a:r>
              <a:rPr sz="2800" i="1" spc="-254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20" dirty="0">
                <a:solidFill>
                  <a:srgbClr val="173831"/>
                </a:solidFill>
                <a:latin typeface="Trebuchet MS"/>
                <a:cs typeface="Trebuchet MS"/>
              </a:rPr>
              <a:t>schuldig</a:t>
            </a:r>
            <a:r>
              <a:rPr sz="2800" i="1" spc="-2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5" dirty="0">
                <a:solidFill>
                  <a:srgbClr val="173831"/>
                </a:solidFill>
                <a:latin typeface="Trebuchet MS"/>
                <a:cs typeface="Trebuchet MS"/>
              </a:rPr>
              <a:t>als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ts val="2355"/>
              </a:lnSpc>
            </a:pPr>
            <a:r>
              <a:rPr sz="2800" i="1" spc="-175" dirty="0">
                <a:solidFill>
                  <a:srgbClr val="173831"/>
                </a:solidFill>
                <a:latin typeface="Trebuchet MS"/>
                <a:cs typeface="Trebuchet MS"/>
              </a:rPr>
              <a:t>ze</a:t>
            </a:r>
            <a:r>
              <a:rPr sz="2800" i="1" spc="-2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45" dirty="0">
                <a:solidFill>
                  <a:srgbClr val="173831"/>
                </a:solidFill>
                <a:latin typeface="Trebuchet MS"/>
                <a:cs typeface="Trebuchet MS"/>
              </a:rPr>
              <a:t>koffie</a:t>
            </a:r>
            <a:r>
              <a:rPr sz="2800" i="1" spc="-2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25" dirty="0">
                <a:solidFill>
                  <a:srgbClr val="173831"/>
                </a:solidFill>
                <a:latin typeface="Trebuchet MS"/>
                <a:cs typeface="Trebuchet MS"/>
              </a:rPr>
              <a:t>aan</a:t>
            </a:r>
            <a:r>
              <a:rPr sz="2800" i="1" spc="-30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20" dirty="0">
                <a:solidFill>
                  <a:srgbClr val="173831"/>
                </a:solidFill>
                <a:latin typeface="Trebuchet MS"/>
                <a:cs typeface="Trebuchet MS"/>
              </a:rPr>
              <a:t>het</a:t>
            </a:r>
            <a:r>
              <a:rPr sz="2800" i="1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95" dirty="0">
                <a:solidFill>
                  <a:srgbClr val="173831"/>
                </a:solidFill>
                <a:latin typeface="Trebuchet MS"/>
                <a:cs typeface="Trebuchet MS"/>
              </a:rPr>
              <a:t>drinken</a:t>
            </a:r>
            <a:r>
              <a:rPr sz="2800" i="1" spc="-2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0" dirty="0">
                <a:solidFill>
                  <a:srgbClr val="173831"/>
                </a:solidFill>
                <a:latin typeface="Trebuchet MS"/>
                <a:cs typeface="Trebuchet MS"/>
              </a:rPr>
              <a:t>waren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ts val="2355"/>
              </a:lnSpc>
            </a:pPr>
            <a:r>
              <a:rPr sz="2800" i="1" spc="-200" dirty="0">
                <a:solidFill>
                  <a:srgbClr val="173831"/>
                </a:solidFill>
                <a:latin typeface="Trebuchet MS"/>
                <a:cs typeface="Trebuchet MS"/>
              </a:rPr>
              <a:t>met</a:t>
            </a:r>
            <a:r>
              <a:rPr sz="2800" i="1" spc="-2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45" dirty="0">
                <a:solidFill>
                  <a:srgbClr val="173831"/>
                </a:solidFill>
                <a:latin typeface="Trebuchet MS"/>
                <a:cs typeface="Trebuchet MS"/>
              </a:rPr>
              <a:t>een</a:t>
            </a:r>
            <a:r>
              <a:rPr sz="2800" i="1" spc="-2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00" dirty="0">
                <a:solidFill>
                  <a:srgbClr val="173831"/>
                </a:solidFill>
                <a:latin typeface="Trebuchet MS"/>
                <a:cs typeface="Trebuchet MS"/>
              </a:rPr>
              <a:t>bewoner.</a:t>
            </a:r>
            <a:r>
              <a:rPr sz="2800" i="1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70" dirty="0">
                <a:solidFill>
                  <a:srgbClr val="173831"/>
                </a:solidFill>
                <a:latin typeface="Trebuchet MS"/>
                <a:cs typeface="Trebuchet MS"/>
              </a:rPr>
              <a:t>Als</a:t>
            </a:r>
            <a:r>
              <a:rPr sz="2800" i="1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75" dirty="0">
                <a:solidFill>
                  <a:srgbClr val="173831"/>
                </a:solidFill>
                <a:latin typeface="Trebuchet MS"/>
                <a:cs typeface="Trebuchet MS"/>
              </a:rPr>
              <a:t>ze</a:t>
            </a:r>
            <a:r>
              <a:rPr sz="2800" i="1" spc="-2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5" dirty="0">
                <a:solidFill>
                  <a:srgbClr val="173831"/>
                </a:solidFill>
                <a:latin typeface="Trebuchet MS"/>
                <a:cs typeface="Trebuchet MS"/>
              </a:rPr>
              <a:t>me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ts val="2350"/>
              </a:lnSpc>
            </a:pPr>
            <a:r>
              <a:rPr sz="2800" i="1" spc="-190" dirty="0">
                <a:solidFill>
                  <a:srgbClr val="173831"/>
                </a:solidFill>
                <a:latin typeface="Trebuchet MS"/>
                <a:cs typeface="Trebuchet MS"/>
              </a:rPr>
              <a:t>zagen,</a:t>
            </a:r>
            <a:r>
              <a:rPr sz="2800" i="1" spc="-2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70" dirty="0">
                <a:solidFill>
                  <a:srgbClr val="173831"/>
                </a:solidFill>
                <a:latin typeface="Trebuchet MS"/>
                <a:cs typeface="Trebuchet MS"/>
              </a:rPr>
              <a:t>zeiden</a:t>
            </a:r>
            <a:r>
              <a:rPr sz="2800" i="1" spc="-2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70" dirty="0">
                <a:solidFill>
                  <a:srgbClr val="173831"/>
                </a:solidFill>
                <a:latin typeface="Trebuchet MS"/>
                <a:cs typeface="Trebuchet MS"/>
              </a:rPr>
              <a:t>ze</a:t>
            </a:r>
            <a:r>
              <a:rPr sz="2800" i="1" spc="-2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85" dirty="0">
                <a:solidFill>
                  <a:srgbClr val="173831"/>
                </a:solidFill>
                <a:latin typeface="Trebuchet MS"/>
                <a:cs typeface="Trebuchet MS"/>
              </a:rPr>
              <a:t>vaak:</a:t>
            </a:r>
            <a:r>
              <a:rPr sz="2800" i="1" spc="-42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70" dirty="0">
                <a:solidFill>
                  <a:srgbClr val="173831"/>
                </a:solidFill>
                <a:latin typeface="Trebuchet MS"/>
                <a:cs typeface="Trebuchet MS"/>
              </a:rPr>
              <a:t>‘ik</a:t>
            </a:r>
            <a:r>
              <a:rPr sz="2800" i="1" spc="-2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5" dirty="0">
                <a:solidFill>
                  <a:srgbClr val="173831"/>
                </a:solidFill>
                <a:latin typeface="Trebuchet MS"/>
                <a:cs typeface="Trebuchet MS"/>
              </a:rPr>
              <a:t>ga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ts val="2350"/>
              </a:lnSpc>
            </a:pPr>
            <a:r>
              <a:rPr sz="2800" i="1" spc="-200" dirty="0">
                <a:solidFill>
                  <a:srgbClr val="173831"/>
                </a:solidFill>
                <a:latin typeface="Trebuchet MS"/>
                <a:cs typeface="Trebuchet MS"/>
              </a:rPr>
              <a:t>direct</a:t>
            </a:r>
            <a:r>
              <a:rPr sz="2800" i="1" spc="-2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29" dirty="0">
                <a:solidFill>
                  <a:srgbClr val="173831"/>
                </a:solidFill>
                <a:latin typeface="Trebuchet MS"/>
                <a:cs typeface="Trebuchet MS"/>
              </a:rPr>
              <a:t>terug</a:t>
            </a:r>
            <a:r>
              <a:rPr sz="2800" i="1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25" dirty="0">
                <a:solidFill>
                  <a:srgbClr val="173831"/>
                </a:solidFill>
                <a:latin typeface="Trebuchet MS"/>
                <a:cs typeface="Trebuchet MS"/>
              </a:rPr>
              <a:t>aan</a:t>
            </a:r>
            <a:r>
              <a:rPr sz="2800" i="1" spc="-2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20" dirty="0">
                <a:solidFill>
                  <a:srgbClr val="173831"/>
                </a:solidFill>
                <a:latin typeface="Trebuchet MS"/>
                <a:cs typeface="Trebuchet MS"/>
              </a:rPr>
              <a:t>het</a:t>
            </a:r>
            <a:r>
              <a:rPr sz="2800" i="1" spc="-2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40" dirty="0">
                <a:solidFill>
                  <a:srgbClr val="173831"/>
                </a:solidFill>
                <a:latin typeface="Trebuchet MS"/>
                <a:cs typeface="Trebuchet MS"/>
              </a:rPr>
              <a:t>w</a:t>
            </a:r>
            <a:r>
              <a:rPr sz="2800" i="1" spc="-220" dirty="0">
                <a:solidFill>
                  <a:srgbClr val="173831"/>
                </a:solidFill>
                <a:latin typeface="Trebuchet MS"/>
                <a:cs typeface="Trebuchet MS"/>
              </a:rPr>
              <a:t>er</a:t>
            </a:r>
            <a:r>
              <a:rPr sz="2800" i="1" spc="-225" dirty="0">
                <a:solidFill>
                  <a:srgbClr val="173831"/>
                </a:solidFill>
                <a:latin typeface="Trebuchet MS"/>
                <a:cs typeface="Trebuchet MS"/>
              </a:rPr>
              <a:t>k</a:t>
            </a:r>
            <a:r>
              <a:rPr sz="2800" i="1" spc="-710" dirty="0">
                <a:solidFill>
                  <a:srgbClr val="173831"/>
                </a:solidFill>
                <a:latin typeface="Trebuchet MS"/>
                <a:cs typeface="Trebuchet MS"/>
              </a:rPr>
              <a:t>’</a:t>
            </a:r>
            <a:r>
              <a:rPr sz="2800" i="1" spc="-210" dirty="0">
                <a:solidFill>
                  <a:srgbClr val="173831"/>
                </a:solidFill>
                <a:latin typeface="Trebuchet MS"/>
                <a:cs typeface="Trebuchet MS"/>
              </a:rPr>
              <a:t>,</a:t>
            </a:r>
            <a:r>
              <a:rPr sz="2800" i="1" spc="-2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65" dirty="0">
                <a:solidFill>
                  <a:srgbClr val="173831"/>
                </a:solidFill>
                <a:latin typeface="Trebuchet MS"/>
                <a:cs typeface="Trebuchet MS"/>
              </a:rPr>
              <a:t>terwijl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ts val="2355"/>
              </a:lnSpc>
            </a:pPr>
            <a:r>
              <a:rPr sz="2800" i="1" spc="-240" dirty="0">
                <a:solidFill>
                  <a:srgbClr val="173831"/>
                </a:solidFill>
                <a:latin typeface="Trebuchet MS"/>
                <a:cs typeface="Trebuchet MS"/>
              </a:rPr>
              <a:t>dit</a:t>
            </a:r>
            <a:r>
              <a:rPr sz="2800" i="1" spc="-31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60" dirty="0">
                <a:solidFill>
                  <a:srgbClr val="173831"/>
                </a:solidFill>
                <a:latin typeface="Trebuchet MS"/>
                <a:cs typeface="Trebuchet MS"/>
              </a:rPr>
              <a:t>ís</a:t>
            </a:r>
            <a:r>
              <a:rPr sz="2800" i="1" spc="-2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25" dirty="0">
                <a:solidFill>
                  <a:srgbClr val="173831"/>
                </a:solidFill>
                <a:latin typeface="Trebuchet MS"/>
                <a:cs typeface="Trebuchet MS"/>
              </a:rPr>
              <a:t>werk,</a:t>
            </a:r>
            <a:r>
              <a:rPr sz="2800" i="1" spc="-31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40" dirty="0">
                <a:solidFill>
                  <a:srgbClr val="173831"/>
                </a:solidFill>
                <a:latin typeface="Trebuchet MS"/>
                <a:cs typeface="Trebuchet MS"/>
              </a:rPr>
              <a:t>dit</a:t>
            </a:r>
            <a:r>
              <a:rPr sz="2800" i="1" spc="-30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60" dirty="0">
                <a:solidFill>
                  <a:srgbClr val="173831"/>
                </a:solidFill>
                <a:latin typeface="Trebuchet MS"/>
                <a:cs typeface="Trebuchet MS"/>
              </a:rPr>
              <a:t>ís</a:t>
            </a:r>
            <a:r>
              <a:rPr sz="2800" i="1" spc="-29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30" dirty="0">
                <a:solidFill>
                  <a:srgbClr val="173831"/>
                </a:solidFill>
                <a:latin typeface="Trebuchet MS"/>
                <a:cs typeface="Trebuchet MS"/>
              </a:rPr>
              <a:t>belangrijk.</a:t>
            </a:r>
            <a:endParaRPr sz="2800">
              <a:latin typeface="Trebuchet MS"/>
              <a:cs typeface="Trebuchet MS"/>
            </a:endParaRPr>
          </a:p>
          <a:p>
            <a:pPr marL="12700" marR="487680">
              <a:lnSpc>
                <a:spcPct val="70000"/>
              </a:lnSpc>
              <a:spcBef>
                <a:spcPts val="505"/>
              </a:spcBef>
            </a:pPr>
            <a:r>
              <a:rPr sz="2800" i="1" spc="-110" dirty="0">
                <a:solidFill>
                  <a:srgbClr val="173831"/>
                </a:solidFill>
                <a:latin typeface="Trebuchet MS"/>
                <a:cs typeface="Trebuchet MS"/>
              </a:rPr>
              <a:t>Bewoners</a:t>
            </a:r>
            <a:r>
              <a:rPr sz="2800" i="1" spc="-40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80" dirty="0">
                <a:solidFill>
                  <a:srgbClr val="173831"/>
                </a:solidFill>
                <a:latin typeface="Trebuchet MS"/>
                <a:cs typeface="Trebuchet MS"/>
              </a:rPr>
              <a:t>‘zitten’</a:t>
            </a:r>
            <a:r>
              <a:rPr sz="2800" i="1" spc="-40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20" dirty="0">
                <a:solidFill>
                  <a:srgbClr val="173831"/>
                </a:solidFill>
                <a:latin typeface="Trebuchet MS"/>
                <a:cs typeface="Trebuchet MS"/>
              </a:rPr>
              <a:t>hier</a:t>
            </a:r>
            <a:r>
              <a:rPr sz="2800" i="1" spc="-2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50" dirty="0">
                <a:solidFill>
                  <a:srgbClr val="173831"/>
                </a:solidFill>
                <a:latin typeface="Trebuchet MS"/>
                <a:cs typeface="Trebuchet MS"/>
              </a:rPr>
              <a:t>niet;</a:t>
            </a:r>
            <a:r>
              <a:rPr sz="2800" i="1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35" dirty="0">
                <a:solidFill>
                  <a:srgbClr val="173831"/>
                </a:solidFill>
                <a:latin typeface="Trebuchet MS"/>
                <a:cs typeface="Trebuchet MS"/>
              </a:rPr>
              <a:t>ze </a:t>
            </a:r>
            <a:r>
              <a:rPr sz="2800" i="1" spc="-125" dirty="0">
                <a:solidFill>
                  <a:srgbClr val="173831"/>
                </a:solidFill>
                <a:latin typeface="Trebuchet MS"/>
                <a:cs typeface="Trebuchet MS"/>
              </a:rPr>
              <a:t>wonen</a:t>
            </a:r>
            <a:r>
              <a:rPr sz="2800" i="1" spc="-2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75" dirty="0">
                <a:solidFill>
                  <a:srgbClr val="173831"/>
                </a:solidFill>
                <a:latin typeface="Trebuchet MS"/>
                <a:cs typeface="Trebuchet MS"/>
              </a:rPr>
              <a:t>hier.</a:t>
            </a:r>
            <a:r>
              <a:rPr sz="2800" i="1" spc="-2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25" dirty="0">
                <a:solidFill>
                  <a:srgbClr val="173831"/>
                </a:solidFill>
                <a:latin typeface="Trebuchet MS"/>
                <a:cs typeface="Trebuchet MS"/>
              </a:rPr>
              <a:t>Net</a:t>
            </a:r>
            <a:r>
              <a:rPr sz="2800" i="1" spc="-29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95" dirty="0">
                <a:solidFill>
                  <a:srgbClr val="173831"/>
                </a:solidFill>
                <a:latin typeface="Trebuchet MS"/>
                <a:cs typeface="Trebuchet MS"/>
              </a:rPr>
              <a:t>zoals</a:t>
            </a:r>
            <a:r>
              <a:rPr sz="2800" i="1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5" dirty="0">
                <a:solidFill>
                  <a:srgbClr val="173831"/>
                </a:solidFill>
                <a:latin typeface="Trebuchet MS"/>
                <a:cs typeface="Trebuchet MS"/>
              </a:rPr>
              <a:t>het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61429" y="4651628"/>
            <a:ext cx="44329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i="1" spc="-120" dirty="0">
                <a:solidFill>
                  <a:srgbClr val="173831"/>
                </a:solidFill>
                <a:latin typeface="Trebuchet MS"/>
                <a:cs typeface="Trebuchet MS"/>
              </a:rPr>
              <a:t>huishouden</a:t>
            </a:r>
            <a:r>
              <a:rPr sz="2800" i="1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85" dirty="0">
                <a:solidFill>
                  <a:srgbClr val="173831"/>
                </a:solidFill>
                <a:latin typeface="Trebuchet MS"/>
                <a:cs typeface="Trebuchet MS"/>
              </a:rPr>
              <a:t>nooit</a:t>
            </a:r>
            <a:r>
              <a:rPr sz="2800" i="1" spc="-2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90" dirty="0">
                <a:solidFill>
                  <a:srgbClr val="173831"/>
                </a:solidFill>
                <a:latin typeface="Trebuchet MS"/>
                <a:cs typeface="Trebuchet MS"/>
              </a:rPr>
              <a:t>klaar</a:t>
            </a:r>
            <a:r>
              <a:rPr sz="2800" i="1" spc="-2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70" dirty="0">
                <a:solidFill>
                  <a:srgbClr val="173831"/>
                </a:solidFill>
                <a:latin typeface="Trebuchet MS"/>
                <a:cs typeface="Trebuchet MS"/>
              </a:rPr>
              <a:t>is,</a:t>
            </a:r>
            <a:r>
              <a:rPr sz="2800" i="1" spc="-2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65" dirty="0">
                <a:solidFill>
                  <a:srgbClr val="173831"/>
                </a:solidFill>
                <a:latin typeface="Trebuchet MS"/>
                <a:cs typeface="Trebuchet MS"/>
              </a:rPr>
              <a:t>geldt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61429" y="4778705"/>
            <a:ext cx="3890645" cy="1221105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800" i="1" spc="-204" dirty="0">
                <a:solidFill>
                  <a:srgbClr val="173831"/>
                </a:solidFill>
                <a:latin typeface="Trebuchet MS"/>
                <a:cs typeface="Trebuchet MS"/>
              </a:rPr>
              <a:t>dat</a:t>
            </a:r>
            <a:r>
              <a:rPr sz="2800" i="1" spc="-31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20" dirty="0">
                <a:solidFill>
                  <a:srgbClr val="173831"/>
                </a:solidFill>
                <a:latin typeface="Trebuchet MS"/>
                <a:cs typeface="Trebuchet MS"/>
              </a:rPr>
              <a:t>hier</a:t>
            </a:r>
            <a:r>
              <a:rPr sz="2800" i="1" spc="-29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75" dirty="0">
                <a:solidFill>
                  <a:srgbClr val="173831"/>
                </a:solidFill>
                <a:latin typeface="Trebuchet MS"/>
                <a:cs typeface="Trebuchet MS"/>
              </a:rPr>
              <a:t>o</a:t>
            </a:r>
            <a:r>
              <a:rPr sz="2800" i="1" spc="-165" dirty="0">
                <a:solidFill>
                  <a:srgbClr val="173831"/>
                </a:solidFill>
                <a:latin typeface="Trebuchet MS"/>
                <a:cs typeface="Trebuchet MS"/>
              </a:rPr>
              <a:t>ok</a:t>
            </a:r>
            <a:r>
              <a:rPr sz="2800" i="1" spc="-680" dirty="0">
                <a:solidFill>
                  <a:srgbClr val="173831"/>
                </a:solidFill>
                <a:latin typeface="Trebuchet MS"/>
                <a:cs typeface="Trebuchet MS"/>
              </a:rPr>
              <a:t>.</a:t>
            </a:r>
            <a:r>
              <a:rPr sz="2800" i="1" spc="-155" dirty="0">
                <a:solidFill>
                  <a:srgbClr val="173831"/>
                </a:solidFill>
                <a:latin typeface="Trebuchet MS"/>
                <a:cs typeface="Trebuchet MS"/>
              </a:rPr>
              <a:t>”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350"/>
              </a:spcBef>
            </a:pPr>
            <a:r>
              <a:rPr sz="2800" spc="254" dirty="0">
                <a:solidFill>
                  <a:srgbClr val="173831"/>
                </a:solidFill>
                <a:latin typeface="Trebuchet MS"/>
                <a:cs typeface="Trebuchet MS"/>
              </a:rPr>
              <a:t>–</a:t>
            </a:r>
            <a:r>
              <a:rPr sz="2800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spc="-125" dirty="0">
                <a:solidFill>
                  <a:srgbClr val="173831"/>
                </a:solidFill>
                <a:latin typeface="Trebuchet MS"/>
                <a:cs typeface="Trebuchet MS"/>
              </a:rPr>
              <a:t>teamcoach</a:t>
            </a:r>
            <a:r>
              <a:rPr sz="2800" spc="-2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spc="-155" dirty="0">
                <a:solidFill>
                  <a:srgbClr val="173831"/>
                </a:solidFill>
                <a:latin typeface="Trebuchet MS"/>
                <a:cs typeface="Trebuchet MS"/>
              </a:rPr>
              <a:t>dementiezorg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clipart, Graphics, illustratie, tekening  Automatisch gegenereerde beschrijv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1267"/>
            <a:ext cx="12191999" cy="685672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Cultuur</a:t>
            </a:r>
            <a:r>
              <a:rPr spc="-405" dirty="0"/>
              <a:t> </a:t>
            </a:r>
            <a:r>
              <a:rPr spc="-35" dirty="0"/>
              <a:t>en</a:t>
            </a:r>
            <a:r>
              <a:rPr spc="-400" dirty="0"/>
              <a:t> </a:t>
            </a:r>
            <a:r>
              <a:rPr spc="75" dirty="0"/>
              <a:t>mensen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6939" y="1707159"/>
            <a:ext cx="6659245" cy="246380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76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70" dirty="0">
                <a:solidFill>
                  <a:srgbClr val="173831"/>
                </a:solidFill>
                <a:latin typeface="Tahoma"/>
                <a:cs typeface="Tahoma"/>
              </a:rPr>
              <a:t>Iedereen</a:t>
            </a:r>
            <a:r>
              <a:rPr sz="2800" spc="-27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5" dirty="0">
                <a:solidFill>
                  <a:srgbClr val="173831"/>
                </a:solidFill>
                <a:latin typeface="Tahoma"/>
                <a:cs typeface="Tahoma"/>
              </a:rPr>
              <a:t>draagt</a:t>
            </a:r>
            <a:r>
              <a:rPr sz="2800" spc="-24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0" dirty="0">
                <a:solidFill>
                  <a:srgbClr val="173831"/>
                </a:solidFill>
                <a:latin typeface="Tahoma"/>
                <a:cs typeface="Tahoma"/>
              </a:rPr>
              <a:t>zorgt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(‘samen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85" dirty="0">
                <a:solidFill>
                  <a:srgbClr val="173831"/>
                </a:solidFill>
                <a:latin typeface="Tahoma"/>
                <a:cs typeface="Tahoma"/>
              </a:rPr>
              <a:t>zorgen</a:t>
            </a:r>
            <a:r>
              <a:rPr sz="2800" spc="-229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dat’)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60" dirty="0">
                <a:solidFill>
                  <a:srgbClr val="173831"/>
                </a:solidFill>
                <a:latin typeface="Tahoma"/>
                <a:cs typeface="Tahoma"/>
              </a:rPr>
              <a:t>Paradox</a:t>
            </a:r>
            <a:r>
              <a:rPr sz="2800" spc="-21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173831"/>
                </a:solidFill>
                <a:latin typeface="Tahoma"/>
                <a:cs typeface="Tahoma"/>
              </a:rPr>
              <a:t>van</a:t>
            </a:r>
            <a:r>
              <a:rPr sz="2800" spc="-21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kleinschalig</a:t>
            </a:r>
            <a:r>
              <a:rPr sz="2800" spc="-21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wonen</a:t>
            </a:r>
            <a:endParaRPr sz="2800">
              <a:latin typeface="Tahoma"/>
              <a:cs typeface="Tahoma"/>
            </a:endParaRPr>
          </a:p>
          <a:p>
            <a:pPr marL="697230" lvl="1" indent="-227329">
              <a:lnSpc>
                <a:spcPct val="100000"/>
              </a:lnSpc>
              <a:spcBef>
                <a:spcPts val="245"/>
              </a:spcBef>
              <a:buFont typeface="Arial MT"/>
              <a:buChar char="•"/>
              <a:tabLst>
                <a:tab pos="697230" algn="l"/>
              </a:tabLst>
            </a:pPr>
            <a:r>
              <a:rPr sz="2400" spc="-10" dirty="0">
                <a:solidFill>
                  <a:srgbClr val="173831"/>
                </a:solidFill>
                <a:latin typeface="Tahoma"/>
                <a:cs typeface="Tahoma"/>
              </a:rPr>
              <a:t>Eenzame</a:t>
            </a:r>
            <a:r>
              <a:rPr sz="2400" spc="-23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173831"/>
                </a:solidFill>
                <a:latin typeface="Tahoma"/>
                <a:cs typeface="Tahoma"/>
              </a:rPr>
              <a:t>en</a:t>
            </a:r>
            <a:r>
              <a:rPr sz="2400" spc="-3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400" spc="55" dirty="0">
                <a:solidFill>
                  <a:srgbClr val="173831"/>
                </a:solidFill>
                <a:latin typeface="Tahoma"/>
                <a:cs typeface="Tahoma"/>
              </a:rPr>
              <a:t>‘stille’</a:t>
            </a:r>
            <a:r>
              <a:rPr sz="2400" spc="-3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400" spc="-60" dirty="0">
                <a:solidFill>
                  <a:srgbClr val="173831"/>
                </a:solidFill>
                <a:latin typeface="Tahoma"/>
                <a:cs typeface="Tahoma"/>
              </a:rPr>
              <a:t>vorm</a:t>
            </a:r>
            <a:r>
              <a:rPr sz="2400" spc="-24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400" spc="-65" dirty="0">
                <a:solidFill>
                  <a:srgbClr val="173831"/>
                </a:solidFill>
                <a:latin typeface="Tahoma"/>
                <a:cs typeface="Tahoma"/>
              </a:rPr>
              <a:t>van</a:t>
            </a:r>
            <a:r>
              <a:rPr sz="2400" spc="-22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173831"/>
                </a:solidFill>
                <a:latin typeface="Tahoma"/>
                <a:cs typeface="Tahoma"/>
              </a:rPr>
              <a:t>zorg</a:t>
            </a: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3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55" dirty="0">
                <a:solidFill>
                  <a:srgbClr val="173831"/>
                </a:solidFill>
                <a:latin typeface="Tahoma"/>
                <a:cs typeface="Tahoma"/>
              </a:rPr>
              <a:t>Paradox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173831"/>
                </a:solidFill>
                <a:latin typeface="Tahoma"/>
                <a:cs typeface="Tahoma"/>
              </a:rPr>
              <a:t>van</a:t>
            </a:r>
            <a:r>
              <a:rPr sz="28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vrijwilligers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60" dirty="0">
                <a:solidFill>
                  <a:srgbClr val="173831"/>
                </a:solidFill>
                <a:latin typeface="Tahoma"/>
                <a:cs typeface="Tahoma"/>
              </a:rPr>
              <a:t>Paradox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173831"/>
                </a:solidFill>
                <a:latin typeface="Tahoma"/>
                <a:cs typeface="Tahoma"/>
              </a:rPr>
              <a:t>van</a:t>
            </a:r>
            <a:r>
              <a:rPr sz="28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familie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5" name="object 5" descr="Afbeelding met wiel, band, overdekt, transport  Door AI gegenereerde inhoud is mogelijk onjuis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03642" y="1274483"/>
            <a:ext cx="3418459" cy="455803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Graphics, tekening, clipart, ontwerp  Automatisch gegenereerde beschrijv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1267"/>
            <a:ext cx="12191999" cy="685672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Structuren</a:t>
            </a:r>
            <a:r>
              <a:rPr spc="-355" dirty="0"/>
              <a:t> </a:t>
            </a:r>
            <a:r>
              <a:rPr spc="-35" dirty="0"/>
              <a:t>en</a:t>
            </a:r>
            <a:r>
              <a:rPr spc="-380" dirty="0"/>
              <a:t> </a:t>
            </a:r>
            <a:r>
              <a:rPr spc="50" dirty="0"/>
              <a:t>systemen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9339" y="1859242"/>
            <a:ext cx="10375265" cy="455993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Rol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5" dirty="0">
                <a:solidFill>
                  <a:srgbClr val="173831"/>
                </a:solidFill>
                <a:latin typeface="Tahoma"/>
                <a:cs typeface="Tahoma"/>
              </a:rPr>
              <a:t>van</a:t>
            </a:r>
            <a:r>
              <a:rPr sz="2800" spc="-24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40" dirty="0">
                <a:solidFill>
                  <a:srgbClr val="173831"/>
                </a:solidFill>
                <a:latin typeface="Tahoma"/>
                <a:cs typeface="Tahoma"/>
              </a:rPr>
              <a:t>zintuigelijke</a:t>
            </a:r>
            <a:r>
              <a:rPr sz="2800" spc="-2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prikkels</a:t>
            </a:r>
            <a:endParaRPr sz="28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spc="-65" dirty="0">
                <a:solidFill>
                  <a:srgbClr val="173831"/>
                </a:solidFill>
                <a:latin typeface="Tahoma"/>
                <a:cs typeface="Tahoma"/>
              </a:rPr>
              <a:t>Paradox</a:t>
            </a:r>
            <a:r>
              <a:rPr sz="2800" spc="-2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5" dirty="0">
                <a:solidFill>
                  <a:srgbClr val="173831"/>
                </a:solidFill>
                <a:latin typeface="Tahoma"/>
                <a:cs typeface="Tahoma"/>
              </a:rPr>
              <a:t>van</a:t>
            </a:r>
            <a:r>
              <a:rPr sz="28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huiselijkheid</a:t>
            </a:r>
            <a:r>
              <a:rPr sz="2800" spc="-27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45" dirty="0">
                <a:solidFill>
                  <a:srgbClr val="173831"/>
                </a:solidFill>
                <a:latin typeface="Tahoma"/>
                <a:cs typeface="Tahoma"/>
              </a:rPr>
              <a:t>vs</a:t>
            </a:r>
            <a:r>
              <a:rPr sz="2800" spc="-27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veiligheid</a:t>
            </a:r>
            <a:endParaRPr sz="2800">
              <a:latin typeface="Tahoma"/>
              <a:cs typeface="Tahoma"/>
            </a:endParaRPr>
          </a:p>
          <a:p>
            <a:pPr marL="240029" marR="4207510" indent="-227965">
              <a:lnSpc>
                <a:spcPts val="3020"/>
              </a:lnSpc>
              <a:spcBef>
                <a:spcPts val="105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Een</a:t>
            </a:r>
            <a:r>
              <a:rPr sz="28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kwestie</a:t>
            </a:r>
            <a:r>
              <a:rPr sz="2800" spc="-27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5" dirty="0">
                <a:solidFill>
                  <a:srgbClr val="173831"/>
                </a:solidFill>
                <a:latin typeface="Tahoma"/>
                <a:cs typeface="Tahoma"/>
              </a:rPr>
              <a:t>van</a:t>
            </a:r>
            <a:r>
              <a:rPr sz="2800" spc="-27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60" dirty="0">
                <a:solidFill>
                  <a:srgbClr val="173831"/>
                </a:solidFill>
                <a:latin typeface="Tahoma"/>
                <a:cs typeface="Tahoma"/>
              </a:rPr>
              <a:t>gewoon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doen,</a:t>
            </a:r>
            <a:r>
              <a:rPr sz="2800" spc="-27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zoeken, 	</a:t>
            </a:r>
            <a:r>
              <a:rPr sz="2800" spc="-50" dirty="0">
                <a:solidFill>
                  <a:srgbClr val="173831"/>
                </a:solidFill>
                <a:latin typeface="Tahoma"/>
                <a:cs typeface="Tahoma"/>
              </a:rPr>
              <a:t>durven</a:t>
            </a:r>
            <a:r>
              <a:rPr sz="2800" spc="-28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en</a:t>
            </a:r>
            <a:r>
              <a:rPr sz="2800" spc="-28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35" dirty="0">
                <a:solidFill>
                  <a:srgbClr val="173831"/>
                </a:solidFill>
                <a:latin typeface="Tahoma"/>
                <a:cs typeface="Tahoma"/>
              </a:rPr>
              <a:t>proberen</a:t>
            </a:r>
            <a:r>
              <a:rPr sz="2800" spc="-2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409" dirty="0">
                <a:solidFill>
                  <a:srgbClr val="173831"/>
                </a:solidFill>
                <a:latin typeface="Tahoma"/>
                <a:cs typeface="Tahoma"/>
              </a:rPr>
              <a:t>(~</a:t>
            </a:r>
            <a:r>
              <a:rPr sz="2800" spc="-23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tinkering)</a:t>
            </a:r>
            <a:endParaRPr sz="28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620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Open</a:t>
            </a:r>
            <a:r>
              <a:rPr sz="2800" spc="-27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huis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sz="2800">
              <a:latin typeface="Tahoma"/>
              <a:cs typeface="Tahoma"/>
            </a:endParaRPr>
          </a:p>
          <a:p>
            <a:pPr marL="5149850" marR="44450">
              <a:lnSpc>
                <a:spcPts val="3460"/>
              </a:lnSpc>
            </a:pPr>
            <a:r>
              <a:rPr sz="3200" b="1" spc="-30" dirty="0">
                <a:solidFill>
                  <a:srgbClr val="173831"/>
                </a:solidFill>
                <a:latin typeface="Trebuchet MS"/>
                <a:cs typeface="Trebuchet MS"/>
              </a:rPr>
              <a:t>“Het</a:t>
            </a:r>
            <a:r>
              <a:rPr sz="3200" b="1" spc="-30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dirty="0">
                <a:solidFill>
                  <a:srgbClr val="173831"/>
                </a:solidFill>
                <a:latin typeface="Trebuchet MS"/>
                <a:cs typeface="Trebuchet MS"/>
              </a:rPr>
              <a:t>doel</a:t>
            </a:r>
            <a:r>
              <a:rPr sz="3200" b="1" spc="-29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125" dirty="0">
                <a:solidFill>
                  <a:srgbClr val="173831"/>
                </a:solidFill>
                <a:latin typeface="Trebuchet MS"/>
                <a:cs typeface="Trebuchet MS"/>
              </a:rPr>
              <a:t>is</a:t>
            </a:r>
            <a:r>
              <a:rPr sz="3200" b="1" spc="-2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10" dirty="0">
                <a:solidFill>
                  <a:srgbClr val="173831"/>
                </a:solidFill>
                <a:latin typeface="Trebuchet MS"/>
                <a:cs typeface="Trebuchet MS"/>
              </a:rPr>
              <a:t>dat</a:t>
            </a:r>
            <a:r>
              <a:rPr sz="3200" b="1" spc="-31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50" dirty="0">
                <a:solidFill>
                  <a:srgbClr val="173831"/>
                </a:solidFill>
                <a:latin typeface="Trebuchet MS"/>
                <a:cs typeface="Trebuchet MS"/>
              </a:rPr>
              <a:t>het</a:t>
            </a:r>
            <a:r>
              <a:rPr sz="3200" b="1" spc="-32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10" dirty="0">
                <a:solidFill>
                  <a:srgbClr val="173831"/>
                </a:solidFill>
                <a:latin typeface="Trebuchet MS"/>
                <a:cs typeface="Trebuchet MS"/>
              </a:rPr>
              <a:t>gewone </a:t>
            </a:r>
            <a:r>
              <a:rPr sz="3200" b="1" dirty="0">
                <a:solidFill>
                  <a:srgbClr val="173831"/>
                </a:solidFill>
                <a:latin typeface="Trebuchet MS"/>
                <a:cs typeface="Trebuchet MS"/>
              </a:rPr>
              <a:t>ook</a:t>
            </a:r>
            <a:r>
              <a:rPr sz="3200" b="1" spc="-4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80" dirty="0">
                <a:solidFill>
                  <a:srgbClr val="173831"/>
                </a:solidFill>
                <a:latin typeface="Trebuchet MS"/>
                <a:cs typeface="Trebuchet MS"/>
              </a:rPr>
              <a:t>‘gewoon’</a:t>
            </a:r>
            <a:r>
              <a:rPr sz="3200" b="1" spc="-4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dirty="0">
                <a:solidFill>
                  <a:srgbClr val="173831"/>
                </a:solidFill>
                <a:latin typeface="Trebuchet MS"/>
                <a:cs typeface="Trebuchet MS"/>
              </a:rPr>
              <a:t>kan</a:t>
            </a:r>
            <a:r>
              <a:rPr sz="3200" b="1" spc="-2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3200" b="1" spc="-10" dirty="0">
                <a:solidFill>
                  <a:srgbClr val="173831"/>
                </a:solidFill>
                <a:latin typeface="Trebuchet MS"/>
                <a:cs typeface="Trebuchet MS"/>
              </a:rPr>
              <a:t>blijven.”</a:t>
            </a:r>
            <a:endParaRPr sz="3200">
              <a:latin typeface="Trebuchet MS"/>
              <a:cs typeface="Trebuchet MS"/>
            </a:endParaRPr>
          </a:p>
          <a:p>
            <a:pPr marL="4916805">
              <a:lnSpc>
                <a:spcPct val="100000"/>
              </a:lnSpc>
              <a:spcBef>
                <a:spcPts val="175"/>
              </a:spcBef>
            </a:pPr>
            <a:r>
              <a:rPr sz="2000" spc="-50" dirty="0">
                <a:solidFill>
                  <a:srgbClr val="173831"/>
                </a:solidFill>
                <a:latin typeface="Tahoma"/>
                <a:cs typeface="Tahoma"/>
              </a:rPr>
              <a:t>-</a:t>
            </a:r>
            <a:r>
              <a:rPr sz="2000" spc="-1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65" dirty="0">
                <a:solidFill>
                  <a:srgbClr val="173831"/>
                </a:solidFill>
                <a:latin typeface="Tahoma"/>
                <a:cs typeface="Tahoma"/>
              </a:rPr>
              <a:t>Jan</a:t>
            </a:r>
            <a:r>
              <a:rPr sz="2000" spc="-19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40" dirty="0">
                <a:solidFill>
                  <a:srgbClr val="173831"/>
                </a:solidFill>
                <a:latin typeface="Tahoma"/>
                <a:cs typeface="Tahoma"/>
              </a:rPr>
              <a:t>Steyaert,</a:t>
            </a:r>
            <a:r>
              <a:rPr sz="2000" spc="-1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73831"/>
                </a:solidFill>
                <a:latin typeface="Tahoma"/>
                <a:cs typeface="Tahoma"/>
              </a:rPr>
              <a:t>Herlinde</a:t>
            </a:r>
            <a:r>
              <a:rPr sz="2000" spc="-19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20" dirty="0">
                <a:solidFill>
                  <a:srgbClr val="173831"/>
                </a:solidFill>
                <a:latin typeface="Tahoma"/>
                <a:cs typeface="Tahoma"/>
              </a:rPr>
              <a:t>Dely</a:t>
            </a:r>
            <a:r>
              <a:rPr sz="2000" spc="-19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20" dirty="0">
                <a:solidFill>
                  <a:srgbClr val="173831"/>
                </a:solidFill>
                <a:latin typeface="Tahoma"/>
                <a:cs typeface="Tahoma"/>
              </a:rPr>
              <a:t>en</a:t>
            </a:r>
            <a:r>
              <a:rPr sz="2000" spc="-1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75" dirty="0">
                <a:solidFill>
                  <a:srgbClr val="173831"/>
                </a:solidFill>
                <a:latin typeface="Tahoma"/>
                <a:cs typeface="Tahoma"/>
              </a:rPr>
              <a:t>Jurn</a:t>
            </a:r>
            <a:r>
              <a:rPr sz="2000" spc="-18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173831"/>
                </a:solidFill>
                <a:latin typeface="Tahoma"/>
                <a:cs typeface="Tahoma"/>
              </a:rPr>
              <a:t>Verschraegen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5" name="object 5" descr="Afbeelding met muur, fotolijst, overdekt, kunst  Door AI gegenereerde inhoud is mogelijk onjuis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28609" y="1242441"/>
            <a:ext cx="3425190" cy="367868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roze, Graphics, Lila, Magenta  Automatisch gegenereerde beschrijv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1267"/>
            <a:ext cx="12191999" cy="685672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61541" y="1882901"/>
            <a:ext cx="8866505" cy="35248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indent="1270" algn="ctr">
              <a:lnSpc>
                <a:spcPct val="90000"/>
              </a:lnSpc>
              <a:spcBef>
                <a:spcPts val="430"/>
              </a:spcBef>
            </a:pPr>
            <a:r>
              <a:rPr sz="2800" i="1" spc="-195" dirty="0">
                <a:solidFill>
                  <a:srgbClr val="173831"/>
                </a:solidFill>
                <a:latin typeface="Trebuchet MS"/>
                <a:cs typeface="Trebuchet MS"/>
              </a:rPr>
              <a:t>“Vroeger</a:t>
            </a:r>
            <a:r>
              <a:rPr sz="2800" i="1" spc="-24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20" dirty="0">
                <a:solidFill>
                  <a:srgbClr val="173831"/>
                </a:solidFill>
                <a:latin typeface="Trebuchet MS"/>
                <a:cs typeface="Trebuchet MS"/>
              </a:rPr>
              <a:t>stonden</a:t>
            </a:r>
            <a:r>
              <a:rPr sz="2800" i="1" spc="-2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25" dirty="0">
                <a:solidFill>
                  <a:srgbClr val="173831"/>
                </a:solidFill>
                <a:latin typeface="Trebuchet MS"/>
                <a:cs typeface="Trebuchet MS"/>
              </a:rPr>
              <a:t>er</a:t>
            </a:r>
            <a:r>
              <a:rPr sz="2800" i="1" spc="-2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25" dirty="0">
                <a:solidFill>
                  <a:srgbClr val="173831"/>
                </a:solidFill>
                <a:latin typeface="Trebuchet MS"/>
                <a:cs typeface="Trebuchet MS"/>
              </a:rPr>
              <a:t>hier</a:t>
            </a:r>
            <a:r>
              <a:rPr sz="2800" i="1" spc="-2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40" dirty="0">
                <a:solidFill>
                  <a:srgbClr val="173831"/>
                </a:solidFill>
                <a:latin typeface="Trebuchet MS"/>
                <a:cs typeface="Trebuchet MS"/>
              </a:rPr>
              <a:t>1-</a:t>
            </a:r>
            <a:r>
              <a:rPr sz="2800" i="1" spc="-210" dirty="0">
                <a:solidFill>
                  <a:srgbClr val="173831"/>
                </a:solidFill>
                <a:latin typeface="Trebuchet MS"/>
                <a:cs typeface="Trebuchet MS"/>
              </a:rPr>
              <a:t>zitzetels.</a:t>
            </a:r>
            <a:r>
              <a:rPr sz="2800" i="1" spc="-2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50" dirty="0">
                <a:solidFill>
                  <a:srgbClr val="173831"/>
                </a:solidFill>
                <a:latin typeface="Trebuchet MS"/>
                <a:cs typeface="Trebuchet MS"/>
              </a:rPr>
              <a:t>Maar</a:t>
            </a:r>
            <a:r>
              <a:rPr sz="2800" i="1" spc="-2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10" dirty="0">
                <a:solidFill>
                  <a:srgbClr val="173831"/>
                </a:solidFill>
                <a:latin typeface="Trebuchet MS"/>
                <a:cs typeface="Trebuchet MS"/>
              </a:rPr>
              <a:t>in</a:t>
            </a:r>
            <a:r>
              <a:rPr sz="2800" i="1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45" dirty="0">
                <a:solidFill>
                  <a:srgbClr val="173831"/>
                </a:solidFill>
                <a:latin typeface="Trebuchet MS"/>
                <a:cs typeface="Trebuchet MS"/>
              </a:rPr>
              <a:t>een</a:t>
            </a:r>
            <a:r>
              <a:rPr sz="2800" i="1" spc="-254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25" dirty="0">
                <a:solidFill>
                  <a:srgbClr val="173831"/>
                </a:solidFill>
                <a:latin typeface="Trebuchet MS"/>
                <a:cs typeface="Trebuchet MS"/>
              </a:rPr>
              <a:t>huis</a:t>
            </a:r>
            <a:r>
              <a:rPr sz="2800" i="1" spc="-2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0" dirty="0">
                <a:solidFill>
                  <a:srgbClr val="173831"/>
                </a:solidFill>
                <a:latin typeface="Trebuchet MS"/>
                <a:cs typeface="Trebuchet MS"/>
              </a:rPr>
              <a:t>staan </a:t>
            </a:r>
            <a:r>
              <a:rPr sz="2800" i="1" spc="-140" dirty="0">
                <a:solidFill>
                  <a:srgbClr val="173831"/>
                </a:solidFill>
                <a:latin typeface="Trebuchet MS"/>
                <a:cs typeface="Trebuchet MS"/>
              </a:rPr>
              <a:t>toch</a:t>
            </a:r>
            <a:r>
              <a:rPr sz="2800" i="1" spc="-254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20" dirty="0">
                <a:solidFill>
                  <a:srgbClr val="173831"/>
                </a:solidFill>
                <a:latin typeface="Trebuchet MS"/>
                <a:cs typeface="Trebuchet MS"/>
              </a:rPr>
              <a:t>ook</a:t>
            </a:r>
            <a:r>
              <a:rPr sz="2800" i="1" spc="-2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25" dirty="0">
                <a:solidFill>
                  <a:srgbClr val="173831"/>
                </a:solidFill>
                <a:latin typeface="Trebuchet MS"/>
                <a:cs typeface="Trebuchet MS"/>
              </a:rPr>
              <a:t>niet</a:t>
            </a:r>
            <a:r>
              <a:rPr sz="2800" i="1" spc="-2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70" dirty="0">
                <a:solidFill>
                  <a:srgbClr val="173831"/>
                </a:solidFill>
                <a:latin typeface="Trebuchet MS"/>
                <a:cs typeface="Trebuchet MS"/>
              </a:rPr>
              <a:t>allemaal</a:t>
            </a:r>
            <a:r>
              <a:rPr sz="2800" i="1" spc="-254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45" dirty="0">
                <a:solidFill>
                  <a:srgbClr val="173831"/>
                </a:solidFill>
                <a:latin typeface="Trebuchet MS"/>
                <a:cs typeface="Trebuchet MS"/>
              </a:rPr>
              <a:t>1-</a:t>
            </a:r>
            <a:r>
              <a:rPr sz="2800" i="1" spc="-204" dirty="0">
                <a:solidFill>
                  <a:srgbClr val="173831"/>
                </a:solidFill>
                <a:latin typeface="Trebuchet MS"/>
                <a:cs typeface="Trebuchet MS"/>
              </a:rPr>
              <a:t>zits,</a:t>
            </a:r>
            <a:r>
              <a:rPr sz="2800" i="1" spc="-29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45" dirty="0">
                <a:solidFill>
                  <a:srgbClr val="173831"/>
                </a:solidFill>
                <a:latin typeface="Trebuchet MS"/>
                <a:cs typeface="Trebuchet MS"/>
              </a:rPr>
              <a:t>toch?</a:t>
            </a:r>
            <a:r>
              <a:rPr sz="2800" i="1" spc="-2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14" dirty="0">
                <a:solidFill>
                  <a:srgbClr val="173831"/>
                </a:solidFill>
                <a:latin typeface="Trebuchet MS"/>
                <a:cs typeface="Trebuchet MS"/>
              </a:rPr>
              <a:t>Daarom</a:t>
            </a:r>
            <a:r>
              <a:rPr sz="2800" i="1" spc="-2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55" dirty="0">
                <a:solidFill>
                  <a:srgbClr val="173831"/>
                </a:solidFill>
                <a:latin typeface="Trebuchet MS"/>
                <a:cs typeface="Trebuchet MS"/>
              </a:rPr>
              <a:t>kochten</a:t>
            </a:r>
            <a:r>
              <a:rPr sz="2800" i="1" spc="-2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40" dirty="0">
                <a:solidFill>
                  <a:srgbClr val="173831"/>
                </a:solidFill>
                <a:latin typeface="Trebuchet MS"/>
                <a:cs typeface="Trebuchet MS"/>
              </a:rPr>
              <a:t>we</a:t>
            </a:r>
            <a:r>
              <a:rPr sz="2800" i="1" spc="-2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5" dirty="0">
                <a:solidFill>
                  <a:srgbClr val="173831"/>
                </a:solidFill>
                <a:latin typeface="Trebuchet MS"/>
                <a:cs typeface="Trebuchet MS"/>
              </a:rPr>
              <a:t>één </a:t>
            </a:r>
            <a:r>
              <a:rPr sz="2800" i="1" spc="-225" dirty="0">
                <a:solidFill>
                  <a:srgbClr val="173831"/>
                </a:solidFill>
                <a:latin typeface="Trebuchet MS"/>
                <a:cs typeface="Trebuchet MS"/>
              </a:rPr>
              <a:t>grote</a:t>
            </a:r>
            <a:r>
              <a:rPr sz="2800" i="1" spc="-28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85" dirty="0">
                <a:solidFill>
                  <a:srgbClr val="173831"/>
                </a:solidFill>
                <a:latin typeface="Trebuchet MS"/>
                <a:cs typeface="Trebuchet MS"/>
              </a:rPr>
              <a:t>stoffen</a:t>
            </a:r>
            <a:r>
              <a:rPr sz="2800" i="1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35" dirty="0">
                <a:solidFill>
                  <a:srgbClr val="173831"/>
                </a:solidFill>
                <a:latin typeface="Trebuchet MS"/>
                <a:cs typeface="Trebuchet MS"/>
              </a:rPr>
              <a:t>zetel.</a:t>
            </a:r>
            <a:r>
              <a:rPr sz="2800" i="1" spc="-2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00" dirty="0">
                <a:solidFill>
                  <a:srgbClr val="173831"/>
                </a:solidFill>
                <a:latin typeface="Trebuchet MS"/>
                <a:cs typeface="Trebuchet MS"/>
              </a:rPr>
              <a:t>Zo</a:t>
            </a:r>
            <a:r>
              <a:rPr sz="2800" i="1" spc="-2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45" dirty="0">
                <a:solidFill>
                  <a:srgbClr val="173831"/>
                </a:solidFill>
                <a:latin typeface="Trebuchet MS"/>
                <a:cs typeface="Trebuchet MS"/>
              </a:rPr>
              <a:t>kunnen</a:t>
            </a:r>
            <a:r>
              <a:rPr sz="2800" i="1" spc="-29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25" dirty="0">
                <a:solidFill>
                  <a:srgbClr val="173831"/>
                </a:solidFill>
                <a:latin typeface="Trebuchet MS"/>
                <a:cs typeface="Trebuchet MS"/>
              </a:rPr>
              <a:t>bewoners</a:t>
            </a:r>
            <a:r>
              <a:rPr sz="2800" i="1" spc="-2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75" dirty="0">
                <a:solidFill>
                  <a:srgbClr val="173831"/>
                </a:solidFill>
                <a:latin typeface="Trebuchet MS"/>
                <a:cs typeface="Trebuchet MS"/>
              </a:rPr>
              <a:t>eens</a:t>
            </a:r>
            <a:r>
              <a:rPr sz="2800" i="1" spc="-2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75" dirty="0">
                <a:solidFill>
                  <a:srgbClr val="173831"/>
                </a:solidFill>
                <a:latin typeface="Trebuchet MS"/>
                <a:cs typeface="Trebuchet MS"/>
              </a:rPr>
              <a:t>dichter</a:t>
            </a:r>
            <a:r>
              <a:rPr sz="2800" i="1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80" dirty="0">
                <a:solidFill>
                  <a:srgbClr val="173831"/>
                </a:solidFill>
                <a:latin typeface="Trebuchet MS"/>
                <a:cs typeface="Trebuchet MS"/>
              </a:rPr>
              <a:t>bij</a:t>
            </a:r>
            <a:r>
              <a:rPr sz="2800" i="1" spc="-29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20" dirty="0">
                <a:solidFill>
                  <a:srgbClr val="173831"/>
                </a:solidFill>
                <a:latin typeface="Trebuchet MS"/>
                <a:cs typeface="Trebuchet MS"/>
              </a:rPr>
              <a:t>elkaar </a:t>
            </a:r>
            <a:r>
              <a:rPr sz="2800" i="1" spc="-254" dirty="0">
                <a:solidFill>
                  <a:srgbClr val="173831"/>
                </a:solidFill>
                <a:latin typeface="Trebuchet MS"/>
                <a:cs typeface="Trebuchet MS"/>
              </a:rPr>
              <a:t>zitten.</a:t>
            </a:r>
            <a:r>
              <a:rPr sz="2800" i="1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dirty="0">
                <a:solidFill>
                  <a:srgbClr val="173831"/>
                </a:solidFill>
                <a:latin typeface="Trebuchet MS"/>
                <a:cs typeface="Trebuchet MS"/>
              </a:rPr>
              <a:t>Is</a:t>
            </a:r>
            <a:r>
              <a:rPr sz="2800" i="1" spc="-2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25" dirty="0">
                <a:solidFill>
                  <a:srgbClr val="173831"/>
                </a:solidFill>
                <a:latin typeface="Trebuchet MS"/>
                <a:cs typeface="Trebuchet MS"/>
              </a:rPr>
              <a:t>de</a:t>
            </a:r>
            <a:r>
              <a:rPr sz="2800" i="1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15" dirty="0">
                <a:solidFill>
                  <a:srgbClr val="173831"/>
                </a:solidFill>
                <a:latin typeface="Trebuchet MS"/>
                <a:cs typeface="Trebuchet MS"/>
              </a:rPr>
              <a:t>zetel</a:t>
            </a:r>
            <a:r>
              <a:rPr sz="2800" i="1" spc="-25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35" dirty="0">
                <a:solidFill>
                  <a:srgbClr val="173831"/>
                </a:solidFill>
                <a:latin typeface="Trebuchet MS"/>
                <a:cs typeface="Trebuchet MS"/>
              </a:rPr>
              <a:t>vuil,</a:t>
            </a:r>
            <a:r>
              <a:rPr sz="2800" i="1" spc="-2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30" dirty="0">
                <a:solidFill>
                  <a:srgbClr val="173831"/>
                </a:solidFill>
                <a:latin typeface="Trebuchet MS"/>
                <a:cs typeface="Trebuchet MS"/>
              </a:rPr>
              <a:t>dan</a:t>
            </a:r>
            <a:r>
              <a:rPr sz="2800" i="1" spc="-29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50" dirty="0">
                <a:solidFill>
                  <a:srgbClr val="173831"/>
                </a:solidFill>
                <a:latin typeface="Trebuchet MS"/>
                <a:cs typeface="Trebuchet MS"/>
              </a:rPr>
              <a:t>kopen</a:t>
            </a:r>
            <a:r>
              <a:rPr sz="2800" i="1" spc="-2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40" dirty="0">
                <a:solidFill>
                  <a:srgbClr val="173831"/>
                </a:solidFill>
                <a:latin typeface="Trebuchet MS"/>
                <a:cs typeface="Trebuchet MS"/>
              </a:rPr>
              <a:t>we</a:t>
            </a:r>
            <a:r>
              <a:rPr sz="2800" i="1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30" dirty="0">
                <a:solidFill>
                  <a:srgbClr val="173831"/>
                </a:solidFill>
                <a:latin typeface="Trebuchet MS"/>
                <a:cs typeface="Trebuchet MS"/>
              </a:rPr>
              <a:t>toch</a:t>
            </a:r>
            <a:r>
              <a:rPr sz="2800" i="1" spc="-2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45" dirty="0">
                <a:solidFill>
                  <a:srgbClr val="173831"/>
                </a:solidFill>
                <a:latin typeface="Trebuchet MS"/>
                <a:cs typeface="Trebuchet MS"/>
              </a:rPr>
              <a:t>gewoon</a:t>
            </a:r>
            <a:r>
              <a:rPr sz="2800" i="1" spc="-25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45" dirty="0">
                <a:solidFill>
                  <a:srgbClr val="173831"/>
                </a:solidFill>
                <a:latin typeface="Trebuchet MS"/>
                <a:cs typeface="Trebuchet MS"/>
              </a:rPr>
              <a:t>een</a:t>
            </a:r>
            <a:r>
              <a:rPr sz="2800" i="1" spc="-2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5" dirty="0">
                <a:solidFill>
                  <a:srgbClr val="173831"/>
                </a:solidFill>
                <a:latin typeface="Trebuchet MS"/>
                <a:cs typeface="Trebuchet MS"/>
              </a:rPr>
              <a:t>nieuwe?</a:t>
            </a:r>
            <a:endParaRPr sz="2800">
              <a:latin typeface="Trebuchet MS"/>
              <a:cs typeface="Trebuchet MS"/>
            </a:endParaRPr>
          </a:p>
          <a:p>
            <a:pPr marL="125095" marR="114300" indent="635" algn="ctr">
              <a:lnSpc>
                <a:spcPts val="3030"/>
              </a:lnSpc>
              <a:spcBef>
                <a:spcPts val="40"/>
              </a:spcBef>
            </a:pPr>
            <a:r>
              <a:rPr sz="2800" i="1" spc="-185" dirty="0">
                <a:solidFill>
                  <a:srgbClr val="173831"/>
                </a:solidFill>
                <a:latin typeface="Trebuchet MS"/>
                <a:cs typeface="Trebuchet MS"/>
              </a:rPr>
              <a:t>Comfort,</a:t>
            </a:r>
            <a:r>
              <a:rPr sz="2800" i="1" spc="-2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95" dirty="0">
                <a:solidFill>
                  <a:srgbClr val="173831"/>
                </a:solidFill>
                <a:latin typeface="Trebuchet MS"/>
                <a:cs typeface="Trebuchet MS"/>
              </a:rPr>
              <a:t>warmte</a:t>
            </a:r>
            <a:r>
              <a:rPr sz="2800" i="1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40" dirty="0">
                <a:solidFill>
                  <a:srgbClr val="173831"/>
                </a:solidFill>
                <a:latin typeface="Trebuchet MS"/>
                <a:cs typeface="Trebuchet MS"/>
              </a:rPr>
              <a:t>en</a:t>
            </a:r>
            <a:r>
              <a:rPr sz="2800" i="1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95" dirty="0">
                <a:solidFill>
                  <a:srgbClr val="173831"/>
                </a:solidFill>
                <a:latin typeface="Trebuchet MS"/>
                <a:cs typeface="Trebuchet MS"/>
              </a:rPr>
              <a:t>huiselijkheid</a:t>
            </a:r>
            <a:r>
              <a:rPr sz="2800" i="1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50" dirty="0">
                <a:solidFill>
                  <a:srgbClr val="173831"/>
                </a:solidFill>
                <a:latin typeface="Trebuchet MS"/>
                <a:cs typeface="Trebuchet MS"/>
              </a:rPr>
              <a:t>gaan</a:t>
            </a:r>
            <a:r>
              <a:rPr sz="2800" i="1" spc="-2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75" dirty="0">
                <a:solidFill>
                  <a:srgbClr val="173831"/>
                </a:solidFill>
                <a:latin typeface="Trebuchet MS"/>
                <a:cs typeface="Trebuchet MS"/>
              </a:rPr>
              <a:t>voor</a:t>
            </a:r>
            <a:r>
              <a:rPr sz="2800" i="1" spc="-25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30" dirty="0">
                <a:solidFill>
                  <a:srgbClr val="173831"/>
                </a:solidFill>
                <a:latin typeface="Trebuchet MS"/>
                <a:cs typeface="Trebuchet MS"/>
              </a:rPr>
              <a:t>en</a:t>
            </a:r>
            <a:r>
              <a:rPr sz="2800" i="1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04" dirty="0">
                <a:solidFill>
                  <a:srgbClr val="173831"/>
                </a:solidFill>
                <a:latin typeface="Trebuchet MS"/>
                <a:cs typeface="Trebuchet MS"/>
              </a:rPr>
              <a:t>dat</a:t>
            </a:r>
            <a:r>
              <a:rPr sz="2800" i="1" spc="-2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60" dirty="0">
                <a:solidFill>
                  <a:srgbClr val="173831"/>
                </a:solidFill>
                <a:latin typeface="Trebuchet MS"/>
                <a:cs typeface="Trebuchet MS"/>
              </a:rPr>
              <a:t>is</a:t>
            </a:r>
            <a:r>
              <a:rPr sz="2800" i="1" spc="-2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20" dirty="0">
                <a:solidFill>
                  <a:srgbClr val="173831"/>
                </a:solidFill>
                <a:latin typeface="Trebuchet MS"/>
                <a:cs typeface="Trebuchet MS"/>
              </a:rPr>
              <a:t>vaak een</a:t>
            </a:r>
            <a:r>
              <a:rPr sz="2800" i="1" spc="1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60" dirty="0">
                <a:solidFill>
                  <a:srgbClr val="173831"/>
                </a:solidFill>
                <a:latin typeface="Trebuchet MS"/>
                <a:cs typeface="Trebuchet MS"/>
              </a:rPr>
              <a:t>kwestie</a:t>
            </a:r>
            <a:r>
              <a:rPr sz="2800" i="1" spc="-30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50" dirty="0">
                <a:solidFill>
                  <a:srgbClr val="173831"/>
                </a:solidFill>
                <a:latin typeface="Trebuchet MS"/>
                <a:cs typeface="Trebuchet MS"/>
              </a:rPr>
              <a:t>van</a:t>
            </a:r>
            <a:r>
              <a:rPr sz="2800" i="1" spc="-31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40" dirty="0">
                <a:solidFill>
                  <a:srgbClr val="173831"/>
                </a:solidFill>
                <a:latin typeface="Trebuchet MS"/>
                <a:cs typeface="Trebuchet MS"/>
              </a:rPr>
              <a:t>gewoon</a:t>
            </a:r>
            <a:r>
              <a:rPr sz="2800" i="1" spc="-2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70" dirty="0">
                <a:solidFill>
                  <a:srgbClr val="173831"/>
                </a:solidFill>
                <a:latin typeface="Trebuchet MS"/>
                <a:cs typeface="Trebuchet MS"/>
              </a:rPr>
              <a:t>doen,</a:t>
            </a:r>
            <a:r>
              <a:rPr sz="2800" i="1" spc="-30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40" dirty="0">
                <a:solidFill>
                  <a:srgbClr val="173831"/>
                </a:solidFill>
                <a:latin typeface="Trebuchet MS"/>
                <a:cs typeface="Trebuchet MS"/>
              </a:rPr>
              <a:t>van</a:t>
            </a:r>
            <a:r>
              <a:rPr sz="2800" i="1" spc="-32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90" dirty="0">
                <a:solidFill>
                  <a:srgbClr val="173831"/>
                </a:solidFill>
                <a:latin typeface="Trebuchet MS"/>
                <a:cs typeface="Trebuchet MS"/>
              </a:rPr>
              <a:t>zoeken,</a:t>
            </a:r>
            <a:r>
              <a:rPr sz="2800" i="1" spc="-2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b="1" i="1" spc="-165" dirty="0">
                <a:solidFill>
                  <a:srgbClr val="173831"/>
                </a:solidFill>
                <a:latin typeface="Trebuchet MS"/>
                <a:cs typeface="Trebuchet MS"/>
              </a:rPr>
              <a:t>durven</a:t>
            </a:r>
            <a:r>
              <a:rPr sz="2800" b="1" i="1" spc="-29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14" dirty="0">
                <a:solidFill>
                  <a:srgbClr val="173831"/>
                </a:solidFill>
                <a:latin typeface="Trebuchet MS"/>
                <a:cs typeface="Trebuchet MS"/>
              </a:rPr>
              <a:t>proberen </a:t>
            </a:r>
            <a:r>
              <a:rPr sz="2800" i="1" spc="-130" dirty="0">
                <a:solidFill>
                  <a:srgbClr val="173831"/>
                </a:solidFill>
                <a:latin typeface="Trebuchet MS"/>
                <a:cs typeface="Trebuchet MS"/>
              </a:rPr>
              <a:t>en</a:t>
            </a:r>
            <a:r>
              <a:rPr sz="2800" i="1" spc="-2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70" dirty="0">
                <a:solidFill>
                  <a:srgbClr val="173831"/>
                </a:solidFill>
                <a:latin typeface="Trebuchet MS"/>
                <a:cs typeface="Trebuchet MS"/>
              </a:rPr>
              <a:t>doen,</a:t>
            </a:r>
            <a:r>
              <a:rPr sz="2800" i="1" spc="-2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20" dirty="0">
                <a:solidFill>
                  <a:srgbClr val="173831"/>
                </a:solidFill>
                <a:latin typeface="Trebuchet MS"/>
                <a:cs typeface="Trebuchet MS"/>
              </a:rPr>
              <a:t>ook</a:t>
            </a:r>
            <a:r>
              <a:rPr sz="2800" i="1" spc="-2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b="1" i="1" spc="-165" dirty="0">
                <a:solidFill>
                  <a:srgbClr val="173831"/>
                </a:solidFill>
                <a:latin typeface="Trebuchet MS"/>
                <a:cs typeface="Trebuchet MS"/>
              </a:rPr>
              <a:t>durven</a:t>
            </a:r>
            <a:r>
              <a:rPr sz="2800" b="1" i="1" spc="-2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95" dirty="0">
                <a:solidFill>
                  <a:srgbClr val="173831"/>
                </a:solidFill>
                <a:latin typeface="Trebuchet MS"/>
                <a:cs typeface="Trebuchet MS"/>
              </a:rPr>
              <a:t>vragen</a:t>
            </a:r>
            <a:r>
              <a:rPr sz="2800" i="1" spc="-2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25" dirty="0">
                <a:solidFill>
                  <a:srgbClr val="173831"/>
                </a:solidFill>
                <a:latin typeface="Trebuchet MS"/>
                <a:cs typeface="Trebuchet MS"/>
              </a:rPr>
              <a:t>aan</a:t>
            </a:r>
            <a:r>
              <a:rPr sz="2800" i="1" spc="-30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14" dirty="0">
                <a:solidFill>
                  <a:srgbClr val="173831"/>
                </a:solidFill>
                <a:latin typeface="Trebuchet MS"/>
                <a:cs typeface="Trebuchet MS"/>
              </a:rPr>
              <a:t>bewoners</a:t>
            </a:r>
            <a:r>
              <a:rPr sz="2800" spc="-114" dirty="0">
                <a:solidFill>
                  <a:srgbClr val="173831"/>
                </a:solidFill>
                <a:latin typeface="Trebuchet MS"/>
                <a:cs typeface="Trebuchet MS"/>
              </a:rPr>
              <a:t>.”</a:t>
            </a:r>
            <a:endParaRPr sz="2800">
              <a:latin typeface="Trebuchet MS"/>
              <a:cs typeface="Trebuchet MS"/>
            </a:endParaRPr>
          </a:p>
          <a:p>
            <a:pPr marL="3175" algn="ctr">
              <a:lnSpc>
                <a:spcPct val="100000"/>
              </a:lnSpc>
              <a:spcBef>
                <a:spcPts val="2635"/>
              </a:spcBef>
            </a:pPr>
            <a:r>
              <a:rPr sz="2800" spc="254" dirty="0">
                <a:solidFill>
                  <a:srgbClr val="173831"/>
                </a:solidFill>
                <a:latin typeface="Trebuchet MS"/>
                <a:cs typeface="Trebuchet MS"/>
              </a:rPr>
              <a:t>–</a:t>
            </a:r>
            <a:r>
              <a:rPr sz="2800" spc="-2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spc="-180" dirty="0">
                <a:solidFill>
                  <a:srgbClr val="173831"/>
                </a:solidFill>
                <a:latin typeface="Trebuchet MS"/>
                <a:cs typeface="Trebuchet MS"/>
              </a:rPr>
              <a:t>zorgmedewerker</a:t>
            </a:r>
            <a:r>
              <a:rPr sz="2800" spc="-22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spc="-85" dirty="0">
                <a:solidFill>
                  <a:srgbClr val="173831"/>
                </a:solidFill>
                <a:latin typeface="Trebuchet MS"/>
                <a:cs typeface="Trebuchet MS"/>
              </a:rPr>
              <a:t>dementiezorg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clipart, Graphics, illustratie, tekening  Automatisch gegenereerde beschrijv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67"/>
            <a:ext cx="12191999" cy="685672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00" dirty="0"/>
              <a:t>Conclusie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9339" y="1907441"/>
            <a:ext cx="9645015" cy="292608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38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40" dirty="0">
                <a:solidFill>
                  <a:srgbClr val="173831"/>
                </a:solidFill>
                <a:latin typeface="Tahoma"/>
                <a:cs typeface="Tahoma"/>
              </a:rPr>
              <a:t>Belangrijkste</a:t>
            </a:r>
            <a:r>
              <a:rPr sz="2800" spc="-2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35" dirty="0">
                <a:solidFill>
                  <a:srgbClr val="173831"/>
                </a:solidFill>
                <a:latin typeface="Tahoma"/>
                <a:cs typeface="Tahoma"/>
              </a:rPr>
              <a:t>pijlers:</a:t>
            </a:r>
            <a:r>
              <a:rPr sz="2800" spc="-27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relaties,</a:t>
            </a:r>
            <a:r>
              <a:rPr sz="28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authenticiteit</a:t>
            </a:r>
            <a:r>
              <a:rPr sz="2800" spc="-27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en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autonomie</a:t>
            </a:r>
            <a:endParaRPr sz="2800">
              <a:latin typeface="Tahoma"/>
              <a:cs typeface="Tahoma"/>
            </a:endParaRPr>
          </a:p>
          <a:p>
            <a:pPr marL="697230" lvl="1" indent="-227329">
              <a:lnSpc>
                <a:spcPct val="100000"/>
              </a:lnSpc>
              <a:spcBef>
                <a:spcPts val="245"/>
              </a:spcBef>
              <a:buFont typeface="Arial MT"/>
              <a:buChar char="•"/>
              <a:tabLst>
                <a:tab pos="697230" algn="l"/>
              </a:tabLst>
            </a:pPr>
            <a:r>
              <a:rPr sz="2400" dirty="0">
                <a:solidFill>
                  <a:srgbClr val="173831"/>
                </a:solidFill>
                <a:latin typeface="Tahoma"/>
                <a:cs typeface="Tahoma"/>
              </a:rPr>
              <a:t>De</a:t>
            </a:r>
            <a:r>
              <a:rPr sz="2400" spc="-21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400" spc="-30" dirty="0">
                <a:solidFill>
                  <a:srgbClr val="173831"/>
                </a:solidFill>
                <a:latin typeface="Tahoma"/>
                <a:cs typeface="Tahoma"/>
              </a:rPr>
              <a:t>vanzelfsprekendheid</a:t>
            </a:r>
            <a:r>
              <a:rPr sz="2400" spc="-1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400" spc="-65" dirty="0">
                <a:solidFill>
                  <a:srgbClr val="173831"/>
                </a:solidFill>
                <a:latin typeface="Tahoma"/>
                <a:cs typeface="Tahoma"/>
              </a:rPr>
              <a:t>van</a:t>
            </a:r>
            <a:r>
              <a:rPr sz="2400" spc="-19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173831"/>
                </a:solidFill>
                <a:latin typeface="Tahoma"/>
                <a:cs typeface="Tahoma"/>
              </a:rPr>
              <a:t>zinvolheid</a:t>
            </a:r>
            <a:endParaRPr sz="24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Een</a:t>
            </a:r>
            <a:r>
              <a:rPr sz="2800" spc="-24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participatieve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35" dirty="0">
                <a:solidFill>
                  <a:srgbClr val="173831"/>
                </a:solidFill>
                <a:latin typeface="Tahoma"/>
                <a:cs typeface="Tahoma"/>
              </a:rPr>
              <a:t>organisatie</a:t>
            </a:r>
            <a:r>
              <a:rPr sz="2800" spc="-24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en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65" dirty="0">
                <a:solidFill>
                  <a:srgbClr val="173831"/>
                </a:solidFill>
                <a:latin typeface="Tahoma"/>
                <a:cs typeface="Tahoma"/>
              </a:rPr>
              <a:t>werkgeluk</a:t>
            </a:r>
            <a:r>
              <a:rPr sz="2800" spc="-23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60" dirty="0">
                <a:solidFill>
                  <a:srgbClr val="173831"/>
                </a:solidFill>
                <a:latin typeface="Tahoma"/>
                <a:cs typeface="Tahoma"/>
              </a:rPr>
              <a:t>versterken</a:t>
            </a:r>
            <a:r>
              <a:rPr sz="2800" spc="-23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elkaar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30" dirty="0">
                <a:solidFill>
                  <a:srgbClr val="173831"/>
                </a:solidFill>
                <a:latin typeface="Tahoma"/>
                <a:cs typeface="Tahoma"/>
              </a:rPr>
              <a:t>Belang</a:t>
            </a:r>
            <a:r>
              <a:rPr sz="28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5" dirty="0">
                <a:solidFill>
                  <a:srgbClr val="173831"/>
                </a:solidFill>
                <a:latin typeface="Tahoma"/>
                <a:cs typeface="Tahoma"/>
              </a:rPr>
              <a:t>van</a:t>
            </a:r>
            <a:r>
              <a:rPr sz="2800" spc="-2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een</a:t>
            </a:r>
            <a:r>
              <a:rPr sz="2800" spc="-24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perceptie</a:t>
            </a:r>
            <a:r>
              <a:rPr sz="2800" spc="-24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op</a:t>
            </a:r>
            <a:r>
              <a:rPr sz="2800" spc="-3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‘werk’</a:t>
            </a:r>
            <a:r>
              <a:rPr sz="2800" spc="-39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50" dirty="0">
                <a:solidFill>
                  <a:srgbClr val="173831"/>
                </a:solidFill>
                <a:latin typeface="Tahoma"/>
                <a:cs typeface="Tahoma"/>
              </a:rPr>
              <a:t>vanuit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leiderschap</a:t>
            </a:r>
            <a:r>
              <a:rPr sz="2800" spc="-24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en</a:t>
            </a:r>
            <a:r>
              <a:rPr sz="2800" spc="-23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visie</a:t>
            </a:r>
            <a:endParaRPr sz="28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i="1" spc="-135" dirty="0">
                <a:solidFill>
                  <a:srgbClr val="173831"/>
                </a:solidFill>
                <a:latin typeface="Trebuchet MS"/>
                <a:cs typeface="Trebuchet MS"/>
              </a:rPr>
              <a:t>Tinkering</a:t>
            </a:r>
            <a:r>
              <a:rPr sz="2800" i="1" spc="-229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spc="65" dirty="0">
                <a:solidFill>
                  <a:srgbClr val="173831"/>
                </a:solidFill>
                <a:latin typeface="Tahoma"/>
                <a:cs typeface="Tahoma"/>
              </a:rPr>
              <a:t>als</a:t>
            </a:r>
            <a:r>
              <a:rPr sz="2800" spc="-2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inspiratiebron</a:t>
            </a:r>
            <a:endParaRPr sz="28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spc="-70" dirty="0">
                <a:solidFill>
                  <a:srgbClr val="173831"/>
                </a:solidFill>
                <a:latin typeface="Tahoma"/>
                <a:cs typeface="Tahoma"/>
              </a:rPr>
              <a:t>Werkgeluk</a:t>
            </a:r>
            <a:r>
              <a:rPr sz="2800" spc="-2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65" dirty="0">
                <a:solidFill>
                  <a:srgbClr val="173831"/>
                </a:solidFill>
                <a:latin typeface="Tahoma"/>
                <a:cs typeface="Tahoma"/>
              </a:rPr>
              <a:t>werkt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aanstekelijk,</a:t>
            </a:r>
            <a:r>
              <a:rPr sz="28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beïnvloedt</a:t>
            </a:r>
            <a:r>
              <a:rPr sz="28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teams</a:t>
            </a:r>
            <a:r>
              <a:rPr sz="28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én</a:t>
            </a:r>
            <a:r>
              <a:rPr sz="2800" spc="-24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bewoners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Graphics, tekening, clipart, ontwerp  Automatisch gegenereerde beschrijv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1267"/>
            <a:ext cx="12191999" cy="685672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Kennisproducten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6939" y="1707159"/>
            <a:ext cx="6570345" cy="411416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76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Rapport</a:t>
            </a:r>
            <a:r>
              <a:rPr sz="2800" spc="-37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60" dirty="0">
                <a:solidFill>
                  <a:srgbClr val="173831"/>
                </a:solidFill>
                <a:latin typeface="Tahoma"/>
                <a:cs typeface="Tahoma"/>
              </a:rPr>
              <a:t>‘Zorgen</a:t>
            </a:r>
            <a:r>
              <a:rPr sz="2800" spc="-24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60" dirty="0">
                <a:solidFill>
                  <a:srgbClr val="173831"/>
                </a:solidFill>
                <a:latin typeface="Tahoma"/>
                <a:cs typeface="Tahoma"/>
              </a:rPr>
              <a:t>voor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de</a:t>
            </a:r>
            <a:r>
              <a:rPr sz="28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Zorg’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Kompas</a:t>
            </a:r>
            <a:r>
              <a:rPr sz="2800" spc="-2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173831"/>
                </a:solidFill>
                <a:latin typeface="Tahoma"/>
                <a:cs typeface="Tahoma"/>
              </a:rPr>
              <a:t>van</a:t>
            </a:r>
            <a:r>
              <a:rPr sz="2800" spc="-2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Werkgeluk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Beeldmanifest</a:t>
            </a:r>
            <a:r>
              <a:rPr sz="2800" spc="-24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werkgeluk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305"/>
              </a:spcBef>
              <a:buClr>
                <a:srgbClr val="173831"/>
              </a:buClr>
              <a:buFont typeface="Arial MT"/>
              <a:buChar char="•"/>
            </a:pP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buFont typeface="Arial MT"/>
              <a:buChar char="•"/>
              <a:tabLst>
                <a:tab pos="240029" algn="l"/>
              </a:tabLst>
            </a:pP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Actiekaarten</a:t>
            </a:r>
            <a:r>
              <a:rPr sz="2800" spc="-18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werkgeluk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Set</a:t>
            </a:r>
            <a:r>
              <a:rPr sz="2800" spc="-28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gevoelsbeelden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305"/>
              </a:spcBef>
            </a:pP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800" spc="-40" dirty="0">
                <a:solidFill>
                  <a:srgbClr val="173831"/>
                </a:solidFill>
                <a:latin typeface="Tahoma"/>
                <a:cs typeface="Tahoma"/>
              </a:rPr>
              <a:t>mensenmaat.howest.be/zorgenvoordezorg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29639" y="5752972"/>
            <a:ext cx="6545580" cy="9525"/>
          </a:xfrm>
          <a:custGeom>
            <a:avLst/>
            <a:gdLst/>
            <a:ahLst/>
            <a:cxnLst/>
            <a:rect l="l" t="t" r="r" b="b"/>
            <a:pathLst>
              <a:path w="6545580" h="9525">
                <a:moveTo>
                  <a:pt x="6545580" y="0"/>
                </a:moveTo>
                <a:lnTo>
                  <a:pt x="0" y="0"/>
                </a:lnTo>
                <a:lnTo>
                  <a:pt x="0" y="9143"/>
                </a:lnTo>
                <a:lnTo>
                  <a:pt x="6545580" y="9143"/>
                </a:lnTo>
                <a:lnTo>
                  <a:pt x="6545580" y="0"/>
                </a:lnTo>
                <a:close/>
              </a:path>
            </a:pathLst>
          </a:custGeom>
          <a:solidFill>
            <a:srgbClr val="17383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7894955" y="868248"/>
            <a:ext cx="4297045" cy="5838190"/>
            <a:chOff x="7894955" y="868248"/>
            <a:chExt cx="4297045" cy="583819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4955" y="868248"/>
              <a:ext cx="3263264" cy="51215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04756" y="3869689"/>
              <a:ext cx="2587244" cy="283654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 descr="Afbeelding met tekst, Fastfood, voedsel, illustratie  Door AI gegenereerde inhoud is mogelijk onjuis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2060" y="10"/>
              <a:ext cx="9707880" cy="68579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61110" y="-2"/>
            <a:ext cx="9669780" cy="683653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70" dirty="0"/>
              <a:t>Met</a:t>
            </a:r>
            <a:r>
              <a:rPr spc="-355" dirty="0"/>
              <a:t> </a:t>
            </a:r>
            <a:r>
              <a:rPr dirty="0"/>
              <a:t>dank</a:t>
            </a:r>
            <a:r>
              <a:rPr spc="-350" dirty="0"/>
              <a:t> </a:t>
            </a:r>
            <a:r>
              <a:rPr spc="25" dirty="0"/>
              <a:t>aan</a:t>
            </a:r>
          </a:p>
        </p:txBody>
      </p:sp>
      <p:sp>
        <p:nvSpPr>
          <p:cNvPr id="4" name="object 4"/>
          <p:cNvSpPr/>
          <p:nvPr/>
        </p:nvSpPr>
        <p:spPr>
          <a:xfrm>
            <a:off x="1158239" y="5032883"/>
            <a:ext cx="4326890" cy="9525"/>
          </a:xfrm>
          <a:custGeom>
            <a:avLst/>
            <a:gdLst/>
            <a:ahLst/>
            <a:cxnLst/>
            <a:rect l="l" t="t" r="r" b="b"/>
            <a:pathLst>
              <a:path w="4326890" h="9525">
                <a:moveTo>
                  <a:pt x="4326636" y="0"/>
                </a:moveTo>
                <a:lnTo>
                  <a:pt x="0" y="0"/>
                </a:lnTo>
                <a:lnTo>
                  <a:pt x="0" y="9144"/>
                </a:lnTo>
                <a:lnTo>
                  <a:pt x="4326636" y="9144"/>
                </a:lnTo>
                <a:lnTo>
                  <a:pt x="4326636" y="0"/>
                </a:lnTo>
                <a:close/>
              </a:path>
            </a:pathLst>
          </a:custGeom>
          <a:solidFill>
            <a:srgbClr val="4678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58239" y="5543422"/>
            <a:ext cx="4015740" cy="9525"/>
          </a:xfrm>
          <a:custGeom>
            <a:avLst/>
            <a:gdLst/>
            <a:ahLst/>
            <a:cxnLst/>
            <a:rect l="l" t="t" r="r" b="b"/>
            <a:pathLst>
              <a:path w="4015740" h="9525">
                <a:moveTo>
                  <a:pt x="4015740" y="0"/>
                </a:moveTo>
                <a:lnTo>
                  <a:pt x="0" y="0"/>
                </a:lnTo>
                <a:lnTo>
                  <a:pt x="0" y="9143"/>
                </a:lnTo>
                <a:lnTo>
                  <a:pt x="4015740" y="9143"/>
                </a:lnTo>
                <a:lnTo>
                  <a:pt x="4015740" y="0"/>
                </a:lnTo>
                <a:close/>
              </a:path>
            </a:pathLst>
          </a:custGeom>
          <a:solidFill>
            <a:srgbClr val="4678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16939" y="1859242"/>
            <a:ext cx="7167880" cy="375285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392430" indent="-227329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392430" algn="l"/>
              </a:tabLst>
            </a:pP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Aan</a:t>
            </a:r>
            <a:r>
              <a:rPr sz="2800" spc="-2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alle</a:t>
            </a:r>
            <a:r>
              <a:rPr sz="2800" spc="-2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deelnemende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WZC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en</a:t>
            </a:r>
            <a:r>
              <a:rPr sz="2800" spc="-2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hun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directies</a:t>
            </a:r>
            <a:endParaRPr sz="2800">
              <a:latin typeface="Tahoma"/>
              <a:cs typeface="Tahoma"/>
            </a:endParaRPr>
          </a:p>
          <a:p>
            <a:pPr marL="393065" indent="-227965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393065" algn="l"/>
              </a:tabLst>
            </a:pPr>
            <a:r>
              <a:rPr sz="2800" spc="-30" dirty="0">
                <a:solidFill>
                  <a:srgbClr val="173831"/>
                </a:solidFill>
                <a:latin typeface="Tahoma"/>
                <a:cs typeface="Tahoma"/>
              </a:rPr>
              <a:t>Bewoners,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45" dirty="0">
                <a:solidFill>
                  <a:srgbClr val="173831"/>
                </a:solidFill>
                <a:latin typeface="Tahoma"/>
                <a:cs typeface="Tahoma"/>
              </a:rPr>
              <a:t>mantelzorgers</a:t>
            </a:r>
            <a:r>
              <a:rPr sz="2800" spc="-24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en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medewerkers</a:t>
            </a:r>
            <a:endParaRPr sz="2800">
              <a:latin typeface="Tahoma"/>
              <a:cs typeface="Tahoma"/>
            </a:endParaRPr>
          </a:p>
          <a:p>
            <a:pPr marL="393065" indent="-227965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93065" algn="l"/>
              </a:tabLst>
            </a:pP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Collega’s</a:t>
            </a:r>
            <a:r>
              <a:rPr sz="2800" spc="-21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en</a:t>
            </a:r>
            <a:r>
              <a:rPr sz="2800" spc="-22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docenten</a:t>
            </a:r>
            <a:r>
              <a:rPr sz="2800" spc="-20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ouderenzorg</a:t>
            </a:r>
            <a:endParaRPr sz="2800">
              <a:latin typeface="Tahoma"/>
              <a:cs typeface="Tahoma"/>
            </a:endParaRPr>
          </a:p>
          <a:p>
            <a:pPr marL="392430" indent="-227329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392430" algn="l"/>
              </a:tabLst>
            </a:pP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Stichting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Alzheimer</a:t>
            </a:r>
            <a:r>
              <a:rPr sz="2800" spc="-23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Onderzoek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485"/>
              </a:spcBef>
            </a:pP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buClr>
                <a:srgbClr val="173831"/>
              </a:buClr>
              <a:buFont typeface="Arial MT"/>
              <a:buChar char="•"/>
              <a:tabLst>
                <a:tab pos="240029" algn="l"/>
              </a:tabLst>
            </a:pPr>
            <a:r>
              <a:rPr sz="2800" spc="-10" dirty="0">
                <a:solidFill>
                  <a:srgbClr val="467885"/>
                </a:solidFill>
                <a:latin typeface="Tahoma"/>
                <a:cs typeface="Tahoma"/>
                <a:hlinkClick r:id="rId3"/>
              </a:rPr>
              <a:t>Laura.de.blaere@howest.be</a:t>
            </a:r>
            <a:endParaRPr sz="28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60"/>
              </a:spcBef>
              <a:buClr>
                <a:srgbClr val="173831"/>
              </a:buClr>
              <a:buFont typeface="Arial MT"/>
              <a:buChar char="•"/>
              <a:tabLst>
                <a:tab pos="240029" algn="l"/>
              </a:tabLst>
            </a:pPr>
            <a:r>
              <a:rPr sz="2800" spc="-10" dirty="0">
                <a:solidFill>
                  <a:srgbClr val="467885"/>
                </a:solidFill>
                <a:latin typeface="Tahoma"/>
                <a:cs typeface="Tahoma"/>
                <a:hlinkClick r:id="rId4"/>
              </a:rPr>
              <a:t>Sarah.daniels@howest.be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10" name="object 10" descr="Afbeelding met persoon, Menselijk gezicht, glimlach, kleding  Door AI gegenereerde inhoud is mogelijk onjuist.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87536" y="837057"/>
            <a:ext cx="3012059" cy="4016247"/>
          </a:xfrm>
          <a:prstGeom prst="rect">
            <a:avLst/>
          </a:prstGeom>
        </p:spPr>
      </p:pic>
      <p:pic>
        <p:nvPicPr>
          <p:cNvPr id="8" name="object 8" descr="Afbeelding met tekst, bloem  Door AI gegenereerde inhoud is mogelijk onjuist.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60696" y="5754014"/>
            <a:ext cx="3572509" cy="780300"/>
          </a:xfrm>
          <a:prstGeom prst="rect">
            <a:avLst/>
          </a:prstGeom>
        </p:spPr>
      </p:pic>
      <p:pic>
        <p:nvPicPr>
          <p:cNvPr id="7" name="object 7" descr="Afbeelding met tekst, Lettertype, Graphics, schermopname  Door AI gegenereerde inhoud is mogelijk onjuist.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33306" y="5696419"/>
            <a:ext cx="935113" cy="935113"/>
          </a:xfrm>
          <a:prstGeom prst="rect">
            <a:avLst/>
          </a:prstGeom>
        </p:spPr>
      </p:pic>
      <p:pic>
        <p:nvPicPr>
          <p:cNvPr id="6" name="object 6" descr="Afbeelding met zwart, duisternis  Automatisch gegenereerde beschrijving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110596" y="5707557"/>
            <a:ext cx="1781175" cy="9128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5" dirty="0"/>
              <a:t>Next</a:t>
            </a:r>
            <a:r>
              <a:rPr spc="-395" dirty="0"/>
              <a:t> </a:t>
            </a:r>
            <a:r>
              <a:rPr spc="190" dirty="0"/>
              <a:t>steps…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69339" y="1944065"/>
            <a:ext cx="6328410" cy="301180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39395" marR="26034" indent="-227329">
              <a:lnSpc>
                <a:spcPct val="90000"/>
              </a:lnSpc>
              <a:spcBef>
                <a:spcPts val="434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Een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85" dirty="0">
                <a:solidFill>
                  <a:srgbClr val="173831"/>
                </a:solidFill>
                <a:latin typeface="Tahoma"/>
                <a:cs typeface="Tahoma"/>
              </a:rPr>
              <a:t>(mogelijk)</a:t>
            </a:r>
            <a:r>
              <a:rPr sz="2800" spc="-24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55" dirty="0">
                <a:solidFill>
                  <a:srgbClr val="173831"/>
                </a:solidFill>
                <a:latin typeface="Tahoma"/>
                <a:cs typeface="Tahoma"/>
              </a:rPr>
              <a:t>vervolgonderzoek</a:t>
            </a:r>
            <a:r>
              <a:rPr sz="2800" spc="-2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in 	</a:t>
            </a:r>
            <a:r>
              <a:rPr sz="2800" b="1" spc="-65" dirty="0">
                <a:solidFill>
                  <a:srgbClr val="173831"/>
                </a:solidFill>
                <a:latin typeface="Trebuchet MS"/>
                <a:cs typeface="Trebuchet MS"/>
              </a:rPr>
              <a:t>thuiszorg</a:t>
            </a:r>
            <a:r>
              <a:rPr sz="2800" b="1" spc="-21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spc="-60" dirty="0">
                <a:solidFill>
                  <a:srgbClr val="173831"/>
                </a:solidFill>
                <a:latin typeface="Tahoma"/>
                <a:cs typeface="Tahoma"/>
              </a:rPr>
              <a:t>voor</a:t>
            </a:r>
            <a:r>
              <a:rPr sz="2800" spc="-2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personen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met</a:t>
            </a:r>
            <a:r>
              <a:rPr sz="2800" spc="-2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dementie, 	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met</a:t>
            </a:r>
            <a:r>
              <a:rPr sz="2800" spc="-2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focus</a:t>
            </a:r>
            <a:r>
              <a:rPr sz="2800" spc="-22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op</a:t>
            </a:r>
            <a:r>
              <a:rPr sz="2800" spc="-19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b="1" spc="-10" dirty="0">
                <a:solidFill>
                  <a:srgbClr val="173831"/>
                </a:solidFill>
                <a:latin typeface="Trebuchet MS"/>
                <a:cs typeface="Trebuchet MS"/>
              </a:rPr>
              <a:t>werkbeleving</a:t>
            </a:r>
            <a:endParaRPr sz="2800">
              <a:latin typeface="Trebuchet MS"/>
              <a:cs typeface="Trebuchet MS"/>
            </a:endParaRPr>
          </a:p>
          <a:p>
            <a:pPr marL="240029" indent="-227329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50" dirty="0">
                <a:solidFill>
                  <a:srgbClr val="173831"/>
                </a:solidFill>
                <a:latin typeface="Tahoma"/>
                <a:cs typeface="Tahoma"/>
              </a:rPr>
              <a:t>Ideaal</a:t>
            </a:r>
            <a:r>
              <a:rPr sz="2800" spc="-28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70" dirty="0">
                <a:solidFill>
                  <a:srgbClr val="173831"/>
                </a:solidFill>
                <a:latin typeface="Tahoma"/>
                <a:cs typeface="Tahoma"/>
              </a:rPr>
              <a:t>van</a:t>
            </a:r>
            <a:r>
              <a:rPr sz="2800" spc="-27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i="1" spc="-70" dirty="0">
                <a:solidFill>
                  <a:srgbClr val="173831"/>
                </a:solidFill>
                <a:latin typeface="Trebuchet MS"/>
                <a:cs typeface="Trebuchet MS"/>
              </a:rPr>
              <a:t>ageing</a:t>
            </a:r>
            <a:r>
              <a:rPr sz="2800" i="1" spc="-204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14" dirty="0">
                <a:solidFill>
                  <a:srgbClr val="173831"/>
                </a:solidFill>
                <a:latin typeface="Trebuchet MS"/>
                <a:cs typeface="Trebuchet MS"/>
              </a:rPr>
              <a:t>in</a:t>
            </a:r>
            <a:r>
              <a:rPr sz="2800" i="1" spc="-25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2800" i="1" spc="-10" dirty="0">
                <a:solidFill>
                  <a:srgbClr val="173831"/>
                </a:solidFill>
                <a:latin typeface="Trebuchet MS"/>
                <a:cs typeface="Trebuchet MS"/>
              </a:rPr>
              <a:t>place</a:t>
            </a:r>
            <a:endParaRPr sz="2800">
              <a:latin typeface="Trebuchet MS"/>
              <a:cs typeface="Trebuchet MS"/>
            </a:endParaRPr>
          </a:p>
          <a:p>
            <a:pPr marL="240029" marR="5080" indent="-227965">
              <a:lnSpc>
                <a:spcPts val="3020"/>
              </a:lnSpc>
              <a:spcBef>
                <a:spcPts val="105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Zichtbaarheid</a:t>
            </a:r>
            <a:r>
              <a:rPr sz="2800" spc="-26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95" dirty="0">
                <a:solidFill>
                  <a:srgbClr val="173831"/>
                </a:solidFill>
                <a:latin typeface="Tahoma"/>
                <a:cs typeface="Tahoma"/>
              </a:rPr>
              <a:t>geven</a:t>
            </a:r>
            <a:r>
              <a:rPr sz="2800" spc="-2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173831"/>
                </a:solidFill>
                <a:latin typeface="Tahoma"/>
                <a:cs typeface="Tahoma"/>
              </a:rPr>
              <a:t>aan</a:t>
            </a:r>
            <a:r>
              <a:rPr sz="2800" spc="-28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thuiszorg, 	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tools</a:t>
            </a:r>
            <a:r>
              <a:rPr sz="2800" spc="-24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35" dirty="0">
                <a:solidFill>
                  <a:srgbClr val="173831"/>
                </a:solidFill>
                <a:latin typeface="Tahoma"/>
                <a:cs typeface="Tahoma"/>
              </a:rPr>
              <a:t>rond</a:t>
            </a:r>
            <a:r>
              <a:rPr sz="2800" spc="-24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173831"/>
                </a:solidFill>
                <a:latin typeface="Tahoma"/>
                <a:cs typeface="Tahoma"/>
              </a:rPr>
              <a:t>inzicht</a:t>
            </a:r>
            <a:r>
              <a:rPr sz="2800" spc="-254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in</a:t>
            </a:r>
            <a:r>
              <a:rPr sz="2800" spc="-24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60" dirty="0">
                <a:solidFill>
                  <a:srgbClr val="173831"/>
                </a:solidFill>
                <a:latin typeface="Tahoma"/>
                <a:cs typeface="Tahoma"/>
              </a:rPr>
              <a:t>eigen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30" dirty="0">
                <a:solidFill>
                  <a:srgbClr val="173831"/>
                </a:solidFill>
                <a:latin typeface="Tahoma"/>
                <a:cs typeface="Tahoma"/>
              </a:rPr>
              <a:t>werkbeleving, 	</a:t>
            </a:r>
            <a:r>
              <a:rPr sz="2800" spc="-65" dirty="0">
                <a:solidFill>
                  <a:srgbClr val="173831"/>
                </a:solidFill>
                <a:latin typeface="Tahoma"/>
                <a:cs typeface="Tahoma"/>
              </a:rPr>
              <a:t>werkgeluk</a:t>
            </a:r>
            <a:r>
              <a:rPr sz="2800" spc="-250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173831"/>
                </a:solidFill>
                <a:latin typeface="Tahoma"/>
                <a:cs typeface="Tahoma"/>
              </a:rPr>
              <a:t>en</a:t>
            </a:r>
            <a:r>
              <a:rPr sz="2800" spc="-265" dirty="0">
                <a:solidFill>
                  <a:srgbClr val="173831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173831"/>
                </a:solidFill>
                <a:latin typeface="Tahoma"/>
                <a:cs typeface="Tahoma"/>
              </a:rPr>
              <a:t>impact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11465" y="2295601"/>
            <a:ext cx="3264535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">
              <a:lnSpc>
                <a:spcPct val="100000"/>
              </a:lnSpc>
              <a:spcBef>
                <a:spcPts val="100"/>
              </a:spcBef>
            </a:pPr>
            <a:r>
              <a:rPr sz="1800" i="1" spc="-175" dirty="0">
                <a:solidFill>
                  <a:srgbClr val="173831"/>
                </a:solidFill>
                <a:latin typeface="Trebuchet MS"/>
                <a:cs typeface="Trebuchet MS"/>
              </a:rPr>
              <a:t>“Je</a:t>
            </a:r>
            <a:r>
              <a:rPr sz="1800" i="1" spc="-1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60" dirty="0">
                <a:solidFill>
                  <a:srgbClr val="173831"/>
                </a:solidFill>
                <a:latin typeface="Trebuchet MS"/>
                <a:cs typeface="Trebuchet MS"/>
              </a:rPr>
              <a:t>stapt</a:t>
            </a:r>
            <a:r>
              <a:rPr sz="1800" i="1" spc="-15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hun</a:t>
            </a:r>
            <a:r>
              <a:rPr sz="1800" i="1" spc="-1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80" dirty="0">
                <a:solidFill>
                  <a:srgbClr val="173831"/>
                </a:solidFill>
                <a:latin typeface="Trebuchet MS"/>
                <a:cs typeface="Trebuchet MS"/>
              </a:rPr>
              <a:t>leefwereld</a:t>
            </a:r>
            <a:r>
              <a:rPr sz="1800" i="1" spc="-1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binnen,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hoe</a:t>
            </a:r>
            <a:r>
              <a:rPr sz="1800" i="1" spc="-1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75" dirty="0">
                <a:solidFill>
                  <a:srgbClr val="173831"/>
                </a:solidFill>
                <a:latin typeface="Trebuchet MS"/>
                <a:cs typeface="Trebuchet MS"/>
              </a:rPr>
              <a:t>vaker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en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60" dirty="0">
                <a:solidFill>
                  <a:srgbClr val="173831"/>
                </a:solidFill>
                <a:latin typeface="Trebuchet MS"/>
                <a:cs typeface="Trebuchet MS"/>
              </a:rPr>
              <a:t>langer</a:t>
            </a:r>
            <a:r>
              <a:rPr sz="1800" i="1" spc="-1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40" dirty="0">
                <a:solidFill>
                  <a:srgbClr val="173831"/>
                </a:solidFill>
                <a:latin typeface="Trebuchet MS"/>
                <a:cs typeface="Trebuchet MS"/>
              </a:rPr>
              <a:t>je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aanwezig </a:t>
            </a:r>
            <a:r>
              <a:rPr sz="1800" i="1" spc="-80" dirty="0">
                <a:solidFill>
                  <a:srgbClr val="173831"/>
                </a:solidFill>
                <a:latin typeface="Trebuchet MS"/>
                <a:cs typeface="Trebuchet MS"/>
              </a:rPr>
              <a:t>bent,</a:t>
            </a:r>
            <a:r>
              <a:rPr sz="1800" i="1" spc="-17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173831"/>
                </a:solidFill>
                <a:latin typeface="Trebuchet MS"/>
                <a:cs typeface="Trebuchet MS"/>
              </a:rPr>
              <a:t>hoe</a:t>
            </a:r>
            <a:r>
              <a:rPr sz="1800" i="1" spc="-20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50" dirty="0">
                <a:solidFill>
                  <a:srgbClr val="173831"/>
                </a:solidFill>
                <a:latin typeface="Trebuchet MS"/>
                <a:cs typeface="Trebuchet MS"/>
              </a:rPr>
              <a:t>meer</a:t>
            </a:r>
            <a:r>
              <a:rPr sz="1800" i="1" spc="-1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40" dirty="0">
                <a:solidFill>
                  <a:srgbClr val="173831"/>
                </a:solidFill>
                <a:latin typeface="Trebuchet MS"/>
                <a:cs typeface="Trebuchet MS"/>
              </a:rPr>
              <a:t>je</a:t>
            </a:r>
            <a:r>
              <a:rPr sz="1800" i="1" spc="-16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een</a:t>
            </a:r>
            <a:r>
              <a:rPr sz="1800" i="1" spc="-1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vertrouwd </a:t>
            </a:r>
            <a:r>
              <a:rPr sz="1800" i="1" spc="-60" dirty="0">
                <a:solidFill>
                  <a:srgbClr val="173831"/>
                </a:solidFill>
                <a:latin typeface="Trebuchet MS"/>
                <a:cs typeface="Trebuchet MS"/>
              </a:rPr>
              <a:t>gezicht</a:t>
            </a:r>
            <a:r>
              <a:rPr sz="1800" i="1" spc="-19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90" dirty="0">
                <a:solidFill>
                  <a:srgbClr val="173831"/>
                </a:solidFill>
                <a:latin typeface="Trebuchet MS"/>
                <a:cs typeface="Trebuchet MS"/>
              </a:rPr>
              <a:t>wordt</a:t>
            </a:r>
            <a:r>
              <a:rPr sz="1800" i="1" spc="-1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en</a:t>
            </a:r>
            <a:r>
              <a:rPr sz="1800" i="1" spc="-1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40" dirty="0">
                <a:solidFill>
                  <a:srgbClr val="173831"/>
                </a:solidFill>
                <a:latin typeface="Trebuchet MS"/>
                <a:cs typeface="Trebuchet MS"/>
              </a:rPr>
              <a:t>je</a:t>
            </a:r>
            <a:r>
              <a:rPr sz="1800" i="1" spc="-1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45" dirty="0">
                <a:solidFill>
                  <a:srgbClr val="173831"/>
                </a:solidFill>
                <a:latin typeface="Trebuchet MS"/>
                <a:cs typeface="Trebuchet MS"/>
              </a:rPr>
              <a:t>eigen</a:t>
            </a:r>
            <a:r>
              <a:rPr sz="1800" i="1" spc="-18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173831"/>
                </a:solidFill>
                <a:latin typeface="Trebuchet MS"/>
                <a:cs typeface="Trebuchet MS"/>
              </a:rPr>
              <a:t>gemoed een</a:t>
            </a:r>
            <a:r>
              <a:rPr sz="1800" i="1" spc="-16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05" dirty="0">
                <a:solidFill>
                  <a:srgbClr val="173831"/>
                </a:solidFill>
                <a:latin typeface="Trebuchet MS"/>
                <a:cs typeface="Trebuchet MS"/>
              </a:rPr>
              <a:t>grote(re)</a:t>
            </a:r>
            <a:r>
              <a:rPr sz="1800" i="1" spc="-17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40" dirty="0">
                <a:solidFill>
                  <a:srgbClr val="173831"/>
                </a:solidFill>
                <a:latin typeface="Trebuchet MS"/>
                <a:cs typeface="Trebuchet MS"/>
              </a:rPr>
              <a:t>impact</a:t>
            </a:r>
            <a:r>
              <a:rPr sz="1800" i="1" spc="-130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i="1" spc="-140" dirty="0">
                <a:solidFill>
                  <a:srgbClr val="173831"/>
                </a:solidFill>
                <a:latin typeface="Trebuchet MS"/>
                <a:cs typeface="Trebuchet MS"/>
              </a:rPr>
              <a:t>heeft.”</a:t>
            </a:r>
            <a:r>
              <a:rPr sz="1800" i="1" spc="-245" dirty="0">
                <a:solidFill>
                  <a:srgbClr val="173831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173831"/>
                </a:solidFill>
                <a:latin typeface="Tahoma"/>
                <a:cs typeface="Tahoma"/>
              </a:rPr>
              <a:t>– </a:t>
            </a:r>
            <a:r>
              <a:rPr sz="1800" b="1" spc="-10" dirty="0">
                <a:solidFill>
                  <a:srgbClr val="173831"/>
                </a:solidFill>
                <a:latin typeface="Trebuchet MS"/>
                <a:cs typeface="Trebuchet MS"/>
              </a:rPr>
              <a:t>Thuisverpleegkundige dementiezorg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5304802"/>
            <a:ext cx="6841235" cy="1325499"/>
          </a:xfrm>
          <a:prstGeom prst="rect">
            <a:avLst/>
          </a:prstGeom>
        </p:spPr>
      </p:pic>
      <p:pic>
        <p:nvPicPr>
          <p:cNvPr id="4" name="object 4" descr="Afbeelding met tekst, Lettertype, Graphics, schermopname  Door AI gegenereerde inhoud is mogelijk onjuis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33306" y="5696419"/>
            <a:ext cx="935113" cy="935113"/>
          </a:xfrm>
          <a:prstGeom prst="rect">
            <a:avLst/>
          </a:prstGeom>
        </p:spPr>
      </p:pic>
      <p:pic>
        <p:nvPicPr>
          <p:cNvPr id="3" name="object 3" descr="Afbeelding met zwart, duisternis  Automatisch gegenereerde beschrijvi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10596" y="5707557"/>
            <a:ext cx="1781175" cy="9128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1338</Words>
  <Application>Microsoft Office PowerPoint</Application>
  <PresentationFormat>Breedbeeld</PresentationFormat>
  <Paragraphs>178</Paragraphs>
  <Slides>31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31</vt:i4>
      </vt:variant>
    </vt:vector>
  </HeadingPairs>
  <TitlesOfParts>
    <vt:vector size="35" baseType="lpstr">
      <vt:lpstr>Arial MT</vt:lpstr>
      <vt:lpstr>Tahoma</vt:lpstr>
      <vt:lpstr>Trebuchet MS</vt:lpstr>
      <vt:lpstr>Office Theme</vt:lpstr>
      <vt:lpstr>Zorgen voor de Zorg Sarah Daniels s Laura De Blaere</vt:lpstr>
      <vt:lpstr>PowerPoint-presentatie</vt:lpstr>
      <vt:lpstr>Wat roept het woord tinkering op?</vt:lpstr>
      <vt:lpstr>Wat roept het woord tinkering op?</vt:lpstr>
      <vt:lpstr>Wat is tinkering?</vt:lpstr>
      <vt:lpstr>“Zoeken naar de juiste toetsen”</vt:lpstr>
      <vt:lpstr>1-jarig praktijkonderzoek (2024-2025)</vt:lpstr>
      <vt:lpstr>“Welke ervaringen dragen bij aan het gevoel van werkgeluk in dementiezorg en in hoeverre heeft een participatieve invulling van een zorgorganisatie hier een positieve invloed op?”</vt:lpstr>
      <vt:lpstr>Waarom werkgeluk?</vt:lpstr>
      <vt:lpstr>Wat is werkgeluk?</vt:lpstr>
      <vt:lpstr>Belang van taal</vt:lpstr>
      <vt:lpstr>Belang van taal</vt:lpstr>
      <vt:lpstr>PowerPoint-presentatie</vt:lpstr>
      <vt:lpstr>Kompas van werkgeluk</vt:lpstr>
      <vt:lpstr>Hoe oriënteert jouw kompas?</vt:lpstr>
      <vt:lpstr>Werkgeluk in cijfers</vt:lpstr>
      <vt:lpstr>Werkgeluk in beeld(spraak)</vt:lpstr>
      <vt:lpstr>Relatie met bewoners</vt:lpstr>
      <vt:lpstr>Relatie met bewoners</vt:lpstr>
      <vt:lpstr>Conditiemodel van werkgeluk</vt:lpstr>
      <vt:lpstr>Visie en leiderschap</vt:lpstr>
      <vt:lpstr>PowerPoint-presentatie</vt:lpstr>
      <vt:lpstr>Cultuur en mensen</vt:lpstr>
      <vt:lpstr>Structuren en systemen</vt:lpstr>
      <vt:lpstr>PowerPoint-presentatie</vt:lpstr>
      <vt:lpstr>Conclusie</vt:lpstr>
      <vt:lpstr>Kennisproducten</vt:lpstr>
      <vt:lpstr>PowerPoint-presentatie</vt:lpstr>
      <vt:lpstr>PowerPoint-presentatie</vt:lpstr>
      <vt:lpstr>Met dank aan</vt:lpstr>
      <vt:lpstr>Next steps…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De Blaere Laura</dc:creator>
  <cp:lastModifiedBy>Bernd Samyn</cp:lastModifiedBy>
  <cp:revision>1</cp:revision>
  <dcterms:created xsi:type="dcterms:W3CDTF">2026-09-22T12:41:44Z</dcterms:created>
  <dcterms:modified xsi:type="dcterms:W3CDTF">2026-09-22T12:42:45Z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v10.0.20070.1</vt:lpwstr>
  </property>
  <property fmtid="{D5CDD505-2E9C-101B-9397-08002B2CF9AE}" pid="3" name="Created">
    <vt:filetime>2026-09-07T00:00:00Z</vt:filetime>
  </property>
  <property fmtid="{D5CDD505-2E9C-101B-9397-08002B2CF9AE}" pid="4" name="Creator">
    <vt:lpwstr>Microsoft® PowerPoint® voor Microsoft 365</vt:lpwstr>
  </property>
  <property fmtid="{D5CDD505-2E9C-101B-9397-08002B2CF9AE}" pid="5" name="LastSaved">
    <vt:filetime>2026-09-22T00:00:00Z</vt:filetime>
  </property>
  <property fmtid="{D5CDD505-2E9C-101B-9397-08002B2CF9AE}" pid="6" name="Producer">
    <vt:lpwstr>Microsoft® PowerPoint® voor Microsoft 365</vt:lpwstr>
  </property>
</Properties>
</file>