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E4D5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096375" y="0"/>
            <a:ext cx="3095625" cy="6858000"/>
          </a:xfrm>
          <a:custGeom>
            <a:avLst/>
            <a:gdLst/>
            <a:ahLst/>
            <a:cxnLst/>
            <a:rect l="l" t="t" r="r" b="b"/>
            <a:pathLst>
              <a:path w="3095625" h="6858000">
                <a:moveTo>
                  <a:pt x="0" y="1496949"/>
                </a:moveTo>
                <a:lnTo>
                  <a:pt x="3095625" y="1497076"/>
                </a:lnTo>
              </a:path>
              <a:path w="3095625" h="6858000">
                <a:moveTo>
                  <a:pt x="3085255" y="0"/>
                </a:moveTo>
                <a:lnTo>
                  <a:pt x="285369" y="6858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195705" cy="2023110"/>
          </a:xfrm>
          <a:custGeom>
            <a:avLst/>
            <a:gdLst/>
            <a:ahLst/>
            <a:cxnLst/>
            <a:rect l="l" t="t" r="r" b="b"/>
            <a:pathLst>
              <a:path w="1195705" h="2023110">
                <a:moveTo>
                  <a:pt x="0" y="2022728"/>
                </a:moveTo>
                <a:lnTo>
                  <a:pt x="11955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E4D5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D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" y="432816"/>
            <a:ext cx="11364468" cy="6024372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77012" y="480060"/>
            <a:ext cx="11238230" cy="5897880"/>
          </a:xfrm>
          <a:custGeom>
            <a:avLst/>
            <a:gdLst/>
            <a:ahLst/>
            <a:cxnLst/>
            <a:rect l="l" t="t" r="r" b="b"/>
            <a:pathLst>
              <a:path w="11238230" h="5897880">
                <a:moveTo>
                  <a:pt x="11237976" y="0"/>
                </a:moveTo>
                <a:lnTo>
                  <a:pt x="0" y="0"/>
                </a:lnTo>
                <a:lnTo>
                  <a:pt x="0" y="5897880"/>
                </a:lnTo>
                <a:lnTo>
                  <a:pt x="11237976" y="5897880"/>
                </a:lnTo>
                <a:lnTo>
                  <a:pt x="112379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5500" y="269824"/>
            <a:ext cx="10755503" cy="1301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13935" y="2615749"/>
            <a:ext cx="5155565" cy="1522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E4D5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hyperlink" Target="https://ment.research.vub.be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hyperlink" Target="mailto:Ine.Jeannette.N.Declercq@vub.b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Lode.vermeersch@kuleuven.be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D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" y="432816"/>
            <a:ext cx="11364468" cy="6024372"/>
            <a:chOff x="411480" y="432816"/>
            <a:chExt cx="11364468" cy="6024372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80" y="432816"/>
              <a:ext cx="11364468" cy="6024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7012" y="480060"/>
              <a:ext cx="11238230" cy="5897880"/>
            </a:xfrm>
            <a:custGeom>
              <a:avLst/>
              <a:gdLst/>
              <a:ahLst/>
              <a:cxnLst/>
              <a:rect l="l" t="t" r="r" b="b"/>
              <a:pathLst>
                <a:path w="11238230" h="5897880">
                  <a:moveTo>
                    <a:pt x="11237976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11237976" y="5897880"/>
                  </a:lnTo>
                  <a:lnTo>
                    <a:pt x="11237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8286" y="1045718"/>
              <a:ext cx="4577334" cy="206273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7316" y="3794518"/>
              <a:ext cx="2668904" cy="125843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42507" y="3932034"/>
              <a:ext cx="1607312" cy="1120914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76314" y="2958185"/>
            <a:ext cx="3991102" cy="56174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873110" y="5131765"/>
            <a:ext cx="277241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35" dirty="0">
                <a:solidFill>
                  <a:srgbClr val="1D6194"/>
                </a:solidFill>
                <a:latin typeface="Trebuchet MS"/>
                <a:cs typeface="Trebuchet MS"/>
              </a:rPr>
              <a:t>Van</a:t>
            </a:r>
            <a:r>
              <a:rPr sz="1700" spc="-125" dirty="0">
                <a:solidFill>
                  <a:srgbClr val="1D6194"/>
                </a:solidFill>
                <a:latin typeface="Trebuchet MS"/>
                <a:cs typeface="Trebuchet MS"/>
              </a:rPr>
              <a:t> </a:t>
            </a:r>
            <a:r>
              <a:rPr sz="1700" spc="-20" dirty="0">
                <a:solidFill>
                  <a:srgbClr val="1D6194"/>
                </a:solidFill>
                <a:latin typeface="Trebuchet MS"/>
                <a:cs typeface="Trebuchet MS"/>
              </a:rPr>
              <a:t>klaslokaal</a:t>
            </a:r>
            <a:r>
              <a:rPr sz="1700" spc="-130" dirty="0">
                <a:solidFill>
                  <a:srgbClr val="1D6194"/>
                </a:solidFill>
                <a:latin typeface="Trebuchet MS"/>
                <a:cs typeface="Trebuchet MS"/>
              </a:rPr>
              <a:t> </a:t>
            </a:r>
            <a:r>
              <a:rPr sz="1700" spc="-30" dirty="0">
                <a:solidFill>
                  <a:srgbClr val="1D6194"/>
                </a:solidFill>
                <a:latin typeface="Trebuchet MS"/>
                <a:cs typeface="Trebuchet MS"/>
              </a:rPr>
              <a:t>naar</a:t>
            </a:r>
            <a:r>
              <a:rPr sz="1700" spc="-125" dirty="0">
                <a:solidFill>
                  <a:srgbClr val="1D6194"/>
                </a:solidFill>
                <a:latin typeface="Trebuchet MS"/>
                <a:cs typeface="Trebuchet MS"/>
              </a:rPr>
              <a:t> </a:t>
            </a:r>
            <a:r>
              <a:rPr sz="1700" spc="-35" dirty="0">
                <a:solidFill>
                  <a:srgbClr val="1D6194"/>
                </a:solidFill>
                <a:latin typeface="Trebuchet MS"/>
                <a:cs typeface="Trebuchet MS"/>
              </a:rPr>
              <a:t>werkvloer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73732" y="2739009"/>
            <a:ext cx="4429125" cy="1415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sz="4800" spc="-235" dirty="0"/>
              <a:t>Context</a:t>
            </a:r>
            <a:r>
              <a:rPr sz="4800" spc="-475" dirty="0"/>
              <a:t> </a:t>
            </a:r>
            <a:r>
              <a:rPr sz="4800" spc="-340" dirty="0"/>
              <a:t>en </a:t>
            </a:r>
            <a:r>
              <a:rPr sz="4800" spc="-195" dirty="0"/>
              <a:t>probleemstelling</a:t>
            </a:r>
            <a:endParaRPr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05941" y="454913"/>
            <a:ext cx="19183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90" dirty="0"/>
              <a:t>Context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957" y="1453172"/>
            <a:ext cx="3707765" cy="41513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949697" y="1424177"/>
            <a:ext cx="6548120" cy="43700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1246505">
              <a:lnSpc>
                <a:spcPts val="2810"/>
              </a:lnSpc>
              <a:spcBef>
                <a:spcPts val="455"/>
              </a:spcBef>
            </a:pPr>
            <a:r>
              <a:rPr sz="2600" b="1" dirty="0">
                <a:latin typeface="Trebuchet MS"/>
                <a:cs typeface="Trebuchet MS"/>
              </a:rPr>
              <a:t>De</a:t>
            </a:r>
            <a:r>
              <a:rPr sz="2600" b="1" spc="-215" dirty="0">
                <a:latin typeface="Trebuchet MS"/>
                <a:cs typeface="Trebuchet MS"/>
              </a:rPr>
              <a:t> </a:t>
            </a:r>
            <a:r>
              <a:rPr sz="2600" b="1" spc="-105" dirty="0">
                <a:latin typeface="Trebuchet MS"/>
                <a:cs typeface="Trebuchet MS"/>
              </a:rPr>
              <a:t>zorg</a:t>
            </a:r>
            <a:r>
              <a:rPr sz="2600" b="1" spc="-220" dirty="0">
                <a:latin typeface="Trebuchet MS"/>
                <a:cs typeface="Trebuchet MS"/>
              </a:rPr>
              <a:t> </a:t>
            </a:r>
            <a:r>
              <a:rPr sz="2600" b="1" spc="-75" dirty="0">
                <a:latin typeface="Trebuchet MS"/>
                <a:cs typeface="Trebuchet MS"/>
              </a:rPr>
              <a:t>voor</a:t>
            </a:r>
            <a:r>
              <a:rPr sz="2600" b="1" spc="-210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mensen</a:t>
            </a:r>
            <a:r>
              <a:rPr sz="2600" b="1" spc="-245" dirty="0">
                <a:latin typeface="Trebuchet MS"/>
                <a:cs typeface="Trebuchet MS"/>
              </a:rPr>
              <a:t> </a:t>
            </a:r>
            <a:r>
              <a:rPr sz="2600" b="1" spc="-45" dirty="0">
                <a:latin typeface="Trebuchet MS"/>
                <a:cs typeface="Trebuchet MS"/>
              </a:rPr>
              <a:t>met</a:t>
            </a:r>
            <a:r>
              <a:rPr sz="2600" b="1" spc="-215" dirty="0">
                <a:latin typeface="Trebuchet MS"/>
                <a:cs typeface="Trebuchet MS"/>
              </a:rPr>
              <a:t> </a:t>
            </a:r>
            <a:r>
              <a:rPr sz="2600" b="1" spc="-20" dirty="0">
                <a:latin typeface="Trebuchet MS"/>
                <a:cs typeface="Trebuchet MS"/>
              </a:rPr>
              <a:t>dementie </a:t>
            </a:r>
            <a:r>
              <a:rPr sz="2600" b="1" spc="-10" dirty="0">
                <a:latin typeface="Trebuchet MS"/>
                <a:cs typeface="Trebuchet MS"/>
              </a:rPr>
              <a:t>verandert…</a:t>
            </a:r>
            <a:endParaRPr sz="2600">
              <a:latin typeface="Trebuchet MS"/>
              <a:cs typeface="Trebuchet MS"/>
            </a:endParaRPr>
          </a:p>
          <a:p>
            <a:pPr marL="698500" marR="266065" indent="-229235">
              <a:lnSpc>
                <a:spcPts val="2810"/>
              </a:lnSpc>
              <a:spcBef>
                <a:spcPts val="489"/>
              </a:spcBef>
              <a:buFont typeface="Arial MT"/>
              <a:buChar char="•"/>
              <a:tabLst>
                <a:tab pos="698500" algn="l"/>
              </a:tabLst>
            </a:pPr>
            <a:r>
              <a:rPr sz="2600" i="1" spc="-75" dirty="0">
                <a:latin typeface="Trebuchet MS"/>
                <a:cs typeface="Trebuchet MS"/>
              </a:rPr>
              <a:t>Toename</a:t>
            </a:r>
            <a:r>
              <a:rPr sz="2600" i="1" spc="-220" dirty="0">
                <a:latin typeface="Trebuchet MS"/>
                <a:cs typeface="Trebuchet MS"/>
              </a:rPr>
              <a:t> </a:t>
            </a:r>
            <a:r>
              <a:rPr sz="2600" i="1" spc="-40" dirty="0">
                <a:latin typeface="Trebuchet MS"/>
                <a:cs typeface="Trebuchet MS"/>
              </a:rPr>
              <a:t>van</a:t>
            </a:r>
            <a:r>
              <a:rPr sz="2600" i="1" spc="-200" dirty="0">
                <a:latin typeface="Trebuchet MS"/>
                <a:cs typeface="Trebuchet MS"/>
              </a:rPr>
              <a:t> </a:t>
            </a:r>
            <a:r>
              <a:rPr sz="2600" i="1" dirty="0">
                <a:latin typeface="Trebuchet MS"/>
                <a:cs typeface="Trebuchet MS"/>
              </a:rPr>
              <a:t>mensen</a:t>
            </a:r>
            <a:r>
              <a:rPr sz="2600" i="1" spc="-220" dirty="0">
                <a:latin typeface="Trebuchet MS"/>
                <a:cs typeface="Trebuchet MS"/>
              </a:rPr>
              <a:t> </a:t>
            </a:r>
            <a:r>
              <a:rPr sz="2600" i="1" spc="-90" dirty="0">
                <a:latin typeface="Trebuchet MS"/>
                <a:cs typeface="Trebuchet MS"/>
              </a:rPr>
              <a:t>met</a:t>
            </a:r>
            <a:r>
              <a:rPr sz="2600" i="1" spc="-220" dirty="0">
                <a:latin typeface="Trebuchet MS"/>
                <a:cs typeface="Trebuchet MS"/>
              </a:rPr>
              <a:t> </a:t>
            </a:r>
            <a:r>
              <a:rPr sz="2600" i="1" spc="-60" dirty="0">
                <a:latin typeface="Trebuchet MS"/>
                <a:cs typeface="Trebuchet MS"/>
              </a:rPr>
              <a:t>dementie</a:t>
            </a:r>
            <a:r>
              <a:rPr sz="2600" i="1" spc="-215" dirty="0">
                <a:latin typeface="Trebuchet MS"/>
                <a:cs typeface="Trebuchet MS"/>
              </a:rPr>
              <a:t> </a:t>
            </a:r>
            <a:r>
              <a:rPr sz="2600" i="1" spc="-25" dirty="0">
                <a:latin typeface="Trebuchet MS"/>
                <a:cs typeface="Trebuchet MS"/>
              </a:rPr>
              <a:t>en </a:t>
            </a:r>
            <a:r>
              <a:rPr sz="2600" i="1" spc="-65" dirty="0">
                <a:latin typeface="Trebuchet MS"/>
                <a:cs typeface="Trebuchet MS"/>
              </a:rPr>
              <a:t>complexere</a:t>
            </a:r>
            <a:r>
              <a:rPr sz="2600" i="1" spc="-190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zorgcontexten</a:t>
            </a:r>
            <a:endParaRPr sz="2600">
              <a:latin typeface="Trebuchet MS"/>
              <a:cs typeface="Trebuchet MS"/>
            </a:endParaRPr>
          </a:p>
          <a:p>
            <a:pPr marL="698500" marR="709295" indent="-229235">
              <a:lnSpc>
                <a:spcPts val="2810"/>
              </a:lnSpc>
              <a:spcBef>
                <a:spcPts val="500"/>
              </a:spcBef>
              <a:buFont typeface="Arial MT"/>
              <a:buChar char="•"/>
              <a:tabLst>
                <a:tab pos="698500" algn="l"/>
              </a:tabLst>
            </a:pPr>
            <a:r>
              <a:rPr sz="2600" i="1" spc="-85" dirty="0">
                <a:latin typeface="Trebuchet MS"/>
                <a:cs typeface="Trebuchet MS"/>
              </a:rPr>
              <a:t>Paradigmashift</a:t>
            </a:r>
            <a:r>
              <a:rPr sz="2600" i="1" spc="-190" dirty="0">
                <a:latin typeface="Trebuchet MS"/>
                <a:cs typeface="Trebuchet MS"/>
              </a:rPr>
              <a:t> </a:t>
            </a:r>
            <a:r>
              <a:rPr sz="2600" i="1" spc="-110" dirty="0">
                <a:latin typeface="Trebuchet MS"/>
                <a:cs typeface="Trebuchet MS"/>
              </a:rPr>
              <a:t>in</a:t>
            </a:r>
            <a:r>
              <a:rPr sz="2600" i="1" spc="-204" dirty="0">
                <a:latin typeface="Trebuchet MS"/>
                <a:cs typeface="Trebuchet MS"/>
              </a:rPr>
              <a:t> </a:t>
            </a:r>
            <a:r>
              <a:rPr sz="2600" i="1" spc="-95" dirty="0">
                <a:latin typeface="Trebuchet MS"/>
                <a:cs typeface="Trebuchet MS"/>
              </a:rPr>
              <a:t>dementiezorg:</a:t>
            </a:r>
            <a:r>
              <a:rPr sz="2600" i="1" spc="-215" dirty="0">
                <a:latin typeface="Trebuchet MS"/>
                <a:cs typeface="Trebuchet MS"/>
              </a:rPr>
              <a:t> </a:t>
            </a:r>
            <a:r>
              <a:rPr sz="2600" i="1" spc="-25" dirty="0">
                <a:latin typeface="Trebuchet MS"/>
                <a:cs typeface="Trebuchet MS"/>
              </a:rPr>
              <a:t>van </a:t>
            </a:r>
            <a:r>
              <a:rPr sz="2600" i="1" dirty="0">
                <a:latin typeface="Trebuchet MS"/>
                <a:cs typeface="Trebuchet MS"/>
              </a:rPr>
              <a:t>medisch</a:t>
            </a:r>
            <a:r>
              <a:rPr sz="2600" i="1" spc="-165" dirty="0">
                <a:latin typeface="Trebuchet MS"/>
                <a:cs typeface="Trebuchet MS"/>
              </a:rPr>
              <a:t> </a:t>
            </a:r>
            <a:r>
              <a:rPr sz="2600" i="1" spc="-60" dirty="0">
                <a:latin typeface="Trebuchet MS"/>
                <a:cs typeface="Trebuchet MS"/>
              </a:rPr>
              <a:t>naar</a:t>
            </a:r>
            <a:r>
              <a:rPr sz="2600" i="1" spc="-140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holistisch</a:t>
            </a:r>
            <a:endParaRPr sz="2600">
              <a:latin typeface="Trebuchet MS"/>
              <a:cs typeface="Trebuchet MS"/>
            </a:endParaRPr>
          </a:p>
          <a:p>
            <a:pPr marL="698500" marR="810895" indent="-229235">
              <a:lnSpc>
                <a:spcPts val="2810"/>
              </a:lnSpc>
              <a:spcBef>
                <a:spcPts val="500"/>
              </a:spcBef>
              <a:buFont typeface="Arial MT"/>
              <a:buChar char="•"/>
              <a:tabLst>
                <a:tab pos="698500" algn="l"/>
              </a:tabLst>
            </a:pPr>
            <a:r>
              <a:rPr sz="2600" i="1" spc="-35" dirty="0">
                <a:latin typeface="Trebuchet MS"/>
                <a:cs typeface="Trebuchet MS"/>
              </a:rPr>
              <a:t>Belang</a:t>
            </a:r>
            <a:r>
              <a:rPr sz="2600" i="1" spc="-200" dirty="0">
                <a:latin typeface="Trebuchet MS"/>
                <a:cs typeface="Trebuchet MS"/>
              </a:rPr>
              <a:t> </a:t>
            </a:r>
            <a:r>
              <a:rPr sz="2600" i="1" spc="-40" dirty="0">
                <a:latin typeface="Trebuchet MS"/>
                <a:cs typeface="Trebuchet MS"/>
              </a:rPr>
              <a:t>van</a:t>
            </a:r>
            <a:r>
              <a:rPr sz="2600" i="1" spc="-190" dirty="0">
                <a:latin typeface="Trebuchet MS"/>
                <a:cs typeface="Trebuchet MS"/>
              </a:rPr>
              <a:t> </a:t>
            </a:r>
            <a:r>
              <a:rPr sz="2600" i="1" spc="-85" dirty="0">
                <a:latin typeface="Trebuchet MS"/>
                <a:cs typeface="Trebuchet MS"/>
              </a:rPr>
              <a:t>positieve</a:t>
            </a:r>
            <a:r>
              <a:rPr sz="2600" i="1" spc="-225" dirty="0">
                <a:latin typeface="Trebuchet MS"/>
                <a:cs typeface="Trebuchet MS"/>
              </a:rPr>
              <a:t> </a:t>
            </a:r>
            <a:r>
              <a:rPr sz="2600" i="1" spc="-55" dirty="0">
                <a:latin typeface="Trebuchet MS"/>
                <a:cs typeface="Trebuchet MS"/>
              </a:rPr>
              <a:t>gezondheid</a:t>
            </a:r>
            <a:r>
              <a:rPr sz="2600" i="1" spc="-215" dirty="0">
                <a:latin typeface="Trebuchet MS"/>
                <a:cs typeface="Trebuchet MS"/>
              </a:rPr>
              <a:t> </a:t>
            </a:r>
            <a:r>
              <a:rPr sz="2600" i="1" spc="-25" dirty="0">
                <a:latin typeface="Trebuchet MS"/>
                <a:cs typeface="Trebuchet MS"/>
              </a:rPr>
              <a:t>en </a:t>
            </a:r>
            <a:r>
              <a:rPr sz="2600" i="1" spc="-40" dirty="0">
                <a:latin typeface="Trebuchet MS"/>
                <a:cs typeface="Trebuchet MS"/>
              </a:rPr>
              <a:t>persoonsgerichte</a:t>
            </a:r>
            <a:r>
              <a:rPr sz="2600" i="1" spc="-210" dirty="0">
                <a:latin typeface="Trebuchet MS"/>
                <a:cs typeface="Trebuchet MS"/>
              </a:rPr>
              <a:t> </a:t>
            </a:r>
            <a:r>
              <a:rPr sz="2600" i="1" spc="-114" dirty="0">
                <a:latin typeface="Trebuchet MS"/>
                <a:cs typeface="Trebuchet MS"/>
              </a:rPr>
              <a:t>zorg</a:t>
            </a:r>
            <a:r>
              <a:rPr sz="2600" i="1" spc="-165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(PGZ)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2600">
              <a:latin typeface="Trebuchet MS"/>
              <a:cs typeface="Trebuchet MS"/>
            </a:endParaRPr>
          </a:p>
          <a:p>
            <a:pPr marL="12700" marR="5080">
              <a:lnSpc>
                <a:spcPts val="2810"/>
              </a:lnSpc>
            </a:pPr>
            <a:r>
              <a:rPr sz="2600" b="1" spc="285" dirty="0">
                <a:latin typeface="Trebuchet MS"/>
                <a:cs typeface="Trebuchet MS"/>
              </a:rPr>
              <a:t>…</a:t>
            </a:r>
            <a:r>
              <a:rPr sz="2600" b="1" spc="-204" dirty="0">
                <a:latin typeface="Trebuchet MS"/>
                <a:cs typeface="Trebuchet MS"/>
              </a:rPr>
              <a:t> </a:t>
            </a:r>
            <a:r>
              <a:rPr sz="2600" b="1" spc="-10" dirty="0">
                <a:latin typeface="Trebuchet MS"/>
                <a:cs typeface="Trebuchet MS"/>
              </a:rPr>
              <a:t>maar</a:t>
            </a:r>
            <a:r>
              <a:rPr sz="2600" b="1" spc="-220" dirty="0">
                <a:latin typeface="Trebuchet MS"/>
                <a:cs typeface="Trebuchet MS"/>
              </a:rPr>
              <a:t> </a:t>
            </a:r>
            <a:r>
              <a:rPr sz="2600" b="1" spc="-85" dirty="0">
                <a:latin typeface="Trebuchet MS"/>
                <a:cs typeface="Trebuchet MS"/>
              </a:rPr>
              <a:t>veranderen</a:t>
            </a:r>
            <a:r>
              <a:rPr sz="2600" b="1" spc="-240" dirty="0">
                <a:latin typeface="Trebuchet MS"/>
                <a:cs typeface="Trebuchet MS"/>
              </a:rPr>
              <a:t> </a:t>
            </a:r>
            <a:r>
              <a:rPr sz="2600" b="1" spc="-40" dirty="0">
                <a:latin typeface="Trebuchet MS"/>
                <a:cs typeface="Trebuchet MS"/>
              </a:rPr>
              <a:t>de</a:t>
            </a:r>
            <a:r>
              <a:rPr sz="2600" b="1" spc="-185" dirty="0">
                <a:latin typeface="Trebuchet MS"/>
                <a:cs typeface="Trebuchet MS"/>
              </a:rPr>
              <a:t> </a:t>
            </a:r>
            <a:r>
              <a:rPr sz="2600" b="1" spc="-60" dirty="0">
                <a:solidFill>
                  <a:srgbClr val="57B6C0"/>
                </a:solidFill>
                <a:latin typeface="Trebuchet MS"/>
                <a:cs typeface="Trebuchet MS"/>
              </a:rPr>
              <a:t>zorgopleidingen</a:t>
            </a:r>
            <a:r>
              <a:rPr sz="2600" b="1" spc="-225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b="1" spc="-25" dirty="0">
                <a:latin typeface="Trebuchet MS"/>
                <a:cs typeface="Trebuchet MS"/>
              </a:rPr>
              <a:t>mee </a:t>
            </a:r>
            <a:r>
              <a:rPr sz="2600" b="1" spc="-55" dirty="0">
                <a:latin typeface="Trebuchet MS"/>
                <a:cs typeface="Trebuchet MS"/>
              </a:rPr>
              <a:t>en</a:t>
            </a:r>
            <a:r>
              <a:rPr sz="2600" b="1" spc="-245" dirty="0">
                <a:latin typeface="Trebuchet MS"/>
                <a:cs typeface="Trebuchet MS"/>
              </a:rPr>
              <a:t> </a:t>
            </a:r>
            <a:r>
              <a:rPr sz="2600" b="1" spc="-40" dirty="0">
                <a:solidFill>
                  <a:srgbClr val="57B6C0"/>
                </a:solidFill>
                <a:latin typeface="Trebuchet MS"/>
                <a:cs typeface="Trebuchet MS"/>
              </a:rPr>
              <a:t>hoe</a:t>
            </a:r>
            <a:r>
              <a:rPr sz="2600" b="1" spc="-250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b="1" spc="-55" dirty="0">
                <a:latin typeface="Trebuchet MS"/>
                <a:cs typeface="Trebuchet MS"/>
              </a:rPr>
              <a:t>kunnen</a:t>
            </a:r>
            <a:r>
              <a:rPr sz="2600" b="1" spc="-280" dirty="0">
                <a:latin typeface="Trebuchet MS"/>
                <a:cs typeface="Trebuchet MS"/>
              </a:rPr>
              <a:t> </a:t>
            </a:r>
            <a:r>
              <a:rPr sz="2600" b="1" spc="-140" dirty="0">
                <a:latin typeface="Trebuchet MS"/>
                <a:cs typeface="Trebuchet MS"/>
              </a:rPr>
              <a:t>ze</a:t>
            </a:r>
            <a:r>
              <a:rPr sz="2600" b="1" spc="-240" dirty="0">
                <a:latin typeface="Trebuchet MS"/>
                <a:cs typeface="Trebuchet MS"/>
              </a:rPr>
              <a:t> </a:t>
            </a:r>
            <a:r>
              <a:rPr sz="2600" b="1" spc="-20" dirty="0">
                <a:latin typeface="Trebuchet MS"/>
                <a:cs typeface="Trebuchet MS"/>
              </a:rPr>
              <a:t>dat?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5941" y="6350914"/>
            <a:ext cx="6251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Trebuchet MS"/>
                <a:cs typeface="Trebuchet MS"/>
              </a:rPr>
              <a:t>Effectiviteit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PGZ: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Berkovic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et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al.,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2024;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Kim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en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Trebuchet MS"/>
                <a:cs typeface="Trebuchet MS"/>
              </a:rPr>
              <a:t>Park,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2017;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Sjögren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et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al.,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2013;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0" dirty="0">
                <a:latin typeface="Trebuchet MS"/>
                <a:cs typeface="Trebuchet MS"/>
              </a:rPr>
              <a:t>Ye,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Lin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55" dirty="0">
                <a:latin typeface="Trebuchet MS"/>
                <a:cs typeface="Trebuchet MS"/>
              </a:rPr>
              <a:t>C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Lei,2026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36752" y="684098"/>
            <a:ext cx="408177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0" dirty="0"/>
              <a:t>Probleemstelling</a:t>
            </a:r>
          </a:p>
        </p:txBody>
      </p:sp>
      <p:sp>
        <p:nvSpPr>
          <p:cNvPr id="3" name="object 3"/>
          <p:cNvSpPr/>
          <p:nvPr/>
        </p:nvSpPr>
        <p:spPr>
          <a:xfrm>
            <a:off x="1763141" y="4943220"/>
            <a:ext cx="734695" cy="7620"/>
          </a:xfrm>
          <a:custGeom>
            <a:avLst/>
            <a:gdLst/>
            <a:ahLst/>
            <a:cxnLst/>
            <a:rect l="l" t="t" r="r" b="b"/>
            <a:pathLst>
              <a:path w="734694" h="7620">
                <a:moveTo>
                  <a:pt x="734568" y="0"/>
                </a:moveTo>
                <a:lnTo>
                  <a:pt x="0" y="0"/>
                </a:lnTo>
                <a:lnTo>
                  <a:pt x="0" y="7620"/>
                </a:lnTo>
                <a:lnTo>
                  <a:pt x="734568" y="7620"/>
                </a:lnTo>
                <a:lnTo>
                  <a:pt x="734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6752" y="1809445"/>
            <a:ext cx="10398760" cy="391032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41300" marR="666750" indent="-228600">
              <a:lnSpc>
                <a:spcPts val="2810"/>
              </a:lnSpc>
              <a:spcBef>
                <a:spcPts val="45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i="1" spc="-75" dirty="0">
                <a:solidFill>
                  <a:srgbClr val="57B6C0"/>
                </a:solidFill>
                <a:latin typeface="Trebuchet MS"/>
                <a:cs typeface="Trebuchet MS"/>
              </a:rPr>
              <a:t>Beperkte</a:t>
            </a:r>
            <a:r>
              <a:rPr sz="2600" i="1" spc="-245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i="1" spc="-30" dirty="0">
                <a:solidFill>
                  <a:srgbClr val="57B6C0"/>
                </a:solidFill>
                <a:latin typeface="Trebuchet MS"/>
                <a:cs typeface="Trebuchet MS"/>
              </a:rPr>
              <a:t>kennis</a:t>
            </a:r>
            <a:r>
              <a:rPr sz="2600" i="1" spc="-229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i="1" spc="-90" dirty="0">
                <a:latin typeface="Trebuchet MS"/>
                <a:cs typeface="Trebuchet MS"/>
              </a:rPr>
              <a:t>over</a:t>
            </a:r>
            <a:r>
              <a:rPr sz="2600" i="1" spc="-240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hoe</a:t>
            </a:r>
            <a:r>
              <a:rPr sz="2600" i="1" spc="-229" dirty="0">
                <a:latin typeface="Trebuchet MS"/>
                <a:cs typeface="Trebuchet MS"/>
              </a:rPr>
              <a:t> </a:t>
            </a:r>
            <a:r>
              <a:rPr sz="2600" i="1" spc="-25" dirty="0">
                <a:latin typeface="Trebuchet MS"/>
                <a:cs typeface="Trebuchet MS"/>
              </a:rPr>
              <a:t>docenten</a:t>
            </a:r>
            <a:r>
              <a:rPr sz="2600" i="1" spc="-250" dirty="0">
                <a:latin typeface="Trebuchet MS"/>
                <a:cs typeface="Trebuchet MS"/>
              </a:rPr>
              <a:t> </a:t>
            </a:r>
            <a:r>
              <a:rPr sz="2600" i="1" spc="-25" dirty="0">
                <a:latin typeface="Trebuchet MS"/>
                <a:cs typeface="Trebuchet MS"/>
              </a:rPr>
              <a:t>en</a:t>
            </a:r>
            <a:r>
              <a:rPr sz="2600" i="1" spc="-210" dirty="0">
                <a:latin typeface="Trebuchet MS"/>
                <a:cs typeface="Trebuchet MS"/>
              </a:rPr>
              <a:t> </a:t>
            </a:r>
            <a:r>
              <a:rPr sz="2600" i="1" spc="-60" dirty="0">
                <a:latin typeface="Trebuchet MS"/>
                <a:cs typeface="Trebuchet MS"/>
              </a:rPr>
              <a:t>studenten</a:t>
            </a:r>
            <a:r>
              <a:rPr sz="2600" i="1" spc="-250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persoonsgerichte </a:t>
            </a:r>
            <a:r>
              <a:rPr sz="2600" i="1" spc="-85" dirty="0">
                <a:latin typeface="Trebuchet MS"/>
                <a:cs typeface="Trebuchet MS"/>
              </a:rPr>
              <a:t>dementiezorg</a:t>
            </a:r>
            <a:r>
              <a:rPr sz="2600" i="1" spc="-250" dirty="0">
                <a:latin typeface="Trebuchet MS"/>
                <a:cs typeface="Trebuchet MS"/>
              </a:rPr>
              <a:t> </a:t>
            </a:r>
            <a:r>
              <a:rPr sz="2600" i="1" spc="-65" dirty="0">
                <a:latin typeface="Trebuchet MS"/>
                <a:cs typeface="Trebuchet MS"/>
              </a:rPr>
              <a:t>(PGZ)</a:t>
            </a:r>
            <a:r>
              <a:rPr sz="2600" i="1" spc="-235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ervaren</a:t>
            </a:r>
            <a:endParaRPr sz="26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i="1" spc="-90" dirty="0">
                <a:solidFill>
                  <a:srgbClr val="57B6C0"/>
                </a:solidFill>
                <a:latin typeface="Trebuchet MS"/>
                <a:cs typeface="Trebuchet MS"/>
              </a:rPr>
              <a:t>Moeilijkheden</a:t>
            </a:r>
            <a:r>
              <a:rPr sz="2600" i="1" spc="-229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i="1" spc="-190" dirty="0">
                <a:solidFill>
                  <a:srgbClr val="57B6C0"/>
                </a:solidFill>
                <a:latin typeface="Trebuchet MS"/>
                <a:cs typeface="Trebuchet MS"/>
              </a:rPr>
              <a:t>bij</a:t>
            </a:r>
            <a:r>
              <a:rPr sz="2600" i="1" spc="-210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i="1" spc="-95" dirty="0">
                <a:solidFill>
                  <a:srgbClr val="57B6C0"/>
                </a:solidFill>
                <a:latin typeface="Trebuchet MS"/>
                <a:cs typeface="Trebuchet MS"/>
              </a:rPr>
              <a:t>implementatie</a:t>
            </a:r>
            <a:r>
              <a:rPr sz="2600" i="1" spc="-195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i="1" spc="-40" dirty="0">
                <a:latin typeface="Trebuchet MS"/>
                <a:cs typeface="Trebuchet MS"/>
              </a:rPr>
              <a:t>van</a:t>
            </a:r>
            <a:r>
              <a:rPr sz="2600" i="1" spc="-210" dirty="0">
                <a:latin typeface="Trebuchet MS"/>
                <a:cs typeface="Trebuchet MS"/>
              </a:rPr>
              <a:t> </a:t>
            </a:r>
            <a:r>
              <a:rPr sz="2600" i="1" dirty="0">
                <a:latin typeface="Trebuchet MS"/>
                <a:cs typeface="Trebuchet MS"/>
              </a:rPr>
              <a:t>PGZ</a:t>
            </a:r>
            <a:r>
              <a:rPr sz="2600" i="1" spc="-225" dirty="0">
                <a:latin typeface="Trebuchet MS"/>
                <a:cs typeface="Trebuchet MS"/>
              </a:rPr>
              <a:t> </a:t>
            </a:r>
            <a:r>
              <a:rPr sz="2600" i="1" spc="-110" dirty="0">
                <a:latin typeface="Trebuchet MS"/>
                <a:cs typeface="Trebuchet MS"/>
              </a:rPr>
              <a:t>in</a:t>
            </a:r>
            <a:r>
              <a:rPr sz="2600" i="1" spc="-215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praktijk*</a:t>
            </a:r>
            <a:endParaRPr sz="26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i="1" dirty="0">
                <a:solidFill>
                  <a:srgbClr val="57B6C0"/>
                </a:solidFill>
                <a:latin typeface="Trebuchet MS"/>
                <a:cs typeface="Trebuchet MS"/>
              </a:rPr>
              <a:t>Spanning</a:t>
            </a:r>
            <a:r>
              <a:rPr sz="2600" i="1" spc="-204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i="1" dirty="0">
                <a:latin typeface="Trebuchet MS"/>
                <a:cs typeface="Trebuchet MS"/>
              </a:rPr>
              <a:t>tussen</a:t>
            </a:r>
            <a:r>
              <a:rPr sz="2600" i="1" spc="-210" dirty="0">
                <a:latin typeface="Trebuchet MS"/>
                <a:cs typeface="Trebuchet MS"/>
              </a:rPr>
              <a:t> </a:t>
            </a:r>
            <a:r>
              <a:rPr sz="2600" i="1" spc="-125" dirty="0">
                <a:latin typeface="Trebuchet MS"/>
                <a:cs typeface="Trebuchet MS"/>
              </a:rPr>
              <a:t>theorie</a:t>
            </a:r>
            <a:r>
              <a:rPr sz="2600" i="1" spc="-240" dirty="0">
                <a:latin typeface="Trebuchet MS"/>
                <a:cs typeface="Trebuchet MS"/>
              </a:rPr>
              <a:t> </a:t>
            </a:r>
            <a:r>
              <a:rPr sz="2600" i="1" spc="-100" dirty="0">
                <a:latin typeface="Trebuchet MS"/>
                <a:cs typeface="Trebuchet MS"/>
              </a:rPr>
              <a:t>(opleiding)</a:t>
            </a:r>
            <a:r>
              <a:rPr sz="2600" i="1" spc="-235" dirty="0">
                <a:latin typeface="Trebuchet MS"/>
                <a:cs typeface="Trebuchet MS"/>
              </a:rPr>
              <a:t> </a:t>
            </a:r>
            <a:r>
              <a:rPr sz="2600" i="1" spc="-25" dirty="0">
                <a:latin typeface="Trebuchet MS"/>
                <a:cs typeface="Trebuchet MS"/>
              </a:rPr>
              <a:t>en</a:t>
            </a:r>
            <a:r>
              <a:rPr sz="2600" i="1" spc="-215" dirty="0">
                <a:latin typeface="Trebuchet MS"/>
                <a:cs typeface="Trebuchet MS"/>
              </a:rPr>
              <a:t> </a:t>
            </a:r>
            <a:r>
              <a:rPr sz="2600" i="1" spc="-160" dirty="0">
                <a:latin typeface="Trebuchet MS"/>
                <a:cs typeface="Trebuchet MS"/>
              </a:rPr>
              <a:t>praktijk</a:t>
            </a:r>
            <a:r>
              <a:rPr sz="2600" i="1" spc="-210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(stage)</a:t>
            </a:r>
            <a:endParaRPr sz="2600">
              <a:latin typeface="Trebuchet MS"/>
              <a:cs typeface="Trebuchet MS"/>
            </a:endParaRPr>
          </a:p>
          <a:p>
            <a:pPr marL="241300" indent="-228600">
              <a:lnSpc>
                <a:spcPct val="100000"/>
              </a:lnSpc>
              <a:spcBef>
                <a:spcPts val="69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i="1" spc="285" dirty="0">
                <a:latin typeface="Trebuchet MS"/>
                <a:cs typeface="Trebuchet MS"/>
              </a:rPr>
              <a:t>…</a:t>
            </a:r>
            <a:r>
              <a:rPr sz="2600" i="1" spc="-229" dirty="0">
                <a:latin typeface="Trebuchet MS"/>
                <a:cs typeface="Trebuchet MS"/>
              </a:rPr>
              <a:t> </a:t>
            </a:r>
            <a:r>
              <a:rPr sz="2600" i="1" spc="55" dirty="0">
                <a:latin typeface="Trebuchet MS"/>
                <a:cs typeface="Trebuchet MS"/>
              </a:rPr>
              <a:t>Nood</a:t>
            </a:r>
            <a:r>
              <a:rPr sz="2600" i="1" spc="-215" dirty="0">
                <a:latin typeface="Trebuchet MS"/>
                <a:cs typeface="Trebuchet MS"/>
              </a:rPr>
              <a:t> </a:t>
            </a:r>
            <a:r>
              <a:rPr sz="2600" i="1" dirty="0">
                <a:latin typeface="Trebuchet MS"/>
                <a:cs typeface="Trebuchet MS"/>
              </a:rPr>
              <a:t>aan</a:t>
            </a:r>
            <a:r>
              <a:rPr sz="2600" i="1" spc="-210" dirty="0">
                <a:latin typeface="Trebuchet MS"/>
                <a:cs typeface="Trebuchet MS"/>
              </a:rPr>
              <a:t> </a:t>
            </a:r>
            <a:r>
              <a:rPr sz="2600" i="1" spc="-114" dirty="0">
                <a:latin typeface="Trebuchet MS"/>
                <a:cs typeface="Trebuchet MS"/>
              </a:rPr>
              <a:t>betere</a:t>
            </a:r>
            <a:r>
              <a:rPr sz="2600" i="1" spc="-240" dirty="0">
                <a:latin typeface="Trebuchet MS"/>
                <a:cs typeface="Trebuchet MS"/>
              </a:rPr>
              <a:t> </a:t>
            </a:r>
            <a:r>
              <a:rPr sz="2600" i="1" spc="-95" dirty="0">
                <a:solidFill>
                  <a:srgbClr val="57B6C0"/>
                </a:solidFill>
                <a:latin typeface="Trebuchet MS"/>
                <a:cs typeface="Trebuchet MS"/>
              </a:rPr>
              <a:t>voorbereiding</a:t>
            </a:r>
            <a:r>
              <a:rPr sz="2600" i="1" spc="-220" dirty="0">
                <a:solidFill>
                  <a:srgbClr val="57B6C0"/>
                </a:solidFill>
                <a:latin typeface="Trebuchet MS"/>
                <a:cs typeface="Trebuchet MS"/>
              </a:rPr>
              <a:t> </a:t>
            </a:r>
            <a:r>
              <a:rPr sz="2600" i="1" spc="-40" dirty="0">
                <a:latin typeface="Trebuchet MS"/>
                <a:cs typeface="Trebuchet MS"/>
              </a:rPr>
              <a:t>van</a:t>
            </a:r>
            <a:r>
              <a:rPr sz="2600" i="1" spc="-220" dirty="0">
                <a:latin typeface="Trebuchet MS"/>
                <a:cs typeface="Trebuchet MS"/>
              </a:rPr>
              <a:t> </a:t>
            </a:r>
            <a:r>
              <a:rPr sz="2600" i="1" spc="-10" dirty="0">
                <a:latin typeface="Trebuchet MS"/>
                <a:cs typeface="Trebuchet MS"/>
              </a:rPr>
              <a:t>studenten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780"/>
              </a:spcBef>
            </a:pPr>
            <a:endParaRPr sz="2600">
              <a:latin typeface="Trebuchet MS"/>
              <a:cs typeface="Trebuchet MS"/>
            </a:endParaRPr>
          </a:p>
          <a:p>
            <a:pPr marL="12700" marR="5080">
              <a:lnSpc>
                <a:spcPct val="90000"/>
              </a:lnSpc>
            </a:pPr>
            <a:r>
              <a:rPr sz="2600" b="1" spc="-60" dirty="0">
                <a:latin typeface="Trebuchet MS"/>
                <a:cs typeface="Trebuchet MS"/>
              </a:rPr>
              <a:t>Deze</a:t>
            </a:r>
            <a:r>
              <a:rPr sz="2600" b="1" spc="-220" dirty="0">
                <a:latin typeface="Trebuchet MS"/>
                <a:cs typeface="Trebuchet MS"/>
              </a:rPr>
              <a:t> </a:t>
            </a:r>
            <a:r>
              <a:rPr sz="2600" b="1" spc="-95" dirty="0">
                <a:latin typeface="Trebuchet MS"/>
                <a:cs typeface="Trebuchet MS"/>
              </a:rPr>
              <a:t>twee</a:t>
            </a:r>
            <a:r>
              <a:rPr sz="2600" b="1" spc="-215" dirty="0">
                <a:latin typeface="Trebuchet MS"/>
                <a:cs typeface="Trebuchet MS"/>
              </a:rPr>
              <a:t> </a:t>
            </a:r>
            <a:r>
              <a:rPr sz="2600" b="1" spc="-75" dirty="0">
                <a:latin typeface="Trebuchet MS"/>
                <a:cs typeface="Trebuchet MS"/>
              </a:rPr>
              <a:t>onderzoeken</a:t>
            </a:r>
            <a:r>
              <a:rPr sz="2600" b="1" spc="-245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gaan</a:t>
            </a:r>
            <a:r>
              <a:rPr sz="2600" b="1" spc="-229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na</a:t>
            </a:r>
            <a:r>
              <a:rPr sz="2600" b="1" spc="-210" dirty="0">
                <a:latin typeface="Trebuchet MS"/>
                <a:cs typeface="Trebuchet MS"/>
              </a:rPr>
              <a:t> </a:t>
            </a:r>
            <a:r>
              <a:rPr sz="2600" b="1" spc="-40" dirty="0">
                <a:latin typeface="Trebuchet MS"/>
                <a:cs typeface="Trebuchet MS"/>
              </a:rPr>
              <a:t>hoe</a:t>
            </a:r>
            <a:r>
              <a:rPr sz="2600" b="1" spc="-240" dirty="0">
                <a:latin typeface="Trebuchet MS"/>
                <a:cs typeface="Trebuchet MS"/>
              </a:rPr>
              <a:t> </a:t>
            </a:r>
            <a:r>
              <a:rPr sz="2600" b="1" spc="-35" dirty="0">
                <a:latin typeface="Trebuchet MS"/>
                <a:cs typeface="Trebuchet MS"/>
              </a:rPr>
              <a:t>toekomstige</a:t>
            </a:r>
            <a:r>
              <a:rPr sz="2600" b="1" spc="-215" dirty="0">
                <a:latin typeface="Trebuchet MS"/>
                <a:cs typeface="Trebuchet MS"/>
              </a:rPr>
              <a:t> </a:t>
            </a:r>
            <a:r>
              <a:rPr sz="2600" b="1" spc="-100" dirty="0">
                <a:latin typeface="Trebuchet MS"/>
                <a:cs typeface="Trebuchet MS"/>
              </a:rPr>
              <a:t>zorg-</a:t>
            </a:r>
            <a:r>
              <a:rPr sz="2600" b="1" spc="-225" dirty="0">
                <a:latin typeface="Trebuchet MS"/>
                <a:cs typeface="Trebuchet MS"/>
              </a:rPr>
              <a:t> </a:t>
            </a:r>
            <a:r>
              <a:rPr sz="2600" b="1" spc="-25" dirty="0">
                <a:latin typeface="Trebuchet MS"/>
                <a:cs typeface="Trebuchet MS"/>
              </a:rPr>
              <a:t>en </a:t>
            </a:r>
            <a:r>
              <a:rPr sz="2600" b="1" spc="-20" dirty="0">
                <a:latin typeface="Trebuchet MS"/>
                <a:cs typeface="Trebuchet MS"/>
              </a:rPr>
              <a:t>welzijnsprofessionals</a:t>
            </a:r>
            <a:r>
              <a:rPr sz="2600" b="1" spc="-240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al</a:t>
            </a:r>
            <a:r>
              <a:rPr sz="2600" b="1" spc="-180" dirty="0">
                <a:latin typeface="Trebuchet MS"/>
                <a:cs typeface="Trebuchet MS"/>
              </a:rPr>
              <a:t> </a:t>
            </a:r>
            <a:r>
              <a:rPr sz="2600" b="1" spc="-60" dirty="0">
                <a:latin typeface="Trebuchet MS"/>
                <a:cs typeface="Trebuchet MS"/>
              </a:rPr>
              <a:t>tijdens</a:t>
            </a:r>
            <a:r>
              <a:rPr sz="2600" b="1" spc="-195" dirty="0">
                <a:latin typeface="Trebuchet MS"/>
                <a:cs typeface="Trebuchet MS"/>
              </a:rPr>
              <a:t> </a:t>
            </a:r>
            <a:r>
              <a:rPr sz="2600" b="1" spc="-40" dirty="0">
                <a:latin typeface="Trebuchet MS"/>
                <a:cs typeface="Trebuchet MS"/>
              </a:rPr>
              <a:t>hun</a:t>
            </a:r>
            <a:r>
              <a:rPr sz="2600" b="1" spc="-215" dirty="0">
                <a:latin typeface="Trebuchet MS"/>
                <a:cs typeface="Trebuchet MS"/>
              </a:rPr>
              <a:t> </a:t>
            </a:r>
            <a:r>
              <a:rPr sz="2600" b="1" spc="-35" dirty="0">
                <a:latin typeface="Trebuchet MS"/>
                <a:cs typeface="Trebuchet MS"/>
              </a:rPr>
              <a:t>opleiding</a:t>
            </a:r>
            <a:r>
              <a:rPr sz="2600" b="1" spc="-200" dirty="0">
                <a:latin typeface="Trebuchet MS"/>
                <a:cs typeface="Trebuchet MS"/>
              </a:rPr>
              <a:t> </a:t>
            </a:r>
            <a:r>
              <a:rPr sz="2600" b="1" spc="-55" dirty="0">
                <a:latin typeface="Trebuchet MS"/>
                <a:cs typeface="Trebuchet MS"/>
              </a:rPr>
              <a:t>en</a:t>
            </a:r>
            <a:r>
              <a:rPr sz="2600" b="1" spc="-210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stage</a:t>
            </a:r>
            <a:r>
              <a:rPr sz="2600" b="1" spc="-195" dirty="0">
                <a:latin typeface="Trebuchet MS"/>
                <a:cs typeface="Trebuchet MS"/>
              </a:rPr>
              <a:t> </a:t>
            </a:r>
            <a:r>
              <a:rPr sz="2600" b="1" spc="-85" dirty="0">
                <a:latin typeface="Trebuchet MS"/>
                <a:cs typeface="Trebuchet MS"/>
              </a:rPr>
              <a:t>(kunnen)</a:t>
            </a:r>
            <a:r>
              <a:rPr sz="2600" b="1" spc="-240" dirty="0">
                <a:latin typeface="Trebuchet MS"/>
                <a:cs typeface="Trebuchet MS"/>
              </a:rPr>
              <a:t> </a:t>
            </a:r>
            <a:r>
              <a:rPr sz="2600" b="1" spc="-10" dirty="0">
                <a:latin typeface="Trebuchet MS"/>
                <a:cs typeface="Trebuchet MS"/>
              </a:rPr>
              <a:t>leren </a:t>
            </a:r>
            <a:r>
              <a:rPr sz="2600" b="1" dirty="0">
                <a:latin typeface="Trebuchet MS"/>
                <a:cs typeface="Trebuchet MS"/>
              </a:rPr>
              <a:t>omgaan</a:t>
            </a:r>
            <a:r>
              <a:rPr sz="2600" b="1" spc="-229" dirty="0">
                <a:latin typeface="Trebuchet MS"/>
                <a:cs typeface="Trebuchet MS"/>
              </a:rPr>
              <a:t> </a:t>
            </a:r>
            <a:r>
              <a:rPr sz="2600" b="1" spc="-45" dirty="0">
                <a:latin typeface="Trebuchet MS"/>
                <a:cs typeface="Trebuchet MS"/>
              </a:rPr>
              <a:t>met</a:t>
            </a:r>
            <a:r>
              <a:rPr sz="2600" b="1" spc="-210" dirty="0">
                <a:latin typeface="Trebuchet MS"/>
                <a:cs typeface="Trebuchet MS"/>
              </a:rPr>
              <a:t> </a:t>
            </a:r>
            <a:r>
              <a:rPr sz="2600" b="1" spc="-40" dirty="0">
                <a:latin typeface="Trebuchet MS"/>
                <a:cs typeface="Trebuchet MS"/>
              </a:rPr>
              <a:t>de</a:t>
            </a:r>
            <a:r>
              <a:rPr sz="2600" b="1" spc="-210" dirty="0">
                <a:latin typeface="Trebuchet MS"/>
                <a:cs typeface="Trebuchet MS"/>
              </a:rPr>
              <a:t> </a:t>
            </a:r>
            <a:r>
              <a:rPr sz="2600" b="1" spc="-25" dirty="0">
                <a:latin typeface="Trebuchet MS"/>
                <a:cs typeface="Trebuchet MS"/>
              </a:rPr>
              <a:t>persoonsgericht</a:t>
            </a:r>
            <a:r>
              <a:rPr sz="2600" b="1" spc="-260" dirty="0">
                <a:latin typeface="Trebuchet MS"/>
                <a:cs typeface="Trebuchet MS"/>
              </a:rPr>
              <a:t> </a:t>
            </a:r>
            <a:r>
              <a:rPr sz="2600" b="1" dirty="0">
                <a:latin typeface="Trebuchet MS"/>
                <a:cs typeface="Trebuchet MS"/>
              </a:rPr>
              <a:t>aanpak</a:t>
            </a:r>
            <a:r>
              <a:rPr sz="2600" b="1" spc="-229" dirty="0">
                <a:latin typeface="Trebuchet MS"/>
                <a:cs typeface="Trebuchet MS"/>
              </a:rPr>
              <a:t> </a:t>
            </a:r>
            <a:r>
              <a:rPr sz="2600" b="1" spc="-70" dirty="0">
                <a:latin typeface="Trebuchet MS"/>
                <a:cs typeface="Trebuchet MS"/>
              </a:rPr>
              <a:t>in</a:t>
            </a:r>
            <a:r>
              <a:rPr sz="2600" b="1" spc="-220" dirty="0">
                <a:latin typeface="Trebuchet MS"/>
                <a:cs typeface="Trebuchet MS"/>
              </a:rPr>
              <a:t> </a:t>
            </a:r>
            <a:r>
              <a:rPr sz="2600" b="1" spc="-10" dirty="0">
                <a:latin typeface="Trebuchet MS"/>
                <a:cs typeface="Trebuchet MS"/>
              </a:rPr>
              <a:t>dementiezorg</a:t>
            </a:r>
            <a:endParaRPr sz="26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559734" y="2444813"/>
            <a:ext cx="2108835" cy="1181735"/>
            <a:chOff x="9559734" y="2444813"/>
            <a:chExt cx="2108835" cy="1181735"/>
          </a:xfrm>
        </p:grpSpPr>
        <p:sp>
          <p:nvSpPr>
            <p:cNvPr id="6" name="object 6"/>
            <p:cNvSpPr/>
            <p:nvPr/>
          </p:nvSpPr>
          <p:spPr>
            <a:xfrm>
              <a:off x="9564496" y="2449576"/>
              <a:ext cx="2099310" cy="1172210"/>
            </a:xfrm>
            <a:custGeom>
              <a:avLst/>
              <a:gdLst/>
              <a:ahLst/>
              <a:cxnLst/>
              <a:rect l="l" t="t" r="r" b="b"/>
              <a:pathLst>
                <a:path w="2099309" h="1172210">
                  <a:moveTo>
                    <a:pt x="118363" y="0"/>
                  </a:moveTo>
                  <a:lnTo>
                    <a:pt x="2098929" y="256159"/>
                  </a:lnTo>
                  <a:lnTo>
                    <a:pt x="1980564" y="1171829"/>
                  </a:lnTo>
                  <a:lnTo>
                    <a:pt x="0" y="915670"/>
                  </a:lnTo>
                  <a:lnTo>
                    <a:pt x="118363" y="0"/>
                  </a:lnTo>
                  <a:close/>
                </a:path>
              </a:pathLst>
            </a:custGeom>
            <a:ln w="9525">
              <a:solidFill>
                <a:srgbClr val="1D8D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22890" y="2602992"/>
              <a:ext cx="1466850" cy="5049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013822" y="3178556"/>
              <a:ext cx="376555" cy="172720"/>
            </a:xfrm>
            <a:custGeom>
              <a:avLst/>
              <a:gdLst/>
              <a:ahLst/>
              <a:cxnLst/>
              <a:rect l="l" t="t" r="r" b="b"/>
              <a:pathLst>
                <a:path w="376554" h="172720">
                  <a:moveTo>
                    <a:pt x="347091" y="171450"/>
                  </a:moveTo>
                  <a:lnTo>
                    <a:pt x="330961" y="171450"/>
                  </a:lnTo>
                  <a:lnTo>
                    <a:pt x="333248" y="172720"/>
                  </a:lnTo>
                  <a:lnTo>
                    <a:pt x="346709" y="172720"/>
                  </a:lnTo>
                  <a:lnTo>
                    <a:pt x="347091" y="171450"/>
                  </a:lnTo>
                  <a:close/>
                </a:path>
                <a:path w="376554" h="172720">
                  <a:moveTo>
                    <a:pt x="324759" y="109220"/>
                  </a:moveTo>
                  <a:lnTo>
                    <a:pt x="302259" y="109220"/>
                  </a:lnTo>
                  <a:lnTo>
                    <a:pt x="327025" y="168910"/>
                  </a:lnTo>
                  <a:lnTo>
                    <a:pt x="327532" y="168910"/>
                  </a:lnTo>
                  <a:lnTo>
                    <a:pt x="327786" y="170180"/>
                  </a:lnTo>
                  <a:lnTo>
                    <a:pt x="328168" y="170180"/>
                  </a:lnTo>
                  <a:lnTo>
                    <a:pt x="328675" y="171450"/>
                  </a:lnTo>
                  <a:lnTo>
                    <a:pt x="347345" y="171450"/>
                  </a:lnTo>
                  <a:lnTo>
                    <a:pt x="347218" y="168910"/>
                  </a:lnTo>
                  <a:lnTo>
                    <a:pt x="347091" y="167640"/>
                  </a:lnTo>
                  <a:lnTo>
                    <a:pt x="346201" y="165100"/>
                  </a:lnTo>
                  <a:lnTo>
                    <a:pt x="322833" y="110490"/>
                  </a:lnTo>
                  <a:lnTo>
                    <a:pt x="324759" y="109220"/>
                  </a:lnTo>
                  <a:close/>
                </a:path>
                <a:path w="376554" h="172720">
                  <a:moveTo>
                    <a:pt x="331216" y="15240"/>
                  </a:moveTo>
                  <a:lnTo>
                    <a:pt x="314959" y="15240"/>
                  </a:lnTo>
                  <a:lnTo>
                    <a:pt x="314451" y="16510"/>
                  </a:lnTo>
                  <a:lnTo>
                    <a:pt x="265810" y="160020"/>
                  </a:lnTo>
                  <a:lnTo>
                    <a:pt x="265683" y="162560"/>
                  </a:lnTo>
                  <a:lnTo>
                    <a:pt x="266826" y="162560"/>
                  </a:lnTo>
                  <a:lnTo>
                    <a:pt x="267461" y="163830"/>
                  </a:lnTo>
                  <a:lnTo>
                    <a:pt x="269367" y="163830"/>
                  </a:lnTo>
                  <a:lnTo>
                    <a:pt x="270509" y="165100"/>
                  </a:lnTo>
                  <a:lnTo>
                    <a:pt x="282828" y="165100"/>
                  </a:lnTo>
                  <a:lnTo>
                    <a:pt x="283972" y="163830"/>
                  </a:lnTo>
                  <a:lnTo>
                    <a:pt x="284225" y="162560"/>
                  </a:lnTo>
                  <a:lnTo>
                    <a:pt x="302259" y="109220"/>
                  </a:lnTo>
                  <a:lnTo>
                    <a:pt x="324759" y="109220"/>
                  </a:lnTo>
                  <a:lnTo>
                    <a:pt x="328609" y="106680"/>
                  </a:lnTo>
                  <a:lnTo>
                    <a:pt x="303022" y="106680"/>
                  </a:lnTo>
                  <a:lnTo>
                    <a:pt x="332740" y="19050"/>
                  </a:lnTo>
                  <a:lnTo>
                    <a:pt x="332740" y="16510"/>
                  </a:lnTo>
                  <a:lnTo>
                    <a:pt x="331850" y="16510"/>
                  </a:lnTo>
                  <a:lnTo>
                    <a:pt x="331216" y="15240"/>
                  </a:lnTo>
                  <a:close/>
                </a:path>
                <a:path w="376554" h="172720">
                  <a:moveTo>
                    <a:pt x="180085" y="129540"/>
                  </a:moveTo>
                  <a:lnTo>
                    <a:pt x="178180" y="129540"/>
                  </a:lnTo>
                  <a:lnTo>
                    <a:pt x="177800" y="130810"/>
                  </a:lnTo>
                  <a:lnTo>
                    <a:pt x="177292" y="130810"/>
                  </a:lnTo>
                  <a:lnTo>
                    <a:pt x="176402" y="132080"/>
                  </a:lnTo>
                  <a:lnTo>
                    <a:pt x="174117" y="135890"/>
                  </a:lnTo>
                  <a:lnTo>
                    <a:pt x="173608" y="138430"/>
                  </a:lnTo>
                  <a:lnTo>
                    <a:pt x="173354" y="138430"/>
                  </a:lnTo>
                  <a:lnTo>
                    <a:pt x="173227" y="143510"/>
                  </a:lnTo>
                  <a:lnTo>
                    <a:pt x="173608" y="144780"/>
                  </a:lnTo>
                  <a:lnTo>
                    <a:pt x="174117" y="144780"/>
                  </a:lnTo>
                  <a:lnTo>
                    <a:pt x="175005" y="146050"/>
                  </a:lnTo>
                  <a:lnTo>
                    <a:pt x="176275" y="147320"/>
                  </a:lnTo>
                  <a:lnTo>
                    <a:pt x="179577" y="149860"/>
                  </a:lnTo>
                  <a:lnTo>
                    <a:pt x="181482" y="151130"/>
                  </a:lnTo>
                  <a:lnTo>
                    <a:pt x="186308" y="153670"/>
                  </a:lnTo>
                  <a:lnTo>
                    <a:pt x="188975" y="153670"/>
                  </a:lnTo>
                  <a:lnTo>
                    <a:pt x="191897" y="154940"/>
                  </a:lnTo>
                  <a:lnTo>
                    <a:pt x="194945" y="156210"/>
                  </a:lnTo>
                  <a:lnTo>
                    <a:pt x="198120" y="156210"/>
                  </a:lnTo>
                  <a:lnTo>
                    <a:pt x="201675" y="157480"/>
                  </a:lnTo>
                  <a:lnTo>
                    <a:pt x="214375" y="157480"/>
                  </a:lnTo>
                  <a:lnTo>
                    <a:pt x="225678" y="156210"/>
                  </a:lnTo>
                  <a:lnTo>
                    <a:pt x="243289" y="143510"/>
                  </a:lnTo>
                  <a:lnTo>
                    <a:pt x="209042" y="143510"/>
                  </a:lnTo>
                  <a:lnTo>
                    <a:pt x="204977" y="142240"/>
                  </a:lnTo>
                  <a:lnTo>
                    <a:pt x="200405" y="142240"/>
                  </a:lnTo>
                  <a:lnTo>
                    <a:pt x="196723" y="140970"/>
                  </a:lnTo>
                  <a:lnTo>
                    <a:pt x="182245" y="132080"/>
                  </a:lnTo>
                  <a:lnTo>
                    <a:pt x="181101" y="130810"/>
                  </a:lnTo>
                  <a:lnTo>
                    <a:pt x="180085" y="129540"/>
                  </a:lnTo>
                  <a:close/>
                </a:path>
                <a:path w="376554" h="172720">
                  <a:moveTo>
                    <a:pt x="151450" y="124460"/>
                  </a:moveTo>
                  <a:lnTo>
                    <a:pt x="134366" y="124460"/>
                  </a:lnTo>
                  <a:lnTo>
                    <a:pt x="128270" y="142240"/>
                  </a:lnTo>
                  <a:lnTo>
                    <a:pt x="128016" y="143510"/>
                  </a:lnTo>
                  <a:lnTo>
                    <a:pt x="127888" y="143510"/>
                  </a:lnTo>
                  <a:lnTo>
                    <a:pt x="128016" y="144780"/>
                  </a:lnTo>
                  <a:lnTo>
                    <a:pt x="128650" y="144780"/>
                  </a:lnTo>
                  <a:lnTo>
                    <a:pt x="129158" y="146050"/>
                  </a:lnTo>
                  <a:lnTo>
                    <a:pt x="132333" y="146050"/>
                  </a:lnTo>
                  <a:lnTo>
                    <a:pt x="135000" y="147320"/>
                  </a:lnTo>
                  <a:lnTo>
                    <a:pt x="143128" y="147320"/>
                  </a:lnTo>
                  <a:lnTo>
                    <a:pt x="144145" y="146050"/>
                  </a:lnTo>
                  <a:lnTo>
                    <a:pt x="144525" y="144780"/>
                  </a:lnTo>
                  <a:lnTo>
                    <a:pt x="151450" y="124460"/>
                  </a:lnTo>
                  <a:close/>
                </a:path>
                <a:path w="376554" h="172720">
                  <a:moveTo>
                    <a:pt x="123444" y="35560"/>
                  </a:moveTo>
                  <a:lnTo>
                    <a:pt x="117475" y="35560"/>
                  </a:lnTo>
                  <a:lnTo>
                    <a:pt x="106552" y="39370"/>
                  </a:lnTo>
                  <a:lnTo>
                    <a:pt x="101600" y="41910"/>
                  </a:lnTo>
                  <a:lnTo>
                    <a:pt x="92709" y="49530"/>
                  </a:lnTo>
                  <a:lnTo>
                    <a:pt x="88773" y="53340"/>
                  </a:lnTo>
                  <a:lnTo>
                    <a:pt x="85344" y="58420"/>
                  </a:lnTo>
                  <a:lnTo>
                    <a:pt x="81787" y="63500"/>
                  </a:lnTo>
                  <a:lnTo>
                    <a:pt x="67691" y="102870"/>
                  </a:lnTo>
                  <a:lnTo>
                    <a:pt x="67214" y="106680"/>
                  </a:lnTo>
                  <a:lnTo>
                    <a:pt x="67309" y="118110"/>
                  </a:lnTo>
                  <a:lnTo>
                    <a:pt x="67436" y="119380"/>
                  </a:lnTo>
                  <a:lnTo>
                    <a:pt x="67563" y="120650"/>
                  </a:lnTo>
                  <a:lnTo>
                    <a:pt x="68579" y="124460"/>
                  </a:lnTo>
                  <a:lnTo>
                    <a:pt x="70484" y="128270"/>
                  </a:lnTo>
                  <a:lnTo>
                    <a:pt x="72262" y="132080"/>
                  </a:lnTo>
                  <a:lnTo>
                    <a:pt x="75056" y="135890"/>
                  </a:lnTo>
                  <a:lnTo>
                    <a:pt x="82169" y="140970"/>
                  </a:lnTo>
                  <a:lnTo>
                    <a:pt x="86995" y="142240"/>
                  </a:lnTo>
                  <a:lnTo>
                    <a:pt x="92836" y="143510"/>
                  </a:lnTo>
                  <a:lnTo>
                    <a:pt x="101600" y="143510"/>
                  </a:lnTo>
                  <a:lnTo>
                    <a:pt x="131063" y="128270"/>
                  </a:lnTo>
                  <a:lnTo>
                    <a:pt x="103631" y="128270"/>
                  </a:lnTo>
                  <a:lnTo>
                    <a:pt x="96393" y="127000"/>
                  </a:lnTo>
                  <a:lnTo>
                    <a:pt x="93852" y="127000"/>
                  </a:lnTo>
                  <a:lnTo>
                    <a:pt x="92075" y="124460"/>
                  </a:lnTo>
                  <a:lnTo>
                    <a:pt x="90170" y="123190"/>
                  </a:lnTo>
                  <a:lnTo>
                    <a:pt x="88900" y="121920"/>
                  </a:lnTo>
                  <a:lnTo>
                    <a:pt x="87122" y="116840"/>
                  </a:lnTo>
                  <a:lnTo>
                    <a:pt x="86613" y="114300"/>
                  </a:lnTo>
                  <a:lnTo>
                    <a:pt x="86613" y="106680"/>
                  </a:lnTo>
                  <a:lnTo>
                    <a:pt x="87375" y="101600"/>
                  </a:lnTo>
                  <a:lnTo>
                    <a:pt x="88137" y="97790"/>
                  </a:lnTo>
                  <a:lnTo>
                    <a:pt x="89280" y="93980"/>
                  </a:lnTo>
                  <a:lnTo>
                    <a:pt x="90297" y="88900"/>
                  </a:lnTo>
                  <a:lnTo>
                    <a:pt x="91694" y="85090"/>
                  </a:lnTo>
                  <a:lnTo>
                    <a:pt x="94996" y="77470"/>
                  </a:lnTo>
                  <a:lnTo>
                    <a:pt x="97027" y="73660"/>
                  </a:lnTo>
                  <a:lnTo>
                    <a:pt x="99441" y="69850"/>
                  </a:lnTo>
                  <a:lnTo>
                    <a:pt x="101726" y="66040"/>
                  </a:lnTo>
                  <a:lnTo>
                    <a:pt x="104267" y="63500"/>
                  </a:lnTo>
                  <a:lnTo>
                    <a:pt x="107187" y="59690"/>
                  </a:lnTo>
                  <a:lnTo>
                    <a:pt x="109981" y="57150"/>
                  </a:lnTo>
                  <a:lnTo>
                    <a:pt x="113156" y="54610"/>
                  </a:lnTo>
                  <a:lnTo>
                    <a:pt x="116712" y="53340"/>
                  </a:lnTo>
                  <a:lnTo>
                    <a:pt x="120142" y="52070"/>
                  </a:lnTo>
                  <a:lnTo>
                    <a:pt x="155575" y="52070"/>
                  </a:lnTo>
                  <a:lnTo>
                    <a:pt x="154558" y="50800"/>
                  </a:lnTo>
                  <a:lnTo>
                    <a:pt x="150749" y="45720"/>
                  </a:lnTo>
                  <a:lnTo>
                    <a:pt x="146430" y="43180"/>
                  </a:lnTo>
                  <a:lnTo>
                    <a:pt x="142112" y="39370"/>
                  </a:lnTo>
                  <a:lnTo>
                    <a:pt x="136651" y="36830"/>
                  </a:lnTo>
                  <a:lnTo>
                    <a:pt x="130048" y="36830"/>
                  </a:lnTo>
                  <a:lnTo>
                    <a:pt x="123444" y="35560"/>
                  </a:lnTo>
                  <a:close/>
                </a:path>
                <a:path w="376554" h="172720">
                  <a:moveTo>
                    <a:pt x="244094" y="50800"/>
                  </a:moveTo>
                  <a:lnTo>
                    <a:pt x="224535" y="50800"/>
                  </a:lnTo>
                  <a:lnTo>
                    <a:pt x="219455" y="52070"/>
                  </a:lnTo>
                  <a:lnTo>
                    <a:pt x="215010" y="54610"/>
                  </a:lnTo>
                  <a:lnTo>
                    <a:pt x="207136" y="59690"/>
                  </a:lnTo>
                  <a:lnTo>
                    <a:pt x="203961" y="62230"/>
                  </a:lnTo>
                  <a:lnTo>
                    <a:pt x="201549" y="67310"/>
                  </a:lnTo>
                  <a:lnTo>
                    <a:pt x="199008" y="71120"/>
                  </a:lnTo>
                  <a:lnTo>
                    <a:pt x="197484" y="74930"/>
                  </a:lnTo>
                  <a:lnTo>
                    <a:pt x="196215" y="85090"/>
                  </a:lnTo>
                  <a:lnTo>
                    <a:pt x="196723" y="88900"/>
                  </a:lnTo>
                  <a:lnTo>
                    <a:pt x="198247" y="91440"/>
                  </a:lnTo>
                  <a:lnTo>
                    <a:pt x="199898" y="95250"/>
                  </a:lnTo>
                  <a:lnTo>
                    <a:pt x="201929" y="97790"/>
                  </a:lnTo>
                  <a:lnTo>
                    <a:pt x="207263" y="102870"/>
                  </a:lnTo>
                  <a:lnTo>
                    <a:pt x="210184" y="105410"/>
                  </a:lnTo>
                  <a:lnTo>
                    <a:pt x="216534" y="109220"/>
                  </a:lnTo>
                  <a:lnTo>
                    <a:pt x="219455" y="111760"/>
                  </a:lnTo>
                  <a:lnTo>
                    <a:pt x="222250" y="113030"/>
                  </a:lnTo>
                  <a:lnTo>
                    <a:pt x="224917" y="115570"/>
                  </a:lnTo>
                  <a:lnTo>
                    <a:pt x="227075" y="116840"/>
                  </a:lnTo>
                  <a:lnTo>
                    <a:pt x="228726" y="119380"/>
                  </a:lnTo>
                  <a:lnTo>
                    <a:pt x="230504" y="121920"/>
                  </a:lnTo>
                  <a:lnTo>
                    <a:pt x="231140" y="124460"/>
                  </a:lnTo>
                  <a:lnTo>
                    <a:pt x="230631" y="127000"/>
                  </a:lnTo>
                  <a:lnTo>
                    <a:pt x="230504" y="128270"/>
                  </a:lnTo>
                  <a:lnTo>
                    <a:pt x="230377" y="129540"/>
                  </a:lnTo>
                  <a:lnTo>
                    <a:pt x="229616" y="132080"/>
                  </a:lnTo>
                  <a:lnTo>
                    <a:pt x="228346" y="134620"/>
                  </a:lnTo>
                  <a:lnTo>
                    <a:pt x="227202" y="135890"/>
                  </a:lnTo>
                  <a:lnTo>
                    <a:pt x="225551" y="138430"/>
                  </a:lnTo>
                  <a:lnTo>
                    <a:pt x="221233" y="140970"/>
                  </a:lnTo>
                  <a:lnTo>
                    <a:pt x="218694" y="142240"/>
                  </a:lnTo>
                  <a:lnTo>
                    <a:pt x="215646" y="142240"/>
                  </a:lnTo>
                  <a:lnTo>
                    <a:pt x="212598" y="143510"/>
                  </a:lnTo>
                  <a:lnTo>
                    <a:pt x="243289" y="143510"/>
                  </a:lnTo>
                  <a:lnTo>
                    <a:pt x="244982" y="140970"/>
                  </a:lnTo>
                  <a:lnTo>
                    <a:pt x="247650" y="135890"/>
                  </a:lnTo>
                  <a:lnTo>
                    <a:pt x="249300" y="132080"/>
                  </a:lnTo>
                  <a:lnTo>
                    <a:pt x="250571" y="121920"/>
                  </a:lnTo>
                  <a:lnTo>
                    <a:pt x="250062" y="118110"/>
                  </a:lnTo>
                  <a:lnTo>
                    <a:pt x="248538" y="114300"/>
                  </a:lnTo>
                  <a:lnTo>
                    <a:pt x="246887" y="111760"/>
                  </a:lnTo>
                  <a:lnTo>
                    <a:pt x="244855" y="107950"/>
                  </a:lnTo>
                  <a:lnTo>
                    <a:pt x="239522" y="102870"/>
                  </a:lnTo>
                  <a:lnTo>
                    <a:pt x="236600" y="101600"/>
                  </a:lnTo>
                  <a:lnTo>
                    <a:pt x="233425" y="99060"/>
                  </a:lnTo>
                  <a:lnTo>
                    <a:pt x="230124" y="96520"/>
                  </a:lnTo>
                  <a:lnTo>
                    <a:pt x="227202" y="95250"/>
                  </a:lnTo>
                  <a:lnTo>
                    <a:pt x="221615" y="91440"/>
                  </a:lnTo>
                  <a:lnTo>
                    <a:pt x="219455" y="88900"/>
                  </a:lnTo>
                  <a:lnTo>
                    <a:pt x="217677" y="86360"/>
                  </a:lnTo>
                  <a:lnTo>
                    <a:pt x="216026" y="85090"/>
                  </a:lnTo>
                  <a:lnTo>
                    <a:pt x="215392" y="82550"/>
                  </a:lnTo>
                  <a:lnTo>
                    <a:pt x="215773" y="78740"/>
                  </a:lnTo>
                  <a:lnTo>
                    <a:pt x="216026" y="77470"/>
                  </a:lnTo>
                  <a:lnTo>
                    <a:pt x="229234" y="64770"/>
                  </a:lnTo>
                  <a:lnTo>
                    <a:pt x="265937" y="64770"/>
                  </a:lnTo>
                  <a:lnTo>
                    <a:pt x="266065" y="63500"/>
                  </a:lnTo>
                  <a:lnTo>
                    <a:pt x="265810" y="62230"/>
                  </a:lnTo>
                  <a:lnTo>
                    <a:pt x="265175" y="60960"/>
                  </a:lnTo>
                  <a:lnTo>
                    <a:pt x="264413" y="59690"/>
                  </a:lnTo>
                  <a:lnTo>
                    <a:pt x="263271" y="59690"/>
                  </a:lnTo>
                  <a:lnTo>
                    <a:pt x="260223" y="57150"/>
                  </a:lnTo>
                  <a:lnTo>
                    <a:pt x="258445" y="55880"/>
                  </a:lnTo>
                  <a:lnTo>
                    <a:pt x="256285" y="54610"/>
                  </a:lnTo>
                  <a:lnTo>
                    <a:pt x="254253" y="54610"/>
                  </a:lnTo>
                  <a:lnTo>
                    <a:pt x="251841" y="53340"/>
                  </a:lnTo>
                  <a:lnTo>
                    <a:pt x="249300" y="52070"/>
                  </a:lnTo>
                  <a:lnTo>
                    <a:pt x="246760" y="52070"/>
                  </a:lnTo>
                  <a:lnTo>
                    <a:pt x="244094" y="50800"/>
                  </a:lnTo>
                  <a:close/>
                </a:path>
                <a:path w="376554" h="172720">
                  <a:moveTo>
                    <a:pt x="12446" y="22860"/>
                  </a:moveTo>
                  <a:lnTo>
                    <a:pt x="11556" y="24130"/>
                  </a:lnTo>
                  <a:lnTo>
                    <a:pt x="10795" y="24130"/>
                  </a:lnTo>
                  <a:lnTo>
                    <a:pt x="9905" y="25400"/>
                  </a:lnTo>
                  <a:lnTo>
                    <a:pt x="9271" y="26670"/>
                  </a:lnTo>
                  <a:lnTo>
                    <a:pt x="8635" y="26670"/>
                  </a:lnTo>
                  <a:lnTo>
                    <a:pt x="7111" y="30480"/>
                  </a:lnTo>
                  <a:lnTo>
                    <a:pt x="6730" y="31750"/>
                  </a:lnTo>
                  <a:lnTo>
                    <a:pt x="6476" y="33020"/>
                  </a:lnTo>
                  <a:lnTo>
                    <a:pt x="6350" y="36830"/>
                  </a:lnTo>
                  <a:lnTo>
                    <a:pt x="6730" y="38100"/>
                  </a:lnTo>
                  <a:lnTo>
                    <a:pt x="8508" y="38100"/>
                  </a:lnTo>
                  <a:lnTo>
                    <a:pt x="22351" y="40640"/>
                  </a:lnTo>
                  <a:lnTo>
                    <a:pt x="3936" y="95250"/>
                  </a:lnTo>
                  <a:lnTo>
                    <a:pt x="3175" y="96520"/>
                  </a:lnTo>
                  <a:lnTo>
                    <a:pt x="2794" y="97790"/>
                  </a:lnTo>
                  <a:lnTo>
                    <a:pt x="2540" y="99060"/>
                  </a:lnTo>
                  <a:lnTo>
                    <a:pt x="1777" y="101600"/>
                  </a:lnTo>
                  <a:lnTo>
                    <a:pt x="1270" y="104140"/>
                  </a:lnTo>
                  <a:lnTo>
                    <a:pt x="761" y="105410"/>
                  </a:lnTo>
                  <a:lnTo>
                    <a:pt x="634" y="106680"/>
                  </a:lnTo>
                  <a:lnTo>
                    <a:pt x="507" y="107950"/>
                  </a:lnTo>
                  <a:lnTo>
                    <a:pt x="0" y="111760"/>
                  </a:lnTo>
                  <a:lnTo>
                    <a:pt x="0" y="115570"/>
                  </a:lnTo>
                  <a:lnTo>
                    <a:pt x="17906" y="133350"/>
                  </a:lnTo>
                  <a:lnTo>
                    <a:pt x="35305" y="133350"/>
                  </a:lnTo>
                  <a:lnTo>
                    <a:pt x="37846" y="132080"/>
                  </a:lnTo>
                  <a:lnTo>
                    <a:pt x="39370" y="132080"/>
                  </a:lnTo>
                  <a:lnTo>
                    <a:pt x="40004" y="130810"/>
                  </a:lnTo>
                  <a:lnTo>
                    <a:pt x="40512" y="130810"/>
                  </a:lnTo>
                  <a:lnTo>
                    <a:pt x="41148" y="129540"/>
                  </a:lnTo>
                  <a:lnTo>
                    <a:pt x="41655" y="128270"/>
                  </a:lnTo>
                  <a:lnTo>
                    <a:pt x="42163" y="128270"/>
                  </a:lnTo>
                  <a:lnTo>
                    <a:pt x="42545" y="127000"/>
                  </a:lnTo>
                  <a:lnTo>
                    <a:pt x="43052" y="125730"/>
                  </a:lnTo>
                  <a:lnTo>
                    <a:pt x="43815" y="123190"/>
                  </a:lnTo>
                  <a:lnTo>
                    <a:pt x="44069" y="121920"/>
                  </a:lnTo>
                  <a:lnTo>
                    <a:pt x="44323" y="121920"/>
                  </a:lnTo>
                  <a:lnTo>
                    <a:pt x="44450" y="120650"/>
                  </a:lnTo>
                  <a:lnTo>
                    <a:pt x="44513" y="119380"/>
                  </a:lnTo>
                  <a:lnTo>
                    <a:pt x="30606" y="119380"/>
                  </a:lnTo>
                  <a:lnTo>
                    <a:pt x="28575" y="118110"/>
                  </a:lnTo>
                  <a:lnTo>
                    <a:pt x="25019" y="118110"/>
                  </a:lnTo>
                  <a:lnTo>
                    <a:pt x="22605" y="116840"/>
                  </a:lnTo>
                  <a:lnTo>
                    <a:pt x="19811" y="113030"/>
                  </a:lnTo>
                  <a:lnTo>
                    <a:pt x="19430" y="110490"/>
                  </a:lnTo>
                  <a:lnTo>
                    <a:pt x="19938" y="106680"/>
                  </a:lnTo>
                  <a:lnTo>
                    <a:pt x="20066" y="105410"/>
                  </a:lnTo>
                  <a:lnTo>
                    <a:pt x="20447" y="104140"/>
                  </a:lnTo>
                  <a:lnTo>
                    <a:pt x="20827" y="101600"/>
                  </a:lnTo>
                  <a:lnTo>
                    <a:pt x="21335" y="100330"/>
                  </a:lnTo>
                  <a:lnTo>
                    <a:pt x="21844" y="97790"/>
                  </a:lnTo>
                  <a:lnTo>
                    <a:pt x="40640" y="41910"/>
                  </a:lnTo>
                  <a:lnTo>
                    <a:pt x="71500" y="41910"/>
                  </a:lnTo>
                  <a:lnTo>
                    <a:pt x="72262" y="39370"/>
                  </a:lnTo>
                  <a:lnTo>
                    <a:pt x="72771" y="38100"/>
                  </a:lnTo>
                  <a:lnTo>
                    <a:pt x="73151" y="36830"/>
                  </a:lnTo>
                  <a:lnTo>
                    <a:pt x="73278" y="35560"/>
                  </a:lnTo>
                  <a:lnTo>
                    <a:pt x="73405" y="33020"/>
                  </a:lnTo>
                  <a:lnTo>
                    <a:pt x="73151" y="33020"/>
                  </a:lnTo>
                  <a:lnTo>
                    <a:pt x="72898" y="31750"/>
                  </a:lnTo>
                  <a:lnTo>
                    <a:pt x="71120" y="31750"/>
                  </a:lnTo>
                  <a:lnTo>
                    <a:pt x="45593" y="27940"/>
                  </a:lnTo>
                  <a:lnTo>
                    <a:pt x="46467" y="25400"/>
                  </a:lnTo>
                  <a:lnTo>
                    <a:pt x="27304" y="25400"/>
                  </a:lnTo>
                  <a:lnTo>
                    <a:pt x="12446" y="22860"/>
                  </a:lnTo>
                  <a:close/>
                </a:path>
                <a:path w="376554" h="172720">
                  <a:moveTo>
                    <a:pt x="155575" y="52070"/>
                  </a:moveTo>
                  <a:lnTo>
                    <a:pt x="123825" y="52070"/>
                  </a:lnTo>
                  <a:lnTo>
                    <a:pt x="132842" y="53340"/>
                  </a:lnTo>
                  <a:lnTo>
                    <a:pt x="137159" y="54610"/>
                  </a:lnTo>
                  <a:lnTo>
                    <a:pt x="144525" y="60960"/>
                  </a:lnTo>
                  <a:lnTo>
                    <a:pt x="147827" y="64770"/>
                  </a:lnTo>
                  <a:lnTo>
                    <a:pt x="150622" y="71120"/>
                  </a:lnTo>
                  <a:lnTo>
                    <a:pt x="142367" y="95250"/>
                  </a:lnTo>
                  <a:lnTo>
                    <a:pt x="116585" y="124460"/>
                  </a:lnTo>
                  <a:lnTo>
                    <a:pt x="112268" y="125730"/>
                  </a:lnTo>
                  <a:lnTo>
                    <a:pt x="107823" y="128270"/>
                  </a:lnTo>
                  <a:lnTo>
                    <a:pt x="131063" y="128270"/>
                  </a:lnTo>
                  <a:lnTo>
                    <a:pt x="133096" y="127000"/>
                  </a:lnTo>
                  <a:lnTo>
                    <a:pt x="134366" y="124460"/>
                  </a:lnTo>
                  <a:lnTo>
                    <a:pt x="151450" y="124460"/>
                  </a:lnTo>
                  <a:lnTo>
                    <a:pt x="175254" y="54610"/>
                  </a:lnTo>
                  <a:lnTo>
                    <a:pt x="157606" y="54610"/>
                  </a:lnTo>
                  <a:lnTo>
                    <a:pt x="155575" y="52070"/>
                  </a:lnTo>
                  <a:close/>
                </a:path>
                <a:path w="376554" h="172720">
                  <a:moveTo>
                    <a:pt x="44576" y="118110"/>
                  </a:moveTo>
                  <a:lnTo>
                    <a:pt x="35432" y="118110"/>
                  </a:lnTo>
                  <a:lnTo>
                    <a:pt x="33908" y="119380"/>
                  </a:lnTo>
                  <a:lnTo>
                    <a:pt x="44513" y="119380"/>
                  </a:lnTo>
                  <a:lnTo>
                    <a:pt x="44576" y="118110"/>
                  </a:lnTo>
                  <a:close/>
                </a:path>
                <a:path w="376554" h="172720">
                  <a:moveTo>
                    <a:pt x="42925" y="116840"/>
                  </a:moveTo>
                  <a:lnTo>
                    <a:pt x="41655" y="116840"/>
                  </a:lnTo>
                  <a:lnTo>
                    <a:pt x="39877" y="118110"/>
                  </a:lnTo>
                  <a:lnTo>
                    <a:pt x="43560" y="118110"/>
                  </a:lnTo>
                  <a:lnTo>
                    <a:pt x="42925" y="116840"/>
                  </a:lnTo>
                  <a:close/>
                </a:path>
                <a:path w="376554" h="172720">
                  <a:moveTo>
                    <a:pt x="374776" y="69850"/>
                  </a:moveTo>
                  <a:lnTo>
                    <a:pt x="355219" y="69850"/>
                  </a:lnTo>
                  <a:lnTo>
                    <a:pt x="354583" y="71120"/>
                  </a:lnTo>
                  <a:lnTo>
                    <a:pt x="303022" y="106680"/>
                  </a:lnTo>
                  <a:lnTo>
                    <a:pt x="328609" y="106680"/>
                  </a:lnTo>
                  <a:lnTo>
                    <a:pt x="370967" y="78740"/>
                  </a:lnTo>
                  <a:lnTo>
                    <a:pt x="372999" y="77470"/>
                  </a:lnTo>
                  <a:lnTo>
                    <a:pt x="374396" y="76200"/>
                  </a:lnTo>
                  <a:lnTo>
                    <a:pt x="375920" y="74930"/>
                  </a:lnTo>
                  <a:lnTo>
                    <a:pt x="376427" y="73660"/>
                  </a:lnTo>
                  <a:lnTo>
                    <a:pt x="376427" y="72390"/>
                  </a:lnTo>
                  <a:lnTo>
                    <a:pt x="376174" y="71120"/>
                  </a:lnTo>
                  <a:lnTo>
                    <a:pt x="375538" y="71120"/>
                  </a:lnTo>
                  <a:lnTo>
                    <a:pt x="374776" y="69850"/>
                  </a:lnTo>
                  <a:close/>
                </a:path>
                <a:path w="376554" h="172720">
                  <a:moveTo>
                    <a:pt x="262000" y="73660"/>
                  </a:moveTo>
                  <a:lnTo>
                    <a:pt x="258063" y="73660"/>
                  </a:lnTo>
                  <a:lnTo>
                    <a:pt x="259079" y="74930"/>
                  </a:lnTo>
                  <a:lnTo>
                    <a:pt x="261366" y="74930"/>
                  </a:lnTo>
                  <a:lnTo>
                    <a:pt x="262000" y="73660"/>
                  </a:lnTo>
                  <a:close/>
                </a:path>
                <a:path w="376554" h="172720">
                  <a:moveTo>
                    <a:pt x="265937" y="64770"/>
                  </a:moveTo>
                  <a:lnTo>
                    <a:pt x="241426" y="64770"/>
                  </a:lnTo>
                  <a:lnTo>
                    <a:pt x="244348" y="66040"/>
                  </a:lnTo>
                  <a:lnTo>
                    <a:pt x="249174" y="68580"/>
                  </a:lnTo>
                  <a:lnTo>
                    <a:pt x="251078" y="69850"/>
                  </a:lnTo>
                  <a:lnTo>
                    <a:pt x="252856" y="69850"/>
                  </a:lnTo>
                  <a:lnTo>
                    <a:pt x="254507" y="71120"/>
                  </a:lnTo>
                  <a:lnTo>
                    <a:pt x="255904" y="72390"/>
                  </a:lnTo>
                  <a:lnTo>
                    <a:pt x="256921" y="73660"/>
                  </a:lnTo>
                  <a:lnTo>
                    <a:pt x="262635" y="73660"/>
                  </a:lnTo>
                  <a:lnTo>
                    <a:pt x="263271" y="72390"/>
                  </a:lnTo>
                  <a:lnTo>
                    <a:pt x="263778" y="71120"/>
                  </a:lnTo>
                  <a:lnTo>
                    <a:pt x="264413" y="69850"/>
                  </a:lnTo>
                  <a:lnTo>
                    <a:pt x="265937" y="64770"/>
                  </a:lnTo>
                  <a:close/>
                </a:path>
                <a:path w="376554" h="172720">
                  <a:moveTo>
                    <a:pt x="369316" y="68580"/>
                  </a:moveTo>
                  <a:lnTo>
                    <a:pt x="357631" y="68580"/>
                  </a:lnTo>
                  <a:lnTo>
                    <a:pt x="356870" y="69850"/>
                  </a:lnTo>
                  <a:lnTo>
                    <a:pt x="370840" y="69850"/>
                  </a:lnTo>
                  <a:lnTo>
                    <a:pt x="369316" y="68580"/>
                  </a:lnTo>
                  <a:close/>
                </a:path>
                <a:path w="376554" h="172720">
                  <a:moveTo>
                    <a:pt x="171957" y="43180"/>
                  </a:moveTo>
                  <a:lnTo>
                    <a:pt x="162432" y="43180"/>
                  </a:lnTo>
                  <a:lnTo>
                    <a:pt x="161417" y="44450"/>
                  </a:lnTo>
                  <a:lnTo>
                    <a:pt x="161035" y="45720"/>
                  </a:lnTo>
                  <a:lnTo>
                    <a:pt x="157606" y="54610"/>
                  </a:lnTo>
                  <a:lnTo>
                    <a:pt x="175254" y="54610"/>
                  </a:lnTo>
                  <a:lnTo>
                    <a:pt x="177419" y="48260"/>
                  </a:lnTo>
                  <a:lnTo>
                    <a:pt x="177419" y="45720"/>
                  </a:lnTo>
                  <a:lnTo>
                    <a:pt x="177037" y="45720"/>
                  </a:lnTo>
                  <a:lnTo>
                    <a:pt x="176529" y="44450"/>
                  </a:lnTo>
                  <a:lnTo>
                    <a:pt x="173227" y="44450"/>
                  </a:lnTo>
                  <a:lnTo>
                    <a:pt x="171957" y="43180"/>
                  </a:lnTo>
                  <a:close/>
                </a:path>
                <a:path w="376554" h="172720">
                  <a:moveTo>
                    <a:pt x="71500" y="41910"/>
                  </a:moveTo>
                  <a:lnTo>
                    <a:pt x="40640" y="41910"/>
                  </a:lnTo>
                  <a:lnTo>
                    <a:pt x="66167" y="45720"/>
                  </a:lnTo>
                  <a:lnTo>
                    <a:pt x="68579" y="45720"/>
                  </a:lnTo>
                  <a:lnTo>
                    <a:pt x="69087" y="44450"/>
                  </a:lnTo>
                  <a:lnTo>
                    <a:pt x="70103" y="43180"/>
                  </a:lnTo>
                  <a:lnTo>
                    <a:pt x="70484" y="43180"/>
                  </a:lnTo>
                  <a:lnTo>
                    <a:pt x="71500" y="41910"/>
                  </a:lnTo>
                  <a:close/>
                </a:path>
                <a:path w="376554" h="172720">
                  <a:moveTo>
                    <a:pt x="52450" y="1270"/>
                  </a:moveTo>
                  <a:lnTo>
                    <a:pt x="35305" y="1270"/>
                  </a:lnTo>
                  <a:lnTo>
                    <a:pt x="35178" y="2540"/>
                  </a:lnTo>
                  <a:lnTo>
                    <a:pt x="27304" y="25400"/>
                  </a:lnTo>
                  <a:lnTo>
                    <a:pt x="46467" y="25400"/>
                  </a:lnTo>
                  <a:lnTo>
                    <a:pt x="53467" y="5080"/>
                  </a:lnTo>
                  <a:lnTo>
                    <a:pt x="53340" y="2540"/>
                  </a:lnTo>
                  <a:lnTo>
                    <a:pt x="52958" y="2540"/>
                  </a:lnTo>
                  <a:lnTo>
                    <a:pt x="52450" y="1270"/>
                  </a:lnTo>
                  <a:close/>
                </a:path>
                <a:path w="376554" h="172720">
                  <a:moveTo>
                    <a:pt x="328168" y="13970"/>
                  </a:moveTo>
                  <a:lnTo>
                    <a:pt x="315722" y="13970"/>
                  </a:lnTo>
                  <a:lnTo>
                    <a:pt x="315341" y="15240"/>
                  </a:lnTo>
                  <a:lnTo>
                    <a:pt x="329183" y="15240"/>
                  </a:lnTo>
                  <a:lnTo>
                    <a:pt x="328168" y="13970"/>
                  </a:lnTo>
                  <a:close/>
                </a:path>
                <a:path w="376554" h="172720">
                  <a:moveTo>
                    <a:pt x="48768" y="0"/>
                  </a:moveTo>
                  <a:lnTo>
                    <a:pt x="36575" y="0"/>
                  </a:lnTo>
                  <a:lnTo>
                    <a:pt x="36068" y="1270"/>
                  </a:lnTo>
                  <a:lnTo>
                    <a:pt x="49783" y="1270"/>
                  </a:lnTo>
                  <a:lnTo>
                    <a:pt x="487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0421" y="3244342"/>
              <a:ext cx="776218" cy="21158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36752" y="6545986"/>
            <a:ext cx="8209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5" dirty="0">
                <a:latin typeface="Trebuchet MS"/>
                <a:cs typeface="Trebuchet MS"/>
              </a:rPr>
              <a:t>*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Bronnen: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30" dirty="0">
                <a:latin typeface="Trebuchet MS"/>
                <a:cs typeface="Trebuchet MS"/>
              </a:rPr>
              <a:t>Berkovic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et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al.,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2024;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Marulappa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et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al.,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2022;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van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der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Kuil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et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al.,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2023;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Van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Ee</a:t>
            </a:r>
            <a:r>
              <a:rPr sz="1200" spc="-9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et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al.,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2023,</a:t>
            </a:r>
            <a:r>
              <a:rPr sz="1200" spc="-80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Van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Rompaey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et al.,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2020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73732" y="2739009"/>
            <a:ext cx="7044055" cy="1415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470"/>
              </a:lnSpc>
              <a:spcBef>
                <a:spcPts val="100"/>
              </a:spcBef>
            </a:pPr>
            <a:r>
              <a:rPr sz="4800" spc="-395" dirty="0"/>
              <a:t>Twee</a:t>
            </a:r>
            <a:r>
              <a:rPr sz="4800" spc="-515" dirty="0"/>
              <a:t> </a:t>
            </a:r>
            <a:r>
              <a:rPr sz="4800" spc="-340" dirty="0"/>
              <a:t>onderzoeken:</a:t>
            </a:r>
            <a:endParaRPr sz="4800"/>
          </a:p>
          <a:p>
            <a:pPr marL="12700">
              <a:lnSpc>
                <a:spcPts val="5470"/>
              </a:lnSpc>
            </a:pPr>
            <a:r>
              <a:rPr sz="4800" i="1" spc="-305" dirty="0">
                <a:latin typeface="Trebuchet MS"/>
                <a:cs typeface="Trebuchet MS"/>
              </a:rPr>
              <a:t>zelfde</a:t>
            </a:r>
            <a:r>
              <a:rPr sz="4800" i="1" spc="-505" dirty="0">
                <a:latin typeface="Trebuchet MS"/>
                <a:cs typeface="Trebuchet MS"/>
              </a:rPr>
              <a:t> </a:t>
            </a:r>
            <a:r>
              <a:rPr sz="4800" i="1" spc="-300" dirty="0">
                <a:latin typeface="Trebuchet MS"/>
                <a:cs typeface="Trebuchet MS"/>
              </a:rPr>
              <a:t>thema,</a:t>
            </a:r>
            <a:r>
              <a:rPr sz="4800" i="1" spc="-490" dirty="0">
                <a:latin typeface="Trebuchet MS"/>
                <a:cs typeface="Trebuchet MS"/>
              </a:rPr>
              <a:t> </a:t>
            </a:r>
            <a:r>
              <a:rPr sz="4800" i="1" spc="-285" dirty="0">
                <a:latin typeface="Trebuchet MS"/>
                <a:cs typeface="Trebuchet MS"/>
              </a:rPr>
              <a:t>andere</a:t>
            </a:r>
            <a:r>
              <a:rPr sz="4800" i="1" spc="-505" dirty="0">
                <a:latin typeface="Trebuchet MS"/>
                <a:cs typeface="Trebuchet MS"/>
              </a:rPr>
              <a:t> </a:t>
            </a:r>
            <a:r>
              <a:rPr sz="4800" i="1" spc="-60" dirty="0">
                <a:latin typeface="Trebuchet MS"/>
                <a:cs typeface="Trebuchet MS"/>
              </a:rPr>
              <a:t>focus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D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" y="432816"/>
            <a:ext cx="11364595" cy="6024880"/>
            <a:chOff x="411480" y="432816"/>
            <a:chExt cx="11364595" cy="6024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80" y="432816"/>
              <a:ext cx="11364468" cy="6024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7012" y="480060"/>
              <a:ext cx="11238230" cy="5897880"/>
            </a:xfrm>
            <a:custGeom>
              <a:avLst/>
              <a:gdLst/>
              <a:ahLst/>
              <a:cxnLst/>
              <a:rect l="l" t="t" r="r" b="b"/>
              <a:pathLst>
                <a:path w="11238230" h="5897880">
                  <a:moveTo>
                    <a:pt x="11237976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11237976" y="5897880"/>
                  </a:lnTo>
                  <a:lnTo>
                    <a:pt x="11237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407" y="3597414"/>
              <a:ext cx="4578477" cy="24142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3988" y="4030738"/>
              <a:ext cx="2668905" cy="1258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305" y="4168254"/>
              <a:ext cx="1607312" cy="1120914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9023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105"/>
              </a:spcBef>
            </a:pPr>
            <a:r>
              <a:rPr b="0" spc="-290" dirty="0">
                <a:latin typeface="Trebuchet MS"/>
                <a:cs typeface="Trebuchet MS"/>
              </a:rPr>
              <a:t>Opzet,</a:t>
            </a:r>
            <a:r>
              <a:rPr b="0" spc="-425" dirty="0">
                <a:latin typeface="Trebuchet MS"/>
                <a:cs typeface="Trebuchet MS"/>
              </a:rPr>
              <a:t> </a:t>
            </a:r>
            <a:r>
              <a:rPr b="0" spc="-200" dirty="0">
                <a:latin typeface="Trebuchet MS"/>
                <a:cs typeface="Trebuchet MS"/>
              </a:rPr>
              <a:t>doel</a:t>
            </a:r>
            <a:r>
              <a:rPr b="0" spc="-455" dirty="0">
                <a:latin typeface="Trebuchet MS"/>
                <a:cs typeface="Trebuchet MS"/>
              </a:rPr>
              <a:t> </a:t>
            </a:r>
            <a:r>
              <a:rPr b="0" spc="-225" dirty="0">
                <a:latin typeface="Trebuchet MS"/>
                <a:cs typeface="Trebuchet MS"/>
              </a:rPr>
              <a:t>en</a:t>
            </a:r>
            <a:r>
              <a:rPr b="0" spc="-445" dirty="0">
                <a:latin typeface="Trebuchet MS"/>
                <a:cs typeface="Trebuchet MS"/>
              </a:rPr>
              <a:t> </a:t>
            </a:r>
            <a:r>
              <a:rPr b="0" spc="-200" dirty="0">
                <a:latin typeface="Trebuchet MS"/>
                <a:cs typeface="Trebuchet MS"/>
              </a:rPr>
              <a:t>aanpak</a:t>
            </a:r>
            <a:r>
              <a:rPr b="0" spc="-480" dirty="0">
                <a:latin typeface="Trebuchet MS"/>
                <a:cs typeface="Trebuchet MS"/>
              </a:rPr>
              <a:t> </a:t>
            </a:r>
            <a:r>
              <a:rPr b="0" spc="-215" dirty="0">
                <a:latin typeface="Trebuchet MS"/>
                <a:cs typeface="Trebuchet MS"/>
              </a:rPr>
              <a:t>van</a:t>
            </a:r>
            <a:r>
              <a:rPr b="0" spc="-470" dirty="0">
                <a:latin typeface="Trebuchet MS"/>
                <a:cs typeface="Trebuchet MS"/>
              </a:rPr>
              <a:t> </a:t>
            </a:r>
            <a:r>
              <a:rPr b="0" spc="-229" dirty="0">
                <a:latin typeface="Trebuchet MS"/>
                <a:cs typeface="Trebuchet MS"/>
              </a:rPr>
              <a:t>de</a:t>
            </a:r>
            <a:r>
              <a:rPr b="0" spc="-450" dirty="0">
                <a:latin typeface="Trebuchet MS"/>
                <a:cs typeface="Trebuchet MS"/>
              </a:rPr>
              <a:t> </a:t>
            </a:r>
            <a:r>
              <a:rPr b="0" spc="-60" dirty="0">
                <a:latin typeface="Trebuchet MS"/>
                <a:cs typeface="Trebuchet MS"/>
              </a:rPr>
              <a:t>studies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331590" y="5371591"/>
            <a:ext cx="25279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0" dirty="0">
                <a:solidFill>
                  <a:srgbClr val="1F3863"/>
                </a:solidFill>
                <a:latin typeface="Calibri"/>
                <a:cs typeface="Calibri"/>
              </a:rPr>
              <a:t>Van</a:t>
            </a:r>
            <a:r>
              <a:rPr sz="17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leslokaal</a:t>
            </a:r>
            <a:r>
              <a:rPr sz="17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naar</a:t>
            </a:r>
            <a:r>
              <a:rPr sz="17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F3863"/>
                </a:solidFill>
                <a:latin typeface="Calibri"/>
                <a:cs typeface="Calibri"/>
              </a:rPr>
              <a:t>werkvloer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89934" y="1685670"/>
            <a:ext cx="7454900" cy="4581525"/>
            <a:chOff x="3789934" y="1685670"/>
            <a:chExt cx="7454900" cy="4581525"/>
          </a:xfrm>
        </p:grpSpPr>
        <p:sp>
          <p:nvSpPr>
            <p:cNvPr id="12" name="object 12"/>
            <p:cNvSpPr/>
            <p:nvPr/>
          </p:nvSpPr>
          <p:spPr>
            <a:xfrm>
              <a:off x="3789934" y="1685670"/>
              <a:ext cx="1044575" cy="2139315"/>
            </a:xfrm>
            <a:custGeom>
              <a:avLst/>
              <a:gdLst/>
              <a:ahLst/>
              <a:cxnLst/>
              <a:rect l="l" t="t" r="r" b="b"/>
              <a:pathLst>
                <a:path w="1044575" h="2139315">
                  <a:moveTo>
                    <a:pt x="783336" y="0"/>
                  </a:moveTo>
                  <a:lnTo>
                    <a:pt x="261112" y="0"/>
                  </a:lnTo>
                  <a:lnTo>
                    <a:pt x="261112" y="1616837"/>
                  </a:lnTo>
                  <a:lnTo>
                    <a:pt x="0" y="1616837"/>
                  </a:lnTo>
                  <a:lnTo>
                    <a:pt x="522224" y="2139060"/>
                  </a:lnTo>
                  <a:lnTo>
                    <a:pt x="1044448" y="1616837"/>
                  </a:lnTo>
                  <a:lnTo>
                    <a:pt x="783336" y="1616837"/>
                  </a:lnTo>
                  <a:lnTo>
                    <a:pt x="783336" y="0"/>
                  </a:lnTo>
                  <a:close/>
                </a:path>
              </a:pathLst>
            </a:custGeom>
            <a:solidFill>
              <a:srgbClr val="E6ED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53605" y="5704967"/>
              <a:ext cx="3991229" cy="5618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156817" y="224789"/>
            <a:ext cx="100691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Opzet,</a:t>
            </a:r>
            <a:r>
              <a:rPr b="0" spc="-6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doel</a:t>
            </a:r>
            <a:r>
              <a:rPr b="0" spc="-6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en</a:t>
            </a:r>
            <a:r>
              <a:rPr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aanpak</a:t>
            </a:r>
            <a:r>
              <a:rPr b="0" spc="-5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van</a:t>
            </a:r>
            <a:r>
              <a:rPr b="0" spc="-6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eerste</a:t>
            </a:r>
            <a:r>
              <a:rPr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1D8DAF"/>
                </a:solidFill>
                <a:latin typeface="Arial MT"/>
                <a:cs typeface="Arial MT"/>
              </a:rPr>
              <a:t>studie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980" y="1318958"/>
            <a:ext cx="1434795" cy="9771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313935" y="1121846"/>
            <a:ext cx="4926965" cy="114744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1800" b="1" spc="-10" dirty="0">
                <a:solidFill>
                  <a:srgbClr val="2E4D5D"/>
                </a:solidFill>
                <a:latin typeface="Arial"/>
                <a:cs typeface="Arial"/>
              </a:rPr>
              <a:t>Volwassenenonderwijs</a:t>
            </a:r>
            <a:r>
              <a:rPr sz="1800" b="1" spc="-6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E4D5D"/>
                </a:solidFill>
                <a:latin typeface="Arial"/>
                <a:cs typeface="Arial"/>
              </a:rPr>
              <a:t>/</a:t>
            </a:r>
            <a:r>
              <a:rPr sz="1800" b="1" spc="-2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E4D5D"/>
                </a:solidFill>
                <a:latin typeface="Arial"/>
                <a:cs typeface="Arial"/>
              </a:rPr>
              <a:t>secundair</a:t>
            </a:r>
            <a:r>
              <a:rPr sz="1800" b="1" spc="-2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E4D5D"/>
                </a:solidFill>
                <a:latin typeface="Arial"/>
                <a:cs typeface="Arial"/>
              </a:rPr>
              <a:t>onderwijs</a:t>
            </a:r>
            <a:endParaRPr sz="18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</a:tabLst>
            </a:pPr>
            <a:r>
              <a:rPr sz="1800" spc="-10" dirty="0">
                <a:solidFill>
                  <a:srgbClr val="2E4D5D"/>
                </a:solidFill>
                <a:latin typeface="Arial MT"/>
                <a:cs typeface="Arial MT"/>
              </a:rPr>
              <a:t>Verzorgende</a:t>
            </a:r>
            <a:endParaRPr sz="1800">
              <a:latin typeface="Arial MT"/>
              <a:cs typeface="Arial MT"/>
            </a:endParaRPr>
          </a:p>
          <a:p>
            <a:pPr marL="240665" indent="-227965">
              <a:lnSpc>
                <a:spcPct val="100000"/>
              </a:lnSpc>
              <a:spcBef>
                <a:spcPts val="795"/>
              </a:spcBef>
              <a:buChar char="•"/>
              <a:tabLst>
                <a:tab pos="240665" algn="l"/>
              </a:tabLst>
            </a:pPr>
            <a:r>
              <a:rPr sz="1800" spc="-10" dirty="0">
                <a:solidFill>
                  <a:srgbClr val="2E4D5D"/>
                </a:solidFill>
                <a:latin typeface="Arial MT"/>
                <a:cs typeface="Arial MT"/>
              </a:rPr>
              <a:t>Zorgkundige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3350" y="2236165"/>
            <a:ext cx="1870075" cy="2037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C55A11"/>
                </a:solidFill>
                <a:latin typeface="Calibri"/>
                <a:cs typeface="Calibri"/>
              </a:rPr>
              <a:t>Vijf</a:t>
            </a:r>
            <a:r>
              <a:rPr sz="2200" b="1" spc="-4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55A11"/>
                </a:solidFill>
                <a:latin typeface="Calibri"/>
                <a:cs typeface="Calibri"/>
              </a:rPr>
              <a:t>Vlaamse </a:t>
            </a:r>
            <a:r>
              <a:rPr sz="2200" b="1" spc="-20" dirty="0">
                <a:solidFill>
                  <a:srgbClr val="C55A11"/>
                </a:solidFill>
                <a:latin typeface="Calibri"/>
                <a:cs typeface="Calibri"/>
              </a:rPr>
              <a:t>zorgopleidingen </a:t>
            </a:r>
            <a:r>
              <a:rPr sz="2200" i="1" dirty="0">
                <a:solidFill>
                  <a:srgbClr val="C55A11"/>
                </a:solidFill>
                <a:latin typeface="Calibri"/>
                <a:cs typeface="Calibri"/>
              </a:rPr>
              <a:t>(met</a:t>
            </a:r>
            <a:r>
              <a:rPr sz="2200" i="1" spc="-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200" i="1" spc="-10" dirty="0">
                <a:solidFill>
                  <a:srgbClr val="C55A11"/>
                </a:solidFill>
                <a:latin typeface="Calibri"/>
                <a:cs typeface="Calibri"/>
              </a:rPr>
              <a:t>intensieve contacten</a:t>
            </a:r>
            <a:r>
              <a:rPr sz="2200" i="1" spc="-5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200" i="1" spc="-25" dirty="0">
                <a:solidFill>
                  <a:srgbClr val="C55A11"/>
                </a:solidFill>
                <a:latin typeface="Calibri"/>
                <a:cs typeface="Calibri"/>
              </a:rPr>
              <a:t>met </a:t>
            </a:r>
            <a:r>
              <a:rPr sz="2200" i="1" dirty="0">
                <a:solidFill>
                  <a:srgbClr val="C55A11"/>
                </a:solidFill>
                <a:latin typeface="Calibri"/>
                <a:cs typeface="Calibri"/>
              </a:rPr>
              <a:t>mensen</a:t>
            </a:r>
            <a:r>
              <a:rPr sz="2200" i="1" spc="-2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200" i="1" spc="-25" dirty="0">
                <a:solidFill>
                  <a:srgbClr val="C55A11"/>
                </a:solidFill>
                <a:latin typeface="Calibri"/>
                <a:cs typeface="Calibri"/>
              </a:rPr>
              <a:t>met </a:t>
            </a:r>
            <a:r>
              <a:rPr sz="2200" i="1" spc="-10" dirty="0">
                <a:solidFill>
                  <a:srgbClr val="C55A11"/>
                </a:solidFill>
                <a:latin typeface="Calibri"/>
                <a:cs typeface="Calibri"/>
              </a:rPr>
              <a:t>dementie)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06470" y="1220850"/>
            <a:ext cx="421640" cy="2954020"/>
          </a:xfrm>
          <a:custGeom>
            <a:avLst/>
            <a:gdLst/>
            <a:ahLst/>
            <a:cxnLst/>
            <a:rect l="l" t="t" r="r" b="b"/>
            <a:pathLst>
              <a:path w="421639" h="2954020">
                <a:moveTo>
                  <a:pt x="421513" y="2953639"/>
                </a:moveTo>
                <a:lnTo>
                  <a:pt x="354880" y="2951845"/>
                </a:lnTo>
                <a:lnTo>
                  <a:pt x="297038" y="2946852"/>
                </a:lnTo>
                <a:lnTo>
                  <a:pt x="251443" y="2939237"/>
                </a:lnTo>
                <a:lnTo>
                  <a:pt x="210819" y="2918460"/>
                </a:lnTo>
                <a:lnTo>
                  <a:pt x="210819" y="1511935"/>
                </a:lnTo>
                <a:lnTo>
                  <a:pt x="200074" y="1500814"/>
                </a:lnTo>
                <a:lnTo>
                  <a:pt x="170151" y="1491157"/>
                </a:lnTo>
                <a:lnTo>
                  <a:pt x="124518" y="1483542"/>
                </a:lnTo>
                <a:lnTo>
                  <a:pt x="66645" y="1478549"/>
                </a:lnTo>
                <a:lnTo>
                  <a:pt x="0" y="1476756"/>
                </a:lnTo>
                <a:lnTo>
                  <a:pt x="66645" y="1474963"/>
                </a:lnTo>
                <a:lnTo>
                  <a:pt x="124518" y="1469977"/>
                </a:lnTo>
                <a:lnTo>
                  <a:pt x="170151" y="1462381"/>
                </a:lnTo>
                <a:lnTo>
                  <a:pt x="200074" y="1452762"/>
                </a:lnTo>
                <a:lnTo>
                  <a:pt x="210819" y="1441703"/>
                </a:lnTo>
                <a:lnTo>
                  <a:pt x="210819" y="35051"/>
                </a:lnTo>
                <a:lnTo>
                  <a:pt x="221552" y="23945"/>
                </a:lnTo>
                <a:lnTo>
                  <a:pt x="251443" y="14319"/>
                </a:lnTo>
                <a:lnTo>
                  <a:pt x="297038" y="6742"/>
                </a:lnTo>
                <a:lnTo>
                  <a:pt x="354880" y="1780"/>
                </a:lnTo>
                <a:lnTo>
                  <a:pt x="421513" y="0"/>
                </a:lnTo>
              </a:path>
            </a:pathLst>
          </a:custGeom>
          <a:ln w="190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/>
              <a:t>Hoger</a:t>
            </a:r>
            <a:r>
              <a:rPr spc="-20" dirty="0"/>
              <a:t> </a:t>
            </a:r>
            <a:r>
              <a:rPr spc="-10" dirty="0"/>
              <a:t>onderwijs</a:t>
            </a:r>
          </a:p>
          <a:p>
            <a:pPr marL="240665" indent="-227965">
              <a:lnSpc>
                <a:spcPct val="100000"/>
              </a:lnSpc>
              <a:spcBef>
                <a:spcPts val="795"/>
              </a:spcBef>
              <a:buChar char="•"/>
              <a:tabLst>
                <a:tab pos="240665" algn="l"/>
              </a:tabLst>
            </a:pPr>
            <a:r>
              <a:rPr b="0" dirty="0">
                <a:latin typeface="Arial MT"/>
                <a:cs typeface="Arial MT"/>
              </a:rPr>
              <a:t>Basis</a:t>
            </a:r>
            <a:r>
              <a:rPr b="0" spc="-8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verpleegkunde</a:t>
            </a:r>
            <a:r>
              <a:rPr b="0" spc="-4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(graduaatsopleiding</a:t>
            </a:r>
            <a:r>
              <a:rPr b="0" spc="-2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3</a:t>
            </a:r>
            <a:r>
              <a:rPr b="0" spc="-70" dirty="0">
                <a:latin typeface="Arial MT"/>
                <a:cs typeface="Arial MT"/>
              </a:rPr>
              <a:t> </a:t>
            </a:r>
            <a:r>
              <a:rPr b="0" spc="-10" dirty="0">
                <a:latin typeface="Arial MT"/>
                <a:cs typeface="Arial MT"/>
              </a:rPr>
              <a:t>jaar)</a:t>
            </a: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</a:tabLst>
            </a:pPr>
            <a:r>
              <a:rPr b="0" dirty="0">
                <a:latin typeface="Arial MT"/>
                <a:cs typeface="Arial MT"/>
              </a:rPr>
              <a:t>Professionele</a:t>
            </a:r>
            <a:r>
              <a:rPr b="0" spc="-4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bachelor</a:t>
            </a:r>
            <a:r>
              <a:rPr b="0" spc="-3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ergotherapie</a:t>
            </a:r>
            <a:r>
              <a:rPr b="0" spc="-3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(3</a:t>
            </a:r>
            <a:r>
              <a:rPr b="0" spc="-55" dirty="0">
                <a:latin typeface="Arial MT"/>
                <a:cs typeface="Arial MT"/>
              </a:rPr>
              <a:t> </a:t>
            </a:r>
            <a:r>
              <a:rPr b="0" spc="-10" dirty="0">
                <a:latin typeface="Arial MT"/>
                <a:cs typeface="Arial MT"/>
              </a:rPr>
              <a:t>jaar)</a:t>
            </a: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Char char="•"/>
              <a:tabLst>
                <a:tab pos="240665" algn="l"/>
              </a:tabLst>
            </a:pPr>
            <a:r>
              <a:rPr b="0" dirty="0">
                <a:latin typeface="Arial MT"/>
                <a:cs typeface="Arial MT"/>
              </a:rPr>
              <a:t>Professionele</a:t>
            </a:r>
            <a:r>
              <a:rPr b="0" spc="-4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bachelor</a:t>
            </a:r>
            <a:r>
              <a:rPr b="0" spc="-3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verpleegkunde</a:t>
            </a:r>
            <a:r>
              <a:rPr b="0" spc="-3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(4</a:t>
            </a:r>
            <a:r>
              <a:rPr b="0" spc="-55" dirty="0">
                <a:latin typeface="Arial MT"/>
                <a:cs typeface="Arial MT"/>
              </a:rPr>
              <a:t> </a:t>
            </a:r>
            <a:r>
              <a:rPr b="0" spc="-10" dirty="0">
                <a:latin typeface="Arial MT"/>
                <a:cs typeface="Arial MT"/>
              </a:rPr>
              <a:t>jaar)</a:t>
            </a:r>
          </a:p>
        </p:txBody>
      </p:sp>
      <p:pic>
        <p:nvPicPr>
          <p:cNvPr id="9" name="object 9" descr="Loopbanen van gediplomeerden in zorg en welzijn | CBS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3200" y="4749190"/>
            <a:ext cx="2528189" cy="122227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234560" y="4724818"/>
            <a:ext cx="7426325" cy="1226820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44450" rIns="0" bIns="0" rtlCol="0">
            <a:spAutoFit/>
          </a:bodyPr>
          <a:lstStyle/>
          <a:p>
            <a:pPr marL="92075" marR="159385">
              <a:lnSpc>
                <a:spcPts val="1939"/>
              </a:lnSpc>
              <a:spcBef>
                <a:spcPts val="350"/>
              </a:spcBef>
            </a:pPr>
            <a:r>
              <a:rPr sz="1800" b="1" i="1" dirty="0">
                <a:solidFill>
                  <a:srgbClr val="C55A11"/>
                </a:solidFill>
                <a:latin typeface="Arial"/>
                <a:cs typeface="Arial"/>
              </a:rPr>
              <a:t>Geen</a:t>
            </a:r>
            <a:r>
              <a:rPr sz="1800" b="1" i="1" spc="-50" dirty="0">
                <a:solidFill>
                  <a:srgbClr val="C55A11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2E4D5D"/>
                </a:solidFill>
                <a:latin typeface="Arial"/>
                <a:cs typeface="Arial"/>
              </a:rPr>
              <a:t>andere</a:t>
            </a:r>
            <a:r>
              <a:rPr sz="1800" b="1" i="1" spc="-5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2E4D5D"/>
                </a:solidFill>
                <a:latin typeface="Arial"/>
                <a:cs typeface="Arial"/>
              </a:rPr>
              <a:t>opleidingen:</a:t>
            </a:r>
            <a:r>
              <a:rPr sz="1800" b="1" i="1" spc="-6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2E4D5D"/>
                </a:solidFill>
                <a:latin typeface="Arial"/>
                <a:cs typeface="Arial"/>
              </a:rPr>
              <a:t>medische</a:t>
            </a:r>
            <a:r>
              <a:rPr sz="1800" i="1" spc="-1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2E4D5D"/>
                </a:solidFill>
                <a:latin typeface="Arial"/>
                <a:cs typeface="Arial"/>
              </a:rPr>
              <a:t>beroepen,</a:t>
            </a:r>
            <a:r>
              <a:rPr sz="1800" i="1" spc="-3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2E4D5D"/>
                </a:solidFill>
                <a:latin typeface="Arial"/>
                <a:cs typeface="Arial"/>
              </a:rPr>
              <a:t>paramedische </a:t>
            </a:r>
            <a:r>
              <a:rPr sz="1800" i="1" dirty="0">
                <a:solidFill>
                  <a:srgbClr val="2E4D5D"/>
                </a:solidFill>
                <a:latin typeface="Arial"/>
                <a:cs typeface="Arial"/>
              </a:rPr>
              <a:t>beroepen,</a:t>
            </a:r>
            <a:r>
              <a:rPr sz="1800" i="1" spc="-5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2E4D5D"/>
                </a:solidFill>
                <a:latin typeface="Arial"/>
                <a:cs typeface="Arial"/>
              </a:rPr>
              <a:t>geestelijke</a:t>
            </a:r>
            <a:r>
              <a:rPr sz="1800" i="1" spc="-4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2E4D5D"/>
                </a:solidFill>
                <a:latin typeface="Arial"/>
                <a:cs typeface="Arial"/>
              </a:rPr>
              <a:t>gezondheidszorg,</a:t>
            </a:r>
            <a:r>
              <a:rPr sz="1800" i="1" spc="434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2E4D5D"/>
                </a:solidFill>
                <a:latin typeface="Arial"/>
                <a:cs typeface="Arial"/>
              </a:rPr>
              <a:t>revalidatie,</a:t>
            </a:r>
            <a:r>
              <a:rPr sz="1800" i="1" spc="-3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2E4D5D"/>
                </a:solidFill>
                <a:latin typeface="Arial"/>
                <a:cs typeface="Arial"/>
              </a:rPr>
              <a:t>zorgmanagement,</a:t>
            </a:r>
            <a:endParaRPr sz="1800">
              <a:latin typeface="Arial"/>
              <a:cs typeface="Arial"/>
            </a:endParaRPr>
          </a:p>
          <a:p>
            <a:pPr marL="92075">
              <a:lnSpc>
                <a:spcPts val="1920"/>
              </a:lnSpc>
            </a:pPr>
            <a:r>
              <a:rPr sz="1800" i="1" spc="-50" dirty="0">
                <a:solidFill>
                  <a:srgbClr val="2E4D5D"/>
                </a:solidFill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140076" y="6443268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FFFFFF"/>
                </a:solidFill>
                <a:latin typeface="Arial MT"/>
                <a:cs typeface="Arial MT"/>
              </a:rPr>
              <a:t>7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156817" y="224789"/>
            <a:ext cx="100691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Opzet,</a:t>
            </a:r>
            <a:r>
              <a:rPr b="0" spc="-6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doel</a:t>
            </a:r>
            <a:r>
              <a:rPr b="0" spc="-6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en</a:t>
            </a:r>
            <a:r>
              <a:rPr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aanpak</a:t>
            </a:r>
            <a:r>
              <a:rPr b="0" spc="-5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van</a:t>
            </a:r>
            <a:r>
              <a:rPr b="0" spc="-6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eerste</a:t>
            </a:r>
            <a:r>
              <a:rPr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1D8DAF"/>
                </a:solidFill>
                <a:latin typeface="Arial MT"/>
                <a:cs typeface="Arial MT"/>
              </a:rPr>
              <a:t>studie</a:t>
            </a:r>
          </a:p>
        </p:txBody>
      </p:sp>
      <p:sp>
        <p:nvSpPr>
          <p:cNvPr id="6" name="object 6"/>
          <p:cNvSpPr/>
          <p:nvPr/>
        </p:nvSpPr>
        <p:spPr>
          <a:xfrm>
            <a:off x="1484249" y="1724914"/>
            <a:ext cx="3820160" cy="1019175"/>
          </a:xfrm>
          <a:custGeom>
            <a:avLst/>
            <a:gdLst/>
            <a:ahLst/>
            <a:cxnLst/>
            <a:rect l="l" t="t" r="r" b="b"/>
            <a:pathLst>
              <a:path w="3820160" h="1019175">
                <a:moveTo>
                  <a:pt x="3649979" y="0"/>
                </a:moveTo>
                <a:lnTo>
                  <a:pt x="169799" y="0"/>
                </a:lnTo>
                <a:lnTo>
                  <a:pt x="124677" y="6068"/>
                </a:lnTo>
                <a:lnTo>
                  <a:pt x="84121" y="23193"/>
                </a:lnTo>
                <a:lnTo>
                  <a:pt x="49752" y="49752"/>
                </a:lnTo>
                <a:lnTo>
                  <a:pt x="23193" y="84121"/>
                </a:lnTo>
                <a:lnTo>
                  <a:pt x="6068" y="124677"/>
                </a:lnTo>
                <a:lnTo>
                  <a:pt x="0" y="169799"/>
                </a:lnTo>
                <a:lnTo>
                  <a:pt x="0" y="848868"/>
                </a:lnTo>
                <a:lnTo>
                  <a:pt x="6068" y="893989"/>
                </a:lnTo>
                <a:lnTo>
                  <a:pt x="23193" y="934545"/>
                </a:lnTo>
                <a:lnTo>
                  <a:pt x="49752" y="968914"/>
                </a:lnTo>
                <a:lnTo>
                  <a:pt x="84121" y="995473"/>
                </a:lnTo>
                <a:lnTo>
                  <a:pt x="124677" y="1012598"/>
                </a:lnTo>
                <a:lnTo>
                  <a:pt x="169799" y="1018666"/>
                </a:lnTo>
                <a:lnTo>
                  <a:pt x="3649979" y="1018666"/>
                </a:lnTo>
                <a:lnTo>
                  <a:pt x="3695092" y="1012598"/>
                </a:lnTo>
                <a:lnTo>
                  <a:pt x="3735625" y="995473"/>
                </a:lnTo>
                <a:lnTo>
                  <a:pt x="3769963" y="968914"/>
                </a:lnTo>
                <a:lnTo>
                  <a:pt x="3796490" y="934545"/>
                </a:lnTo>
                <a:lnTo>
                  <a:pt x="3813592" y="893989"/>
                </a:lnTo>
                <a:lnTo>
                  <a:pt x="3819652" y="848868"/>
                </a:lnTo>
                <a:lnTo>
                  <a:pt x="3819652" y="169799"/>
                </a:lnTo>
                <a:lnTo>
                  <a:pt x="3813592" y="124677"/>
                </a:lnTo>
                <a:lnTo>
                  <a:pt x="3796490" y="84121"/>
                </a:lnTo>
                <a:lnTo>
                  <a:pt x="3769963" y="49752"/>
                </a:lnTo>
                <a:lnTo>
                  <a:pt x="3735625" y="23193"/>
                </a:lnTo>
                <a:lnTo>
                  <a:pt x="3695092" y="6068"/>
                </a:lnTo>
                <a:lnTo>
                  <a:pt x="3649979" y="0"/>
                </a:lnTo>
                <a:close/>
              </a:path>
            </a:pathLst>
          </a:custGeom>
          <a:solidFill>
            <a:srgbClr val="F3B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43633" y="1721561"/>
            <a:ext cx="3502025" cy="10013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Analyse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curricula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+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didactisch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materiaal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&gt; </a:t>
            </a:r>
            <a:r>
              <a:rPr sz="1600" spc="-10" dirty="0">
                <a:latin typeface="Calibri"/>
                <a:cs typeface="Calibri"/>
              </a:rPr>
              <a:t>PGZ-integratie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(n=33 </a:t>
            </a:r>
            <a:r>
              <a:rPr sz="1600" spc="-10" dirty="0">
                <a:latin typeface="Calibri"/>
                <a:cs typeface="Calibri"/>
              </a:rPr>
              <a:t>documenten (beroepskwalificaties,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opleidingsprofielen, </a:t>
            </a:r>
            <a:r>
              <a:rPr sz="1600" dirty="0">
                <a:latin typeface="Calibri"/>
                <a:cs typeface="Calibri"/>
              </a:rPr>
              <a:t>leerplannen,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cursusmateriaal))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84249" y="2887091"/>
            <a:ext cx="3820160" cy="748665"/>
          </a:xfrm>
          <a:custGeom>
            <a:avLst/>
            <a:gdLst/>
            <a:ahLst/>
            <a:cxnLst/>
            <a:rect l="l" t="t" r="r" b="b"/>
            <a:pathLst>
              <a:path w="3820160" h="748664">
                <a:moveTo>
                  <a:pt x="3695065" y="0"/>
                </a:moveTo>
                <a:lnTo>
                  <a:pt x="124713" y="0"/>
                </a:lnTo>
                <a:lnTo>
                  <a:pt x="76188" y="9788"/>
                </a:lnTo>
                <a:lnTo>
                  <a:pt x="36544" y="36496"/>
                </a:lnTo>
                <a:lnTo>
                  <a:pt x="9806" y="76134"/>
                </a:lnTo>
                <a:lnTo>
                  <a:pt x="0" y="124713"/>
                </a:lnTo>
                <a:lnTo>
                  <a:pt x="0" y="623443"/>
                </a:lnTo>
                <a:lnTo>
                  <a:pt x="9806" y="671968"/>
                </a:lnTo>
                <a:lnTo>
                  <a:pt x="36544" y="711612"/>
                </a:lnTo>
                <a:lnTo>
                  <a:pt x="76188" y="738350"/>
                </a:lnTo>
                <a:lnTo>
                  <a:pt x="124713" y="748157"/>
                </a:lnTo>
                <a:lnTo>
                  <a:pt x="3695065" y="748157"/>
                </a:lnTo>
                <a:lnTo>
                  <a:pt x="3743571" y="738350"/>
                </a:lnTo>
                <a:lnTo>
                  <a:pt x="3783171" y="711612"/>
                </a:lnTo>
                <a:lnTo>
                  <a:pt x="3809865" y="671968"/>
                </a:lnTo>
                <a:lnTo>
                  <a:pt x="3819652" y="623443"/>
                </a:lnTo>
                <a:lnTo>
                  <a:pt x="3819652" y="124713"/>
                </a:lnTo>
                <a:lnTo>
                  <a:pt x="3809865" y="76134"/>
                </a:lnTo>
                <a:lnTo>
                  <a:pt x="3783171" y="36496"/>
                </a:lnTo>
                <a:lnTo>
                  <a:pt x="3743571" y="9788"/>
                </a:lnTo>
                <a:lnTo>
                  <a:pt x="3695065" y="0"/>
                </a:lnTo>
                <a:close/>
              </a:path>
            </a:pathLst>
          </a:custGeom>
          <a:solidFill>
            <a:srgbClr val="88C3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88617" y="2992577"/>
            <a:ext cx="301244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Interviews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docenten</a:t>
            </a:r>
            <a:r>
              <a:rPr sz="1600" b="1" spc="-65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en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Calibri"/>
                <a:cs typeface="Calibri"/>
              </a:rPr>
              <a:t>opleidingsverantwoordelijken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(n=9)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297551" y="2442210"/>
            <a:ext cx="2192655" cy="969644"/>
            <a:chOff x="5297551" y="2442210"/>
            <a:chExt cx="2192655" cy="969644"/>
          </a:xfrm>
        </p:grpSpPr>
        <p:sp>
          <p:nvSpPr>
            <p:cNvPr id="16" name="object 16"/>
            <p:cNvSpPr/>
            <p:nvPr/>
          </p:nvSpPr>
          <p:spPr>
            <a:xfrm>
              <a:off x="5303901" y="2448560"/>
              <a:ext cx="238125" cy="956944"/>
            </a:xfrm>
            <a:custGeom>
              <a:avLst/>
              <a:gdLst/>
              <a:ahLst/>
              <a:cxnLst/>
              <a:rect l="l" t="t" r="r" b="b"/>
              <a:pathLst>
                <a:path w="238125" h="956945">
                  <a:moveTo>
                    <a:pt x="0" y="0"/>
                  </a:moveTo>
                  <a:lnTo>
                    <a:pt x="75226" y="1011"/>
                  </a:lnTo>
                  <a:lnTo>
                    <a:pt x="140559" y="3828"/>
                  </a:lnTo>
                  <a:lnTo>
                    <a:pt x="192078" y="8119"/>
                  </a:lnTo>
                  <a:lnTo>
                    <a:pt x="237998" y="19812"/>
                  </a:lnTo>
                  <a:lnTo>
                    <a:pt x="237998" y="937132"/>
                  </a:lnTo>
                  <a:lnTo>
                    <a:pt x="225864" y="943387"/>
                  </a:lnTo>
                  <a:lnTo>
                    <a:pt x="192078" y="948825"/>
                  </a:lnTo>
                  <a:lnTo>
                    <a:pt x="140559" y="953116"/>
                  </a:lnTo>
                  <a:lnTo>
                    <a:pt x="75226" y="955933"/>
                  </a:lnTo>
                  <a:lnTo>
                    <a:pt x="0" y="956944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41899" y="2859786"/>
              <a:ext cx="1948180" cy="76200"/>
            </a:xfrm>
            <a:custGeom>
              <a:avLst/>
              <a:gdLst/>
              <a:ahLst/>
              <a:cxnLst/>
              <a:rect l="l" t="t" r="r" b="b"/>
              <a:pathLst>
                <a:path w="1948179" h="76200">
                  <a:moveTo>
                    <a:pt x="1871979" y="0"/>
                  </a:moveTo>
                  <a:lnTo>
                    <a:pt x="1871979" y="76200"/>
                  </a:lnTo>
                  <a:lnTo>
                    <a:pt x="1935479" y="44450"/>
                  </a:lnTo>
                  <a:lnTo>
                    <a:pt x="1884679" y="44450"/>
                  </a:lnTo>
                  <a:lnTo>
                    <a:pt x="1884679" y="31750"/>
                  </a:lnTo>
                  <a:lnTo>
                    <a:pt x="1935479" y="31750"/>
                  </a:lnTo>
                  <a:lnTo>
                    <a:pt x="1871979" y="0"/>
                  </a:lnTo>
                  <a:close/>
                </a:path>
                <a:path w="1948179" h="76200">
                  <a:moveTo>
                    <a:pt x="1871979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871979" y="44450"/>
                  </a:lnTo>
                  <a:lnTo>
                    <a:pt x="1871979" y="31750"/>
                  </a:lnTo>
                  <a:close/>
                </a:path>
                <a:path w="1948179" h="76200">
                  <a:moveTo>
                    <a:pt x="1935479" y="31750"/>
                  </a:moveTo>
                  <a:lnTo>
                    <a:pt x="1884679" y="31750"/>
                  </a:lnTo>
                  <a:lnTo>
                    <a:pt x="1884679" y="44450"/>
                  </a:lnTo>
                  <a:lnTo>
                    <a:pt x="1935479" y="44450"/>
                  </a:lnTo>
                  <a:lnTo>
                    <a:pt x="1948179" y="38100"/>
                  </a:lnTo>
                  <a:lnTo>
                    <a:pt x="1935479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484249" y="3810380"/>
            <a:ext cx="3820160" cy="748665"/>
          </a:xfrm>
          <a:custGeom>
            <a:avLst/>
            <a:gdLst/>
            <a:ahLst/>
            <a:cxnLst/>
            <a:rect l="l" t="t" r="r" b="b"/>
            <a:pathLst>
              <a:path w="3820160" h="748664">
                <a:moveTo>
                  <a:pt x="3695065" y="0"/>
                </a:moveTo>
                <a:lnTo>
                  <a:pt x="124713" y="0"/>
                </a:lnTo>
                <a:lnTo>
                  <a:pt x="76188" y="9788"/>
                </a:lnTo>
                <a:lnTo>
                  <a:pt x="36544" y="36496"/>
                </a:lnTo>
                <a:lnTo>
                  <a:pt x="9806" y="76134"/>
                </a:lnTo>
                <a:lnTo>
                  <a:pt x="0" y="124714"/>
                </a:lnTo>
                <a:lnTo>
                  <a:pt x="0" y="623443"/>
                </a:lnTo>
                <a:lnTo>
                  <a:pt x="9806" y="671968"/>
                </a:lnTo>
                <a:lnTo>
                  <a:pt x="36544" y="711612"/>
                </a:lnTo>
                <a:lnTo>
                  <a:pt x="76188" y="738350"/>
                </a:lnTo>
                <a:lnTo>
                  <a:pt x="124713" y="748157"/>
                </a:lnTo>
                <a:lnTo>
                  <a:pt x="3695065" y="748157"/>
                </a:lnTo>
                <a:lnTo>
                  <a:pt x="3743571" y="738350"/>
                </a:lnTo>
                <a:lnTo>
                  <a:pt x="3783171" y="711612"/>
                </a:lnTo>
                <a:lnTo>
                  <a:pt x="3809865" y="671968"/>
                </a:lnTo>
                <a:lnTo>
                  <a:pt x="3819652" y="623443"/>
                </a:lnTo>
                <a:lnTo>
                  <a:pt x="3819652" y="124714"/>
                </a:lnTo>
                <a:lnTo>
                  <a:pt x="3809865" y="76134"/>
                </a:lnTo>
                <a:lnTo>
                  <a:pt x="3783171" y="36496"/>
                </a:lnTo>
                <a:lnTo>
                  <a:pt x="3743571" y="9788"/>
                </a:lnTo>
                <a:lnTo>
                  <a:pt x="3695065" y="0"/>
                </a:lnTo>
                <a:close/>
              </a:path>
            </a:pathLst>
          </a:custGeom>
          <a:solidFill>
            <a:srgbClr val="C386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37385" y="3916426"/>
            <a:ext cx="29152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2625" marR="5080" indent="-67056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(groeps)interviews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studenten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opleidingen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(n=27)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84249" y="4713351"/>
            <a:ext cx="3820160" cy="773430"/>
          </a:xfrm>
          <a:custGeom>
            <a:avLst/>
            <a:gdLst/>
            <a:ahLst/>
            <a:cxnLst/>
            <a:rect l="l" t="t" r="r" b="b"/>
            <a:pathLst>
              <a:path w="3820160" h="773429">
                <a:moveTo>
                  <a:pt x="3690874" y="0"/>
                </a:moveTo>
                <a:lnTo>
                  <a:pt x="128904" y="0"/>
                </a:lnTo>
                <a:lnTo>
                  <a:pt x="78759" y="10140"/>
                </a:lnTo>
                <a:lnTo>
                  <a:pt x="37782" y="37782"/>
                </a:lnTo>
                <a:lnTo>
                  <a:pt x="10140" y="78759"/>
                </a:lnTo>
                <a:lnTo>
                  <a:pt x="0" y="128905"/>
                </a:lnTo>
                <a:lnTo>
                  <a:pt x="0" y="644271"/>
                </a:lnTo>
                <a:lnTo>
                  <a:pt x="10140" y="694396"/>
                </a:lnTo>
                <a:lnTo>
                  <a:pt x="37782" y="735330"/>
                </a:lnTo>
                <a:lnTo>
                  <a:pt x="78759" y="762928"/>
                </a:lnTo>
                <a:lnTo>
                  <a:pt x="128904" y="773049"/>
                </a:lnTo>
                <a:lnTo>
                  <a:pt x="3690874" y="773049"/>
                </a:lnTo>
                <a:lnTo>
                  <a:pt x="3740999" y="762928"/>
                </a:lnTo>
                <a:lnTo>
                  <a:pt x="3781932" y="735329"/>
                </a:lnTo>
                <a:lnTo>
                  <a:pt x="3809531" y="694396"/>
                </a:lnTo>
                <a:lnTo>
                  <a:pt x="3819652" y="644271"/>
                </a:lnTo>
                <a:lnTo>
                  <a:pt x="3819652" y="128905"/>
                </a:lnTo>
                <a:lnTo>
                  <a:pt x="3809531" y="78759"/>
                </a:lnTo>
                <a:lnTo>
                  <a:pt x="3781932" y="37782"/>
                </a:lnTo>
                <a:lnTo>
                  <a:pt x="3740999" y="10140"/>
                </a:lnTo>
                <a:lnTo>
                  <a:pt x="3690874" y="0"/>
                </a:lnTo>
                <a:close/>
              </a:path>
            </a:pathLst>
          </a:custGeom>
          <a:solidFill>
            <a:srgbClr val="9DCA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27123" y="4710176"/>
            <a:ext cx="35318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Interviews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stagementoren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op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de </a:t>
            </a:r>
            <a:r>
              <a:rPr sz="1600" b="1" dirty="0">
                <a:latin typeface="Calibri"/>
                <a:cs typeface="Calibri"/>
              </a:rPr>
              <a:t>werkvloer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(n=3)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stagebegeleiders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in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de </a:t>
            </a:r>
            <a:r>
              <a:rPr sz="1600" b="1" dirty="0">
                <a:latin typeface="Calibri"/>
                <a:cs typeface="Calibri"/>
              </a:rPr>
              <a:t>opleiding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(n=19)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297551" y="4202684"/>
            <a:ext cx="2248535" cy="969644"/>
            <a:chOff x="5297551" y="4202684"/>
            <a:chExt cx="2248535" cy="969644"/>
          </a:xfrm>
        </p:grpSpPr>
        <p:sp>
          <p:nvSpPr>
            <p:cNvPr id="19" name="object 19"/>
            <p:cNvSpPr/>
            <p:nvPr/>
          </p:nvSpPr>
          <p:spPr>
            <a:xfrm>
              <a:off x="5303901" y="4209034"/>
              <a:ext cx="238125" cy="956944"/>
            </a:xfrm>
            <a:custGeom>
              <a:avLst/>
              <a:gdLst/>
              <a:ahLst/>
              <a:cxnLst/>
              <a:rect l="l" t="t" r="r" b="b"/>
              <a:pathLst>
                <a:path w="238125" h="956945">
                  <a:moveTo>
                    <a:pt x="0" y="0"/>
                  </a:moveTo>
                  <a:lnTo>
                    <a:pt x="75226" y="1011"/>
                  </a:lnTo>
                  <a:lnTo>
                    <a:pt x="140559" y="3828"/>
                  </a:lnTo>
                  <a:lnTo>
                    <a:pt x="192078" y="8119"/>
                  </a:lnTo>
                  <a:lnTo>
                    <a:pt x="237998" y="19812"/>
                  </a:lnTo>
                  <a:lnTo>
                    <a:pt x="237998" y="937133"/>
                  </a:lnTo>
                  <a:lnTo>
                    <a:pt x="225864" y="943387"/>
                  </a:lnTo>
                  <a:lnTo>
                    <a:pt x="192078" y="948825"/>
                  </a:lnTo>
                  <a:lnTo>
                    <a:pt x="140559" y="953116"/>
                  </a:lnTo>
                  <a:lnTo>
                    <a:pt x="75226" y="955933"/>
                  </a:lnTo>
                  <a:lnTo>
                    <a:pt x="0" y="956945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41899" y="4675251"/>
              <a:ext cx="2004060" cy="76200"/>
            </a:xfrm>
            <a:custGeom>
              <a:avLst/>
              <a:gdLst/>
              <a:ahLst/>
              <a:cxnLst/>
              <a:rect l="l" t="t" r="r" b="b"/>
              <a:pathLst>
                <a:path w="2004059" h="76200">
                  <a:moveTo>
                    <a:pt x="1927732" y="0"/>
                  </a:moveTo>
                  <a:lnTo>
                    <a:pt x="1927732" y="76200"/>
                  </a:lnTo>
                  <a:lnTo>
                    <a:pt x="1991232" y="44450"/>
                  </a:lnTo>
                  <a:lnTo>
                    <a:pt x="1940432" y="44450"/>
                  </a:lnTo>
                  <a:lnTo>
                    <a:pt x="1940432" y="31750"/>
                  </a:lnTo>
                  <a:lnTo>
                    <a:pt x="1991232" y="31750"/>
                  </a:lnTo>
                  <a:lnTo>
                    <a:pt x="1927732" y="0"/>
                  </a:lnTo>
                  <a:close/>
                </a:path>
                <a:path w="2004059" h="76200">
                  <a:moveTo>
                    <a:pt x="192773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927732" y="44450"/>
                  </a:lnTo>
                  <a:lnTo>
                    <a:pt x="1927732" y="31750"/>
                  </a:lnTo>
                  <a:close/>
                </a:path>
                <a:path w="2004059" h="76200">
                  <a:moveTo>
                    <a:pt x="1991232" y="31750"/>
                  </a:moveTo>
                  <a:lnTo>
                    <a:pt x="1940432" y="31750"/>
                  </a:lnTo>
                  <a:lnTo>
                    <a:pt x="1940432" y="44450"/>
                  </a:lnTo>
                  <a:lnTo>
                    <a:pt x="1991232" y="44450"/>
                  </a:lnTo>
                  <a:lnTo>
                    <a:pt x="2003932" y="38100"/>
                  </a:lnTo>
                  <a:lnTo>
                    <a:pt x="1991232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8537414" y="1156655"/>
            <a:ext cx="2820670" cy="4838065"/>
            <a:chOff x="8537414" y="1156655"/>
            <a:chExt cx="2820670" cy="4838065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37414" y="1156655"/>
              <a:ext cx="2053656" cy="158127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70491" y="2580131"/>
              <a:ext cx="2087118" cy="15552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0347" y="4070603"/>
              <a:ext cx="1725929" cy="192405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595618" y="1938909"/>
            <a:ext cx="20542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1.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Position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paper </a:t>
            </a:r>
            <a:r>
              <a:rPr sz="1800" dirty="0">
                <a:latin typeface="Calibri"/>
                <a:cs typeface="Calibri"/>
              </a:rPr>
              <a:t>curricula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materiaal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95618" y="3192017"/>
            <a:ext cx="17418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2.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Omdenk-</a:t>
            </a:r>
            <a:r>
              <a:rPr sz="1800" spc="-10" dirty="0">
                <a:latin typeface="Calibri"/>
                <a:cs typeface="Calibri"/>
              </a:rPr>
              <a:t>boekje </a:t>
            </a:r>
            <a:r>
              <a:rPr sz="1800" dirty="0">
                <a:latin typeface="Calibri"/>
                <a:cs typeface="Calibri"/>
              </a:rPr>
              <a:t>voor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studenten</a:t>
            </a:r>
            <a:r>
              <a:rPr sz="1800" spc="-25" dirty="0">
                <a:latin typeface="Calibri"/>
                <a:cs typeface="Calibri"/>
              </a:rPr>
              <a:t> en </a:t>
            </a:r>
            <a:r>
              <a:rPr sz="1800" spc="-10" dirty="0">
                <a:latin typeface="Calibri"/>
                <a:cs typeface="Calibri"/>
              </a:rPr>
              <a:t>docenten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23431" y="4886959"/>
            <a:ext cx="200596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3.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Wetenschappelijke </a:t>
            </a:r>
            <a:r>
              <a:rPr sz="1800" spc="-10" dirty="0">
                <a:latin typeface="Calibri"/>
                <a:cs typeface="Calibri"/>
              </a:rPr>
              <a:t>eindrapport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25500" y="6443268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solidFill>
                  <a:srgbClr val="FFFFFF"/>
                </a:solidFill>
                <a:latin typeface="Arial MT"/>
                <a:cs typeface="Arial MT"/>
              </a:rPr>
              <a:t>8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D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" y="432816"/>
            <a:ext cx="11364595" cy="6024880"/>
            <a:chOff x="411480" y="432816"/>
            <a:chExt cx="11364595" cy="6024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80" y="432816"/>
              <a:ext cx="11364468" cy="6024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7012" y="480060"/>
              <a:ext cx="11238230" cy="5897880"/>
            </a:xfrm>
            <a:custGeom>
              <a:avLst/>
              <a:gdLst/>
              <a:ahLst/>
              <a:cxnLst/>
              <a:rect l="l" t="t" r="r" b="b"/>
              <a:pathLst>
                <a:path w="11238230" h="5897880">
                  <a:moveTo>
                    <a:pt x="11237976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11237976" y="5897880"/>
                  </a:lnTo>
                  <a:lnTo>
                    <a:pt x="11237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407" y="3597414"/>
              <a:ext cx="4578477" cy="24142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3988" y="4030738"/>
              <a:ext cx="2668905" cy="1258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305" y="4168254"/>
              <a:ext cx="1607312" cy="1120914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9023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105"/>
              </a:spcBef>
            </a:pPr>
            <a:r>
              <a:rPr b="0" spc="-290" dirty="0">
                <a:latin typeface="Trebuchet MS"/>
                <a:cs typeface="Trebuchet MS"/>
              </a:rPr>
              <a:t>Opzet,</a:t>
            </a:r>
            <a:r>
              <a:rPr b="0" spc="-425" dirty="0">
                <a:latin typeface="Trebuchet MS"/>
                <a:cs typeface="Trebuchet MS"/>
              </a:rPr>
              <a:t> </a:t>
            </a:r>
            <a:r>
              <a:rPr b="0" spc="-200" dirty="0">
                <a:latin typeface="Trebuchet MS"/>
                <a:cs typeface="Trebuchet MS"/>
              </a:rPr>
              <a:t>doel</a:t>
            </a:r>
            <a:r>
              <a:rPr b="0" spc="-455" dirty="0">
                <a:latin typeface="Trebuchet MS"/>
                <a:cs typeface="Trebuchet MS"/>
              </a:rPr>
              <a:t> </a:t>
            </a:r>
            <a:r>
              <a:rPr b="0" spc="-225" dirty="0">
                <a:latin typeface="Trebuchet MS"/>
                <a:cs typeface="Trebuchet MS"/>
              </a:rPr>
              <a:t>en</a:t>
            </a:r>
            <a:r>
              <a:rPr b="0" spc="-445" dirty="0">
                <a:latin typeface="Trebuchet MS"/>
                <a:cs typeface="Trebuchet MS"/>
              </a:rPr>
              <a:t> </a:t>
            </a:r>
            <a:r>
              <a:rPr b="0" spc="-200" dirty="0">
                <a:latin typeface="Trebuchet MS"/>
                <a:cs typeface="Trebuchet MS"/>
              </a:rPr>
              <a:t>aanpak</a:t>
            </a:r>
            <a:r>
              <a:rPr b="0" spc="-480" dirty="0">
                <a:latin typeface="Trebuchet MS"/>
                <a:cs typeface="Trebuchet MS"/>
              </a:rPr>
              <a:t> </a:t>
            </a:r>
            <a:r>
              <a:rPr b="0" spc="-215" dirty="0">
                <a:latin typeface="Trebuchet MS"/>
                <a:cs typeface="Trebuchet MS"/>
              </a:rPr>
              <a:t>van</a:t>
            </a:r>
            <a:r>
              <a:rPr b="0" spc="-470" dirty="0">
                <a:latin typeface="Trebuchet MS"/>
                <a:cs typeface="Trebuchet MS"/>
              </a:rPr>
              <a:t> </a:t>
            </a:r>
            <a:r>
              <a:rPr b="0" spc="-229" dirty="0">
                <a:latin typeface="Trebuchet MS"/>
                <a:cs typeface="Trebuchet MS"/>
              </a:rPr>
              <a:t>de</a:t>
            </a:r>
            <a:r>
              <a:rPr b="0" spc="-450" dirty="0">
                <a:latin typeface="Trebuchet MS"/>
                <a:cs typeface="Trebuchet MS"/>
              </a:rPr>
              <a:t> </a:t>
            </a:r>
            <a:r>
              <a:rPr b="0" spc="-60" dirty="0">
                <a:latin typeface="Trebuchet MS"/>
                <a:cs typeface="Trebuchet MS"/>
              </a:rPr>
              <a:t>studies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331590" y="5371591"/>
            <a:ext cx="25279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0" dirty="0">
                <a:solidFill>
                  <a:srgbClr val="1F3863"/>
                </a:solidFill>
                <a:latin typeface="Calibri"/>
                <a:cs typeface="Calibri"/>
              </a:rPr>
              <a:t>Van</a:t>
            </a:r>
            <a:r>
              <a:rPr sz="17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leslokaal</a:t>
            </a:r>
            <a:r>
              <a:rPr sz="17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naar</a:t>
            </a:r>
            <a:r>
              <a:rPr sz="17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F3863"/>
                </a:solidFill>
                <a:latin typeface="Calibri"/>
                <a:cs typeface="Calibri"/>
              </a:rPr>
              <a:t>werkvloer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12456" y="1685670"/>
            <a:ext cx="3991610" cy="4581525"/>
            <a:chOff x="7212456" y="1685670"/>
            <a:chExt cx="3991610" cy="4581525"/>
          </a:xfrm>
        </p:grpSpPr>
        <p:sp>
          <p:nvSpPr>
            <p:cNvPr id="12" name="object 12"/>
            <p:cNvSpPr/>
            <p:nvPr/>
          </p:nvSpPr>
          <p:spPr>
            <a:xfrm>
              <a:off x="8163432" y="1685670"/>
              <a:ext cx="1044575" cy="2139315"/>
            </a:xfrm>
            <a:custGeom>
              <a:avLst/>
              <a:gdLst/>
              <a:ahLst/>
              <a:cxnLst/>
              <a:rect l="l" t="t" r="r" b="b"/>
              <a:pathLst>
                <a:path w="1044575" h="2139315">
                  <a:moveTo>
                    <a:pt x="783463" y="0"/>
                  </a:moveTo>
                  <a:lnTo>
                    <a:pt x="261112" y="0"/>
                  </a:lnTo>
                  <a:lnTo>
                    <a:pt x="261112" y="1616837"/>
                  </a:lnTo>
                  <a:lnTo>
                    <a:pt x="0" y="1616837"/>
                  </a:lnTo>
                  <a:lnTo>
                    <a:pt x="522350" y="2139060"/>
                  </a:lnTo>
                  <a:lnTo>
                    <a:pt x="1044575" y="1616837"/>
                  </a:lnTo>
                  <a:lnTo>
                    <a:pt x="783463" y="1616837"/>
                  </a:lnTo>
                  <a:lnTo>
                    <a:pt x="783463" y="0"/>
                  </a:lnTo>
                  <a:close/>
                </a:path>
              </a:pathLst>
            </a:custGeom>
            <a:solidFill>
              <a:srgbClr val="E6ED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12456" y="5704967"/>
              <a:ext cx="3991102" cy="5618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465582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Verdana"/>
                <a:cs typeface="Verdana"/>
              </a:rPr>
              <a:t>Het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PEP-</a:t>
            </a:r>
            <a:r>
              <a:rPr sz="1800" b="0" spc="-45" dirty="0">
                <a:latin typeface="Verdana"/>
                <a:cs typeface="Verdana"/>
              </a:rPr>
              <a:t>project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dirty="0">
                <a:latin typeface="Verdana"/>
                <a:cs typeface="Verdana"/>
              </a:rPr>
              <a:t>–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opzet,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25" dirty="0">
                <a:latin typeface="Verdana"/>
                <a:cs typeface="Verdana"/>
              </a:rPr>
              <a:t>doel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65" dirty="0">
                <a:latin typeface="Verdana"/>
                <a:cs typeface="Verdana"/>
              </a:rPr>
              <a:t>en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aanpak</a:t>
            </a:r>
            <a:r>
              <a:rPr sz="1800" b="0" spc="-14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van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de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10" dirty="0">
                <a:latin typeface="Verdana"/>
                <a:cs typeface="Verdana"/>
              </a:rPr>
              <a:t>studie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408" y="1977009"/>
            <a:ext cx="7609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Dementie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+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Persoonsgerichte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zorg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in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Vlaamse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zorg-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welzijnsopleidingen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465582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Verdana"/>
                <a:cs typeface="Verdana"/>
              </a:rPr>
              <a:t>Het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PEP-</a:t>
            </a:r>
            <a:r>
              <a:rPr sz="1800" b="0" spc="-45" dirty="0">
                <a:latin typeface="Verdana"/>
                <a:cs typeface="Verdana"/>
              </a:rPr>
              <a:t>project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dirty="0">
                <a:latin typeface="Verdana"/>
                <a:cs typeface="Verdana"/>
              </a:rPr>
              <a:t>–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opzet,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25" dirty="0">
                <a:latin typeface="Verdana"/>
                <a:cs typeface="Verdana"/>
              </a:rPr>
              <a:t>doel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65" dirty="0">
                <a:latin typeface="Verdana"/>
                <a:cs typeface="Verdana"/>
              </a:rPr>
              <a:t>en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aanpak</a:t>
            </a:r>
            <a:r>
              <a:rPr sz="1800" b="0" spc="-14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van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de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10" dirty="0">
                <a:latin typeface="Verdana"/>
                <a:cs typeface="Verdana"/>
              </a:rPr>
              <a:t>studie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0408" y="1977009"/>
            <a:ext cx="7609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Dementie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+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Persoonsgerichte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zorg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in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Vlaamse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zorg-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welzijnsopleidingen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696" y="2717342"/>
            <a:ext cx="3820160" cy="244475"/>
          </a:xfrm>
          <a:prstGeom prst="rect">
            <a:avLst/>
          </a:prstGeom>
          <a:solidFill>
            <a:srgbClr val="D1D1D1"/>
          </a:solidFill>
          <a:ln w="12700">
            <a:solidFill>
              <a:srgbClr val="798B8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4015">
              <a:lnSpc>
                <a:spcPts val="1800"/>
              </a:lnSpc>
            </a:pPr>
            <a:r>
              <a:rPr sz="1600" spc="-10" dirty="0">
                <a:latin typeface="Trebuchet MS"/>
                <a:cs typeface="Trebuchet MS"/>
              </a:rPr>
              <a:t>Deel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1: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inventariseren/identificeren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7696" y="3297046"/>
            <a:ext cx="3820160" cy="631825"/>
          </a:xfrm>
          <a:custGeom>
            <a:avLst/>
            <a:gdLst/>
            <a:ahLst/>
            <a:cxnLst/>
            <a:rect l="l" t="t" r="r" b="b"/>
            <a:pathLst>
              <a:path w="3820160" h="631825">
                <a:moveTo>
                  <a:pt x="3714407" y="0"/>
                </a:moveTo>
                <a:lnTo>
                  <a:pt x="105206" y="0"/>
                </a:lnTo>
                <a:lnTo>
                  <a:pt x="64256" y="8270"/>
                </a:lnTo>
                <a:lnTo>
                  <a:pt x="30814" y="30829"/>
                </a:lnTo>
                <a:lnTo>
                  <a:pt x="8267" y="64293"/>
                </a:lnTo>
                <a:lnTo>
                  <a:pt x="0" y="105282"/>
                </a:lnTo>
                <a:lnTo>
                  <a:pt x="0" y="526033"/>
                </a:lnTo>
                <a:lnTo>
                  <a:pt x="8267" y="567023"/>
                </a:lnTo>
                <a:lnTo>
                  <a:pt x="30814" y="600487"/>
                </a:lnTo>
                <a:lnTo>
                  <a:pt x="64256" y="623046"/>
                </a:lnTo>
                <a:lnTo>
                  <a:pt x="105206" y="631316"/>
                </a:lnTo>
                <a:lnTo>
                  <a:pt x="3714407" y="631316"/>
                </a:lnTo>
                <a:lnTo>
                  <a:pt x="3755396" y="623046"/>
                </a:lnTo>
                <a:lnTo>
                  <a:pt x="3788860" y="600487"/>
                </a:lnTo>
                <a:lnTo>
                  <a:pt x="3811419" y="567023"/>
                </a:lnTo>
                <a:lnTo>
                  <a:pt x="3819690" y="526033"/>
                </a:lnTo>
                <a:lnTo>
                  <a:pt x="3819690" y="105282"/>
                </a:lnTo>
                <a:lnTo>
                  <a:pt x="3811419" y="64293"/>
                </a:lnTo>
                <a:lnTo>
                  <a:pt x="3788860" y="30829"/>
                </a:lnTo>
                <a:lnTo>
                  <a:pt x="3755396" y="8270"/>
                </a:lnTo>
                <a:lnTo>
                  <a:pt x="3714407" y="0"/>
                </a:lnTo>
                <a:close/>
              </a:path>
            </a:pathLst>
          </a:custGeom>
          <a:solidFill>
            <a:srgbClr val="F3B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7696" y="4151884"/>
            <a:ext cx="3820160" cy="631190"/>
          </a:xfrm>
          <a:custGeom>
            <a:avLst/>
            <a:gdLst/>
            <a:ahLst/>
            <a:cxnLst/>
            <a:rect l="l" t="t" r="r" b="b"/>
            <a:pathLst>
              <a:path w="3820160" h="631189">
                <a:moveTo>
                  <a:pt x="3714407" y="0"/>
                </a:moveTo>
                <a:lnTo>
                  <a:pt x="105206" y="0"/>
                </a:lnTo>
                <a:lnTo>
                  <a:pt x="64256" y="8268"/>
                </a:lnTo>
                <a:lnTo>
                  <a:pt x="30814" y="30813"/>
                </a:lnTo>
                <a:lnTo>
                  <a:pt x="8267" y="64240"/>
                </a:lnTo>
                <a:lnTo>
                  <a:pt x="0" y="105156"/>
                </a:lnTo>
                <a:lnTo>
                  <a:pt x="0" y="526034"/>
                </a:lnTo>
                <a:lnTo>
                  <a:pt x="8267" y="566949"/>
                </a:lnTo>
                <a:lnTo>
                  <a:pt x="30814" y="600376"/>
                </a:lnTo>
                <a:lnTo>
                  <a:pt x="64256" y="622921"/>
                </a:lnTo>
                <a:lnTo>
                  <a:pt x="105206" y="631190"/>
                </a:lnTo>
                <a:lnTo>
                  <a:pt x="3714407" y="631190"/>
                </a:lnTo>
                <a:lnTo>
                  <a:pt x="3755396" y="622921"/>
                </a:lnTo>
                <a:lnTo>
                  <a:pt x="3788860" y="600376"/>
                </a:lnTo>
                <a:lnTo>
                  <a:pt x="3811419" y="566949"/>
                </a:lnTo>
                <a:lnTo>
                  <a:pt x="3819690" y="526034"/>
                </a:lnTo>
                <a:lnTo>
                  <a:pt x="3819690" y="105156"/>
                </a:lnTo>
                <a:lnTo>
                  <a:pt x="3811419" y="64240"/>
                </a:lnTo>
                <a:lnTo>
                  <a:pt x="3788860" y="30813"/>
                </a:lnTo>
                <a:lnTo>
                  <a:pt x="3755396" y="8268"/>
                </a:lnTo>
                <a:lnTo>
                  <a:pt x="3714407" y="0"/>
                </a:lnTo>
                <a:close/>
              </a:path>
            </a:pathLst>
          </a:custGeom>
          <a:solidFill>
            <a:srgbClr val="88C3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57630" y="3341623"/>
            <a:ext cx="2960370" cy="1367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WP1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55" dirty="0">
                <a:latin typeface="Trebuchet MS"/>
                <a:cs typeface="Trebuchet MS"/>
              </a:rPr>
              <a:t>Literatuurstudie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(N=139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artikelen)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WP2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Online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survey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(N=35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responsen)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89753" y="2706116"/>
            <a:ext cx="4267581" cy="287756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11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465582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Verdana"/>
                <a:cs typeface="Verdana"/>
              </a:rPr>
              <a:t>Het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PEP-</a:t>
            </a:r>
            <a:r>
              <a:rPr sz="1800" b="0" spc="-45" dirty="0">
                <a:latin typeface="Verdana"/>
                <a:cs typeface="Verdana"/>
              </a:rPr>
              <a:t>project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dirty="0">
                <a:latin typeface="Verdana"/>
                <a:cs typeface="Verdana"/>
              </a:rPr>
              <a:t>–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opzet,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25" dirty="0">
                <a:latin typeface="Verdana"/>
                <a:cs typeface="Verdana"/>
              </a:rPr>
              <a:t>doel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65" dirty="0">
                <a:latin typeface="Verdana"/>
                <a:cs typeface="Verdana"/>
              </a:rPr>
              <a:t>en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aanpak</a:t>
            </a:r>
            <a:r>
              <a:rPr sz="1800" b="0" spc="-14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van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de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10" dirty="0">
                <a:latin typeface="Verdana"/>
                <a:cs typeface="Verdana"/>
              </a:rPr>
              <a:t>studie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0408" y="1977009"/>
            <a:ext cx="7609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Dementie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+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Persoonsgerichte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zorg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in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Vlaamse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zorg-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welzijnsopleidingen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696" y="2717342"/>
            <a:ext cx="3820160" cy="244475"/>
          </a:xfrm>
          <a:prstGeom prst="rect">
            <a:avLst/>
          </a:prstGeom>
          <a:solidFill>
            <a:srgbClr val="D1D1D1"/>
          </a:solidFill>
          <a:ln w="12700">
            <a:solidFill>
              <a:srgbClr val="798B8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4015">
              <a:lnSpc>
                <a:spcPts val="1800"/>
              </a:lnSpc>
            </a:pPr>
            <a:r>
              <a:rPr sz="1600" spc="-10" dirty="0">
                <a:latin typeface="Trebuchet MS"/>
                <a:cs typeface="Trebuchet MS"/>
              </a:rPr>
              <a:t>Deel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1: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inventariseren/identificeren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73319" y="2717342"/>
            <a:ext cx="3820160" cy="244475"/>
          </a:xfrm>
          <a:prstGeom prst="rect">
            <a:avLst/>
          </a:prstGeom>
          <a:solidFill>
            <a:srgbClr val="D1D1D1"/>
          </a:solidFill>
          <a:ln w="12700">
            <a:solidFill>
              <a:srgbClr val="798B8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54685">
              <a:lnSpc>
                <a:spcPts val="1800"/>
              </a:lnSpc>
            </a:pPr>
            <a:r>
              <a:rPr sz="1600" spc="-10" dirty="0">
                <a:latin typeface="Trebuchet MS"/>
                <a:cs typeface="Trebuchet MS"/>
              </a:rPr>
              <a:t>Deel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2: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exploreren/genereren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7696" y="3297046"/>
            <a:ext cx="3820160" cy="631825"/>
          </a:xfrm>
          <a:custGeom>
            <a:avLst/>
            <a:gdLst/>
            <a:ahLst/>
            <a:cxnLst/>
            <a:rect l="l" t="t" r="r" b="b"/>
            <a:pathLst>
              <a:path w="3820160" h="631825">
                <a:moveTo>
                  <a:pt x="3714407" y="0"/>
                </a:moveTo>
                <a:lnTo>
                  <a:pt x="105206" y="0"/>
                </a:lnTo>
                <a:lnTo>
                  <a:pt x="64256" y="8270"/>
                </a:lnTo>
                <a:lnTo>
                  <a:pt x="30814" y="30829"/>
                </a:lnTo>
                <a:lnTo>
                  <a:pt x="8267" y="64293"/>
                </a:lnTo>
                <a:lnTo>
                  <a:pt x="0" y="105282"/>
                </a:lnTo>
                <a:lnTo>
                  <a:pt x="0" y="526033"/>
                </a:lnTo>
                <a:lnTo>
                  <a:pt x="8267" y="567023"/>
                </a:lnTo>
                <a:lnTo>
                  <a:pt x="30814" y="600487"/>
                </a:lnTo>
                <a:lnTo>
                  <a:pt x="64256" y="623046"/>
                </a:lnTo>
                <a:lnTo>
                  <a:pt x="105206" y="631316"/>
                </a:lnTo>
                <a:lnTo>
                  <a:pt x="3714407" y="631316"/>
                </a:lnTo>
                <a:lnTo>
                  <a:pt x="3755396" y="623046"/>
                </a:lnTo>
                <a:lnTo>
                  <a:pt x="3788860" y="600487"/>
                </a:lnTo>
                <a:lnTo>
                  <a:pt x="3811419" y="567023"/>
                </a:lnTo>
                <a:lnTo>
                  <a:pt x="3819690" y="526033"/>
                </a:lnTo>
                <a:lnTo>
                  <a:pt x="3819690" y="105282"/>
                </a:lnTo>
                <a:lnTo>
                  <a:pt x="3811419" y="64293"/>
                </a:lnTo>
                <a:lnTo>
                  <a:pt x="3788860" y="30829"/>
                </a:lnTo>
                <a:lnTo>
                  <a:pt x="3755396" y="8270"/>
                </a:lnTo>
                <a:lnTo>
                  <a:pt x="3714407" y="0"/>
                </a:lnTo>
                <a:close/>
              </a:path>
            </a:pathLst>
          </a:custGeom>
          <a:solidFill>
            <a:srgbClr val="F3B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57630" y="3341623"/>
            <a:ext cx="2960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WP1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55" dirty="0">
                <a:latin typeface="Trebuchet MS"/>
                <a:cs typeface="Trebuchet MS"/>
              </a:rPr>
              <a:t>Literatuurstudie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(N=139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artikelen)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7696" y="4151884"/>
            <a:ext cx="3820160" cy="631190"/>
          </a:xfrm>
          <a:custGeom>
            <a:avLst/>
            <a:gdLst/>
            <a:ahLst/>
            <a:cxnLst/>
            <a:rect l="l" t="t" r="r" b="b"/>
            <a:pathLst>
              <a:path w="3820160" h="631189">
                <a:moveTo>
                  <a:pt x="3714407" y="0"/>
                </a:moveTo>
                <a:lnTo>
                  <a:pt x="105206" y="0"/>
                </a:lnTo>
                <a:lnTo>
                  <a:pt x="64256" y="8268"/>
                </a:lnTo>
                <a:lnTo>
                  <a:pt x="30814" y="30813"/>
                </a:lnTo>
                <a:lnTo>
                  <a:pt x="8267" y="64240"/>
                </a:lnTo>
                <a:lnTo>
                  <a:pt x="0" y="105156"/>
                </a:lnTo>
                <a:lnTo>
                  <a:pt x="0" y="526034"/>
                </a:lnTo>
                <a:lnTo>
                  <a:pt x="8267" y="566949"/>
                </a:lnTo>
                <a:lnTo>
                  <a:pt x="30814" y="600376"/>
                </a:lnTo>
                <a:lnTo>
                  <a:pt x="64256" y="622921"/>
                </a:lnTo>
                <a:lnTo>
                  <a:pt x="105206" y="631190"/>
                </a:lnTo>
                <a:lnTo>
                  <a:pt x="3714407" y="631190"/>
                </a:lnTo>
                <a:lnTo>
                  <a:pt x="3755396" y="622921"/>
                </a:lnTo>
                <a:lnTo>
                  <a:pt x="3788860" y="600376"/>
                </a:lnTo>
                <a:lnTo>
                  <a:pt x="3811419" y="566949"/>
                </a:lnTo>
                <a:lnTo>
                  <a:pt x="3819690" y="526034"/>
                </a:lnTo>
                <a:lnTo>
                  <a:pt x="3819690" y="105156"/>
                </a:lnTo>
                <a:lnTo>
                  <a:pt x="3811419" y="64240"/>
                </a:lnTo>
                <a:lnTo>
                  <a:pt x="3788860" y="30813"/>
                </a:lnTo>
                <a:lnTo>
                  <a:pt x="3755396" y="8268"/>
                </a:lnTo>
                <a:lnTo>
                  <a:pt x="3714407" y="0"/>
                </a:lnTo>
                <a:close/>
              </a:path>
            </a:pathLst>
          </a:custGeom>
          <a:solidFill>
            <a:srgbClr val="88C3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30782" y="4196588"/>
            <a:ext cx="28136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WP2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Online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survey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(N=35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responsen)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37861" y="3560445"/>
            <a:ext cx="4555490" cy="975994"/>
            <a:chOff x="4737861" y="3560445"/>
            <a:chExt cx="4555490" cy="975994"/>
          </a:xfrm>
        </p:grpSpPr>
        <p:sp>
          <p:nvSpPr>
            <p:cNvPr id="11" name="object 11"/>
            <p:cNvSpPr/>
            <p:nvPr/>
          </p:nvSpPr>
          <p:spPr>
            <a:xfrm>
              <a:off x="4747386" y="3569970"/>
              <a:ext cx="238125" cy="956944"/>
            </a:xfrm>
            <a:custGeom>
              <a:avLst/>
              <a:gdLst/>
              <a:ahLst/>
              <a:cxnLst/>
              <a:rect l="l" t="t" r="r" b="b"/>
              <a:pathLst>
                <a:path w="238125" h="956945">
                  <a:moveTo>
                    <a:pt x="0" y="0"/>
                  </a:moveTo>
                  <a:lnTo>
                    <a:pt x="75226" y="1011"/>
                  </a:lnTo>
                  <a:lnTo>
                    <a:pt x="140559" y="3828"/>
                  </a:lnTo>
                  <a:lnTo>
                    <a:pt x="192078" y="8119"/>
                  </a:lnTo>
                  <a:lnTo>
                    <a:pt x="237998" y="19812"/>
                  </a:lnTo>
                  <a:lnTo>
                    <a:pt x="237998" y="937132"/>
                  </a:lnTo>
                  <a:lnTo>
                    <a:pt x="225864" y="943387"/>
                  </a:lnTo>
                  <a:lnTo>
                    <a:pt x="192078" y="948825"/>
                  </a:lnTo>
                  <a:lnTo>
                    <a:pt x="140559" y="953116"/>
                  </a:lnTo>
                  <a:lnTo>
                    <a:pt x="75226" y="955933"/>
                  </a:lnTo>
                  <a:lnTo>
                    <a:pt x="0" y="956944"/>
                  </a:lnTo>
                </a:path>
              </a:pathLst>
            </a:custGeom>
            <a:ln w="19050">
              <a:solidFill>
                <a:srgbClr val="3493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73318" y="3730879"/>
              <a:ext cx="3820160" cy="630555"/>
            </a:xfrm>
            <a:custGeom>
              <a:avLst/>
              <a:gdLst/>
              <a:ahLst/>
              <a:cxnLst/>
              <a:rect l="l" t="t" r="r" b="b"/>
              <a:pathLst>
                <a:path w="3820159" h="630554">
                  <a:moveTo>
                    <a:pt x="3714623" y="0"/>
                  </a:moveTo>
                  <a:lnTo>
                    <a:pt x="105028" y="0"/>
                  </a:lnTo>
                  <a:lnTo>
                    <a:pt x="64133" y="8249"/>
                  </a:lnTo>
                  <a:lnTo>
                    <a:pt x="30749" y="30749"/>
                  </a:lnTo>
                  <a:lnTo>
                    <a:pt x="8249" y="64133"/>
                  </a:lnTo>
                  <a:lnTo>
                    <a:pt x="0" y="105029"/>
                  </a:lnTo>
                  <a:lnTo>
                    <a:pt x="0" y="525018"/>
                  </a:lnTo>
                  <a:lnTo>
                    <a:pt x="8249" y="565913"/>
                  </a:lnTo>
                  <a:lnTo>
                    <a:pt x="30749" y="599297"/>
                  </a:lnTo>
                  <a:lnTo>
                    <a:pt x="64133" y="621797"/>
                  </a:lnTo>
                  <a:lnTo>
                    <a:pt x="105028" y="630047"/>
                  </a:lnTo>
                  <a:lnTo>
                    <a:pt x="3714623" y="630047"/>
                  </a:lnTo>
                  <a:lnTo>
                    <a:pt x="3755518" y="621797"/>
                  </a:lnTo>
                  <a:lnTo>
                    <a:pt x="3788902" y="599297"/>
                  </a:lnTo>
                  <a:lnTo>
                    <a:pt x="3811402" y="565913"/>
                  </a:lnTo>
                  <a:lnTo>
                    <a:pt x="3819652" y="525018"/>
                  </a:lnTo>
                  <a:lnTo>
                    <a:pt x="3819652" y="105029"/>
                  </a:lnTo>
                  <a:lnTo>
                    <a:pt x="3811402" y="64133"/>
                  </a:lnTo>
                  <a:lnTo>
                    <a:pt x="3788902" y="30749"/>
                  </a:lnTo>
                  <a:lnTo>
                    <a:pt x="3755518" y="8249"/>
                  </a:lnTo>
                  <a:lnTo>
                    <a:pt x="3714623" y="0"/>
                  </a:lnTo>
                  <a:close/>
                </a:path>
              </a:pathLst>
            </a:custGeom>
            <a:solidFill>
              <a:srgbClr val="C38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107938" y="3775075"/>
            <a:ext cx="25501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WP3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Focusgroepen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</a:t>
            </a:r>
            <a:r>
              <a:rPr sz="1600" spc="-1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groepen)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985258" y="4008246"/>
            <a:ext cx="4307840" cy="1588135"/>
            <a:chOff x="4985258" y="4008246"/>
            <a:chExt cx="4307840" cy="1588135"/>
          </a:xfrm>
        </p:grpSpPr>
        <p:sp>
          <p:nvSpPr>
            <p:cNvPr id="15" name="object 15"/>
            <p:cNvSpPr/>
            <p:nvPr/>
          </p:nvSpPr>
          <p:spPr>
            <a:xfrm>
              <a:off x="4985258" y="4008246"/>
              <a:ext cx="2383790" cy="958215"/>
            </a:xfrm>
            <a:custGeom>
              <a:avLst/>
              <a:gdLst/>
              <a:ahLst/>
              <a:cxnLst/>
              <a:rect l="l" t="t" r="r" b="b"/>
              <a:pathLst>
                <a:path w="2383790" h="958214">
                  <a:moveTo>
                    <a:pt x="488061" y="37719"/>
                  </a:moveTo>
                  <a:lnTo>
                    <a:pt x="469392" y="28524"/>
                  </a:lnTo>
                  <a:lnTo>
                    <a:pt x="411607" y="0"/>
                  </a:lnTo>
                  <a:lnTo>
                    <a:pt x="411746" y="28524"/>
                  </a:lnTo>
                  <a:lnTo>
                    <a:pt x="0" y="30607"/>
                  </a:lnTo>
                  <a:lnTo>
                    <a:pt x="127" y="49657"/>
                  </a:lnTo>
                  <a:lnTo>
                    <a:pt x="411835" y="47574"/>
                  </a:lnTo>
                  <a:lnTo>
                    <a:pt x="411988" y="76200"/>
                  </a:lnTo>
                  <a:lnTo>
                    <a:pt x="468591" y="47574"/>
                  </a:lnTo>
                  <a:lnTo>
                    <a:pt x="488061" y="37719"/>
                  </a:lnTo>
                  <a:close/>
                </a:path>
                <a:path w="2383790" h="958214">
                  <a:moveTo>
                    <a:pt x="2383790" y="881888"/>
                  </a:moveTo>
                  <a:lnTo>
                    <a:pt x="2355215" y="881888"/>
                  </a:lnTo>
                  <a:lnTo>
                    <a:pt x="2355215" y="383286"/>
                  </a:lnTo>
                  <a:lnTo>
                    <a:pt x="2336165" y="383286"/>
                  </a:lnTo>
                  <a:lnTo>
                    <a:pt x="2336165" y="881888"/>
                  </a:lnTo>
                  <a:lnTo>
                    <a:pt x="2307590" y="881888"/>
                  </a:lnTo>
                  <a:lnTo>
                    <a:pt x="2345690" y="958088"/>
                  </a:lnTo>
                  <a:lnTo>
                    <a:pt x="2377440" y="894588"/>
                  </a:lnTo>
                  <a:lnTo>
                    <a:pt x="2383790" y="881888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3319" y="4966334"/>
              <a:ext cx="3820160" cy="630555"/>
            </a:xfrm>
            <a:custGeom>
              <a:avLst/>
              <a:gdLst/>
              <a:ahLst/>
              <a:cxnLst/>
              <a:rect l="l" t="t" r="r" b="b"/>
              <a:pathLst>
                <a:path w="3820159" h="630554">
                  <a:moveTo>
                    <a:pt x="3714623" y="0"/>
                  </a:moveTo>
                  <a:lnTo>
                    <a:pt x="105028" y="0"/>
                  </a:lnTo>
                  <a:lnTo>
                    <a:pt x="64133" y="8249"/>
                  </a:lnTo>
                  <a:lnTo>
                    <a:pt x="30749" y="30749"/>
                  </a:lnTo>
                  <a:lnTo>
                    <a:pt x="8249" y="64133"/>
                  </a:lnTo>
                  <a:lnTo>
                    <a:pt x="0" y="105028"/>
                  </a:lnTo>
                  <a:lnTo>
                    <a:pt x="0" y="525017"/>
                  </a:lnTo>
                  <a:lnTo>
                    <a:pt x="8249" y="565848"/>
                  </a:lnTo>
                  <a:lnTo>
                    <a:pt x="30749" y="599211"/>
                  </a:lnTo>
                  <a:lnTo>
                    <a:pt x="64133" y="621715"/>
                  </a:lnTo>
                  <a:lnTo>
                    <a:pt x="105028" y="629970"/>
                  </a:lnTo>
                  <a:lnTo>
                    <a:pt x="3714623" y="629970"/>
                  </a:lnTo>
                  <a:lnTo>
                    <a:pt x="3755518" y="621715"/>
                  </a:lnTo>
                  <a:lnTo>
                    <a:pt x="3788902" y="599211"/>
                  </a:lnTo>
                  <a:lnTo>
                    <a:pt x="3811402" y="565848"/>
                  </a:lnTo>
                  <a:lnTo>
                    <a:pt x="3819652" y="525017"/>
                  </a:lnTo>
                  <a:lnTo>
                    <a:pt x="3819652" y="105028"/>
                  </a:lnTo>
                  <a:lnTo>
                    <a:pt x="3811402" y="64133"/>
                  </a:lnTo>
                  <a:lnTo>
                    <a:pt x="3788902" y="30749"/>
                  </a:lnTo>
                  <a:lnTo>
                    <a:pt x="3755518" y="8249"/>
                  </a:lnTo>
                  <a:lnTo>
                    <a:pt x="3714623" y="0"/>
                  </a:lnTo>
                  <a:close/>
                </a:path>
              </a:pathLst>
            </a:custGeom>
            <a:solidFill>
              <a:srgbClr val="9DCA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203950" y="5010658"/>
            <a:ext cx="23596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WP4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35" dirty="0">
                <a:latin typeface="Trebuchet MS"/>
                <a:cs typeface="Trebuchet MS"/>
              </a:rPr>
              <a:t>World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Café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method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(N=12)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12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465582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Verdana"/>
                <a:cs typeface="Verdana"/>
              </a:rPr>
              <a:t>Het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PEP-</a:t>
            </a:r>
            <a:r>
              <a:rPr sz="1800" b="0" spc="-45" dirty="0">
                <a:latin typeface="Verdana"/>
                <a:cs typeface="Verdana"/>
              </a:rPr>
              <a:t>project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dirty="0">
                <a:latin typeface="Verdana"/>
                <a:cs typeface="Verdana"/>
              </a:rPr>
              <a:t>–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opzet,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25" dirty="0">
                <a:latin typeface="Verdana"/>
                <a:cs typeface="Verdana"/>
              </a:rPr>
              <a:t>doel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65" dirty="0">
                <a:latin typeface="Verdana"/>
                <a:cs typeface="Verdana"/>
              </a:rPr>
              <a:t>en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aanpak</a:t>
            </a:r>
            <a:r>
              <a:rPr sz="1800" b="0" spc="-14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van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de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10" dirty="0">
                <a:latin typeface="Verdana"/>
                <a:cs typeface="Verdana"/>
              </a:rPr>
              <a:t>studie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0408" y="1977009"/>
            <a:ext cx="7609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Dementie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+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Persoonsgerichte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zorg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in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Vlaamse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zorg-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welzijnsopleidingen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696" y="2717342"/>
            <a:ext cx="3820160" cy="244475"/>
          </a:xfrm>
          <a:prstGeom prst="rect">
            <a:avLst/>
          </a:prstGeom>
          <a:solidFill>
            <a:srgbClr val="D1D1D1"/>
          </a:solidFill>
          <a:ln w="12700">
            <a:solidFill>
              <a:srgbClr val="798B8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4015">
              <a:lnSpc>
                <a:spcPts val="1800"/>
              </a:lnSpc>
            </a:pPr>
            <a:r>
              <a:rPr sz="1600" spc="-10" dirty="0">
                <a:latin typeface="Trebuchet MS"/>
                <a:cs typeface="Trebuchet MS"/>
              </a:rPr>
              <a:t>Deel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1: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inventariseren/identificeren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73319" y="2717342"/>
            <a:ext cx="3820160" cy="244475"/>
          </a:xfrm>
          <a:prstGeom prst="rect">
            <a:avLst/>
          </a:prstGeom>
          <a:solidFill>
            <a:srgbClr val="D1D1D1"/>
          </a:solidFill>
          <a:ln w="12700">
            <a:solidFill>
              <a:srgbClr val="798B8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54685">
              <a:lnSpc>
                <a:spcPts val="1800"/>
              </a:lnSpc>
            </a:pPr>
            <a:r>
              <a:rPr sz="1600" spc="-10" dirty="0">
                <a:latin typeface="Trebuchet MS"/>
                <a:cs typeface="Trebuchet MS"/>
              </a:rPr>
              <a:t>Deel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2: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exploreren/genereren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7696" y="3297046"/>
            <a:ext cx="3820160" cy="631825"/>
          </a:xfrm>
          <a:custGeom>
            <a:avLst/>
            <a:gdLst/>
            <a:ahLst/>
            <a:cxnLst/>
            <a:rect l="l" t="t" r="r" b="b"/>
            <a:pathLst>
              <a:path w="3820160" h="631825">
                <a:moveTo>
                  <a:pt x="3714407" y="0"/>
                </a:moveTo>
                <a:lnTo>
                  <a:pt x="105206" y="0"/>
                </a:lnTo>
                <a:lnTo>
                  <a:pt x="64256" y="8270"/>
                </a:lnTo>
                <a:lnTo>
                  <a:pt x="30814" y="30829"/>
                </a:lnTo>
                <a:lnTo>
                  <a:pt x="8267" y="64293"/>
                </a:lnTo>
                <a:lnTo>
                  <a:pt x="0" y="105282"/>
                </a:lnTo>
                <a:lnTo>
                  <a:pt x="0" y="526033"/>
                </a:lnTo>
                <a:lnTo>
                  <a:pt x="8267" y="567023"/>
                </a:lnTo>
                <a:lnTo>
                  <a:pt x="30814" y="600487"/>
                </a:lnTo>
                <a:lnTo>
                  <a:pt x="64256" y="623046"/>
                </a:lnTo>
                <a:lnTo>
                  <a:pt x="105206" y="631316"/>
                </a:lnTo>
                <a:lnTo>
                  <a:pt x="3714407" y="631316"/>
                </a:lnTo>
                <a:lnTo>
                  <a:pt x="3755396" y="623046"/>
                </a:lnTo>
                <a:lnTo>
                  <a:pt x="3788860" y="600487"/>
                </a:lnTo>
                <a:lnTo>
                  <a:pt x="3811419" y="567023"/>
                </a:lnTo>
                <a:lnTo>
                  <a:pt x="3819690" y="526033"/>
                </a:lnTo>
                <a:lnTo>
                  <a:pt x="3819690" y="105282"/>
                </a:lnTo>
                <a:lnTo>
                  <a:pt x="3811419" y="64293"/>
                </a:lnTo>
                <a:lnTo>
                  <a:pt x="3788860" y="30829"/>
                </a:lnTo>
                <a:lnTo>
                  <a:pt x="3755396" y="8270"/>
                </a:lnTo>
                <a:lnTo>
                  <a:pt x="3714407" y="0"/>
                </a:lnTo>
                <a:close/>
              </a:path>
            </a:pathLst>
          </a:custGeom>
          <a:solidFill>
            <a:srgbClr val="F3B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57630" y="3341623"/>
            <a:ext cx="2960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WP1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55" dirty="0">
                <a:latin typeface="Trebuchet MS"/>
                <a:cs typeface="Trebuchet MS"/>
              </a:rPr>
              <a:t>Literatuurstudie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(N=130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artikelen)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27696" y="4151884"/>
            <a:ext cx="3820160" cy="631190"/>
          </a:xfrm>
          <a:custGeom>
            <a:avLst/>
            <a:gdLst/>
            <a:ahLst/>
            <a:cxnLst/>
            <a:rect l="l" t="t" r="r" b="b"/>
            <a:pathLst>
              <a:path w="3820160" h="631189">
                <a:moveTo>
                  <a:pt x="3714407" y="0"/>
                </a:moveTo>
                <a:lnTo>
                  <a:pt x="105206" y="0"/>
                </a:lnTo>
                <a:lnTo>
                  <a:pt x="64256" y="8268"/>
                </a:lnTo>
                <a:lnTo>
                  <a:pt x="30814" y="30813"/>
                </a:lnTo>
                <a:lnTo>
                  <a:pt x="8267" y="64240"/>
                </a:lnTo>
                <a:lnTo>
                  <a:pt x="0" y="105156"/>
                </a:lnTo>
                <a:lnTo>
                  <a:pt x="0" y="526034"/>
                </a:lnTo>
                <a:lnTo>
                  <a:pt x="8267" y="566949"/>
                </a:lnTo>
                <a:lnTo>
                  <a:pt x="30814" y="600376"/>
                </a:lnTo>
                <a:lnTo>
                  <a:pt x="64256" y="622921"/>
                </a:lnTo>
                <a:lnTo>
                  <a:pt x="105206" y="631190"/>
                </a:lnTo>
                <a:lnTo>
                  <a:pt x="3714407" y="631190"/>
                </a:lnTo>
                <a:lnTo>
                  <a:pt x="3755396" y="622921"/>
                </a:lnTo>
                <a:lnTo>
                  <a:pt x="3788860" y="600376"/>
                </a:lnTo>
                <a:lnTo>
                  <a:pt x="3811419" y="566949"/>
                </a:lnTo>
                <a:lnTo>
                  <a:pt x="3819690" y="526034"/>
                </a:lnTo>
                <a:lnTo>
                  <a:pt x="3819690" y="105156"/>
                </a:lnTo>
                <a:lnTo>
                  <a:pt x="3811419" y="64240"/>
                </a:lnTo>
                <a:lnTo>
                  <a:pt x="3788860" y="30813"/>
                </a:lnTo>
                <a:lnTo>
                  <a:pt x="3755396" y="8268"/>
                </a:lnTo>
                <a:lnTo>
                  <a:pt x="3714407" y="0"/>
                </a:lnTo>
                <a:close/>
              </a:path>
            </a:pathLst>
          </a:custGeom>
          <a:solidFill>
            <a:srgbClr val="88C3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30782" y="4196588"/>
            <a:ext cx="28136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WP2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Online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survey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(N=35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responsen)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37861" y="3560445"/>
            <a:ext cx="4555490" cy="975994"/>
            <a:chOff x="4737861" y="3560445"/>
            <a:chExt cx="4555490" cy="975994"/>
          </a:xfrm>
        </p:grpSpPr>
        <p:sp>
          <p:nvSpPr>
            <p:cNvPr id="11" name="object 11"/>
            <p:cNvSpPr/>
            <p:nvPr/>
          </p:nvSpPr>
          <p:spPr>
            <a:xfrm>
              <a:off x="4747386" y="3569970"/>
              <a:ext cx="238125" cy="956944"/>
            </a:xfrm>
            <a:custGeom>
              <a:avLst/>
              <a:gdLst/>
              <a:ahLst/>
              <a:cxnLst/>
              <a:rect l="l" t="t" r="r" b="b"/>
              <a:pathLst>
                <a:path w="238125" h="956945">
                  <a:moveTo>
                    <a:pt x="0" y="0"/>
                  </a:moveTo>
                  <a:lnTo>
                    <a:pt x="75226" y="1011"/>
                  </a:lnTo>
                  <a:lnTo>
                    <a:pt x="140559" y="3828"/>
                  </a:lnTo>
                  <a:lnTo>
                    <a:pt x="192078" y="8119"/>
                  </a:lnTo>
                  <a:lnTo>
                    <a:pt x="237998" y="19812"/>
                  </a:lnTo>
                  <a:lnTo>
                    <a:pt x="237998" y="937132"/>
                  </a:lnTo>
                  <a:lnTo>
                    <a:pt x="225864" y="943387"/>
                  </a:lnTo>
                  <a:lnTo>
                    <a:pt x="192078" y="948825"/>
                  </a:lnTo>
                  <a:lnTo>
                    <a:pt x="140559" y="953116"/>
                  </a:lnTo>
                  <a:lnTo>
                    <a:pt x="75226" y="955933"/>
                  </a:lnTo>
                  <a:lnTo>
                    <a:pt x="0" y="956944"/>
                  </a:lnTo>
                </a:path>
              </a:pathLst>
            </a:custGeom>
            <a:ln w="19050">
              <a:solidFill>
                <a:srgbClr val="3493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73318" y="3730879"/>
              <a:ext cx="3820160" cy="630555"/>
            </a:xfrm>
            <a:custGeom>
              <a:avLst/>
              <a:gdLst/>
              <a:ahLst/>
              <a:cxnLst/>
              <a:rect l="l" t="t" r="r" b="b"/>
              <a:pathLst>
                <a:path w="3820159" h="630554">
                  <a:moveTo>
                    <a:pt x="3714623" y="0"/>
                  </a:moveTo>
                  <a:lnTo>
                    <a:pt x="105028" y="0"/>
                  </a:lnTo>
                  <a:lnTo>
                    <a:pt x="64133" y="8249"/>
                  </a:lnTo>
                  <a:lnTo>
                    <a:pt x="30749" y="30749"/>
                  </a:lnTo>
                  <a:lnTo>
                    <a:pt x="8249" y="64133"/>
                  </a:lnTo>
                  <a:lnTo>
                    <a:pt x="0" y="105029"/>
                  </a:lnTo>
                  <a:lnTo>
                    <a:pt x="0" y="525018"/>
                  </a:lnTo>
                  <a:lnTo>
                    <a:pt x="8249" y="565913"/>
                  </a:lnTo>
                  <a:lnTo>
                    <a:pt x="30749" y="599297"/>
                  </a:lnTo>
                  <a:lnTo>
                    <a:pt x="64133" y="621797"/>
                  </a:lnTo>
                  <a:lnTo>
                    <a:pt x="105028" y="630047"/>
                  </a:lnTo>
                  <a:lnTo>
                    <a:pt x="3714623" y="630047"/>
                  </a:lnTo>
                  <a:lnTo>
                    <a:pt x="3755518" y="621797"/>
                  </a:lnTo>
                  <a:lnTo>
                    <a:pt x="3788902" y="599297"/>
                  </a:lnTo>
                  <a:lnTo>
                    <a:pt x="3811402" y="565913"/>
                  </a:lnTo>
                  <a:lnTo>
                    <a:pt x="3819652" y="525018"/>
                  </a:lnTo>
                  <a:lnTo>
                    <a:pt x="3819652" y="105029"/>
                  </a:lnTo>
                  <a:lnTo>
                    <a:pt x="3811402" y="64133"/>
                  </a:lnTo>
                  <a:lnTo>
                    <a:pt x="3788902" y="30749"/>
                  </a:lnTo>
                  <a:lnTo>
                    <a:pt x="3755518" y="8249"/>
                  </a:lnTo>
                  <a:lnTo>
                    <a:pt x="3714623" y="0"/>
                  </a:lnTo>
                  <a:close/>
                </a:path>
              </a:pathLst>
            </a:custGeom>
            <a:solidFill>
              <a:srgbClr val="C38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107938" y="3775075"/>
            <a:ext cx="25501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WP3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Focusgroepen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</a:t>
            </a:r>
            <a:r>
              <a:rPr sz="1600" spc="-1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groepen)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985258" y="4008246"/>
            <a:ext cx="4307840" cy="1588135"/>
            <a:chOff x="4985258" y="4008246"/>
            <a:chExt cx="4307840" cy="1588135"/>
          </a:xfrm>
        </p:grpSpPr>
        <p:sp>
          <p:nvSpPr>
            <p:cNvPr id="15" name="object 15"/>
            <p:cNvSpPr/>
            <p:nvPr/>
          </p:nvSpPr>
          <p:spPr>
            <a:xfrm>
              <a:off x="4985258" y="4008246"/>
              <a:ext cx="2383790" cy="958215"/>
            </a:xfrm>
            <a:custGeom>
              <a:avLst/>
              <a:gdLst/>
              <a:ahLst/>
              <a:cxnLst/>
              <a:rect l="l" t="t" r="r" b="b"/>
              <a:pathLst>
                <a:path w="2383790" h="958214">
                  <a:moveTo>
                    <a:pt x="488061" y="37719"/>
                  </a:moveTo>
                  <a:lnTo>
                    <a:pt x="469392" y="28524"/>
                  </a:lnTo>
                  <a:lnTo>
                    <a:pt x="411607" y="0"/>
                  </a:lnTo>
                  <a:lnTo>
                    <a:pt x="411746" y="28524"/>
                  </a:lnTo>
                  <a:lnTo>
                    <a:pt x="0" y="30607"/>
                  </a:lnTo>
                  <a:lnTo>
                    <a:pt x="127" y="49657"/>
                  </a:lnTo>
                  <a:lnTo>
                    <a:pt x="411835" y="47574"/>
                  </a:lnTo>
                  <a:lnTo>
                    <a:pt x="411988" y="76200"/>
                  </a:lnTo>
                  <a:lnTo>
                    <a:pt x="468591" y="47574"/>
                  </a:lnTo>
                  <a:lnTo>
                    <a:pt x="488061" y="37719"/>
                  </a:lnTo>
                  <a:close/>
                </a:path>
                <a:path w="2383790" h="958214">
                  <a:moveTo>
                    <a:pt x="2383790" y="881888"/>
                  </a:moveTo>
                  <a:lnTo>
                    <a:pt x="2355215" y="881888"/>
                  </a:lnTo>
                  <a:lnTo>
                    <a:pt x="2355215" y="383286"/>
                  </a:lnTo>
                  <a:lnTo>
                    <a:pt x="2336165" y="383286"/>
                  </a:lnTo>
                  <a:lnTo>
                    <a:pt x="2336165" y="881888"/>
                  </a:lnTo>
                  <a:lnTo>
                    <a:pt x="2307590" y="881888"/>
                  </a:lnTo>
                  <a:lnTo>
                    <a:pt x="2345690" y="958088"/>
                  </a:lnTo>
                  <a:lnTo>
                    <a:pt x="2377440" y="894588"/>
                  </a:lnTo>
                  <a:lnTo>
                    <a:pt x="2383790" y="881888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73319" y="4966334"/>
              <a:ext cx="3820160" cy="630555"/>
            </a:xfrm>
            <a:custGeom>
              <a:avLst/>
              <a:gdLst/>
              <a:ahLst/>
              <a:cxnLst/>
              <a:rect l="l" t="t" r="r" b="b"/>
              <a:pathLst>
                <a:path w="3820159" h="630554">
                  <a:moveTo>
                    <a:pt x="3714623" y="0"/>
                  </a:moveTo>
                  <a:lnTo>
                    <a:pt x="105028" y="0"/>
                  </a:lnTo>
                  <a:lnTo>
                    <a:pt x="64133" y="8249"/>
                  </a:lnTo>
                  <a:lnTo>
                    <a:pt x="30749" y="30749"/>
                  </a:lnTo>
                  <a:lnTo>
                    <a:pt x="8249" y="64133"/>
                  </a:lnTo>
                  <a:lnTo>
                    <a:pt x="0" y="105028"/>
                  </a:lnTo>
                  <a:lnTo>
                    <a:pt x="0" y="525017"/>
                  </a:lnTo>
                  <a:lnTo>
                    <a:pt x="8249" y="565848"/>
                  </a:lnTo>
                  <a:lnTo>
                    <a:pt x="30749" y="599211"/>
                  </a:lnTo>
                  <a:lnTo>
                    <a:pt x="64133" y="621715"/>
                  </a:lnTo>
                  <a:lnTo>
                    <a:pt x="105028" y="629970"/>
                  </a:lnTo>
                  <a:lnTo>
                    <a:pt x="3714623" y="629970"/>
                  </a:lnTo>
                  <a:lnTo>
                    <a:pt x="3755518" y="621715"/>
                  </a:lnTo>
                  <a:lnTo>
                    <a:pt x="3788902" y="599211"/>
                  </a:lnTo>
                  <a:lnTo>
                    <a:pt x="3811402" y="565848"/>
                  </a:lnTo>
                  <a:lnTo>
                    <a:pt x="3819652" y="525017"/>
                  </a:lnTo>
                  <a:lnTo>
                    <a:pt x="3819652" y="105028"/>
                  </a:lnTo>
                  <a:lnTo>
                    <a:pt x="3811402" y="64133"/>
                  </a:lnTo>
                  <a:lnTo>
                    <a:pt x="3788902" y="30749"/>
                  </a:lnTo>
                  <a:lnTo>
                    <a:pt x="3755518" y="8249"/>
                  </a:lnTo>
                  <a:lnTo>
                    <a:pt x="3714623" y="0"/>
                  </a:lnTo>
                  <a:close/>
                </a:path>
              </a:pathLst>
            </a:custGeom>
            <a:solidFill>
              <a:srgbClr val="9DCA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27696" y="5900775"/>
            <a:ext cx="8365490" cy="631825"/>
          </a:xfrm>
          <a:custGeom>
            <a:avLst/>
            <a:gdLst/>
            <a:ahLst/>
            <a:cxnLst/>
            <a:rect l="l" t="t" r="r" b="b"/>
            <a:pathLst>
              <a:path w="8365490" h="631825">
                <a:moveTo>
                  <a:pt x="8260118" y="0"/>
                </a:moveTo>
                <a:lnTo>
                  <a:pt x="105206" y="0"/>
                </a:lnTo>
                <a:lnTo>
                  <a:pt x="64256" y="8267"/>
                </a:lnTo>
                <a:lnTo>
                  <a:pt x="30814" y="30814"/>
                </a:lnTo>
                <a:lnTo>
                  <a:pt x="8267" y="64256"/>
                </a:lnTo>
                <a:lnTo>
                  <a:pt x="0" y="105206"/>
                </a:lnTo>
                <a:lnTo>
                  <a:pt x="0" y="526008"/>
                </a:lnTo>
                <a:lnTo>
                  <a:pt x="8267" y="566959"/>
                </a:lnTo>
                <a:lnTo>
                  <a:pt x="30814" y="600400"/>
                </a:lnTo>
                <a:lnTo>
                  <a:pt x="64256" y="622947"/>
                </a:lnTo>
                <a:lnTo>
                  <a:pt x="105206" y="631215"/>
                </a:lnTo>
                <a:lnTo>
                  <a:pt x="8260118" y="631215"/>
                </a:lnTo>
                <a:lnTo>
                  <a:pt x="8301033" y="622947"/>
                </a:lnTo>
                <a:lnTo>
                  <a:pt x="8334460" y="600400"/>
                </a:lnTo>
                <a:lnTo>
                  <a:pt x="8357005" y="566959"/>
                </a:lnTo>
                <a:lnTo>
                  <a:pt x="8365274" y="526008"/>
                </a:lnTo>
                <a:lnTo>
                  <a:pt x="8365274" y="105206"/>
                </a:lnTo>
                <a:lnTo>
                  <a:pt x="8357005" y="64256"/>
                </a:lnTo>
                <a:lnTo>
                  <a:pt x="8334460" y="30814"/>
                </a:lnTo>
                <a:lnTo>
                  <a:pt x="8301033" y="8267"/>
                </a:lnTo>
                <a:lnTo>
                  <a:pt x="8260118" y="0"/>
                </a:lnTo>
                <a:close/>
              </a:path>
            </a:pathLst>
          </a:custGeom>
          <a:solidFill>
            <a:srgbClr val="809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82623" y="5010658"/>
            <a:ext cx="6880859" cy="144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968375" algn="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WP4</a:t>
            </a:r>
            <a:endParaRPr sz="16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</a:pPr>
            <a:r>
              <a:rPr sz="1600" spc="-35" dirty="0">
                <a:latin typeface="Trebuchet MS"/>
                <a:cs typeface="Trebuchet MS"/>
              </a:rPr>
              <a:t>World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Café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method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(N=13)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664"/>
              </a:spcBef>
            </a:pPr>
            <a:endParaRPr sz="1600">
              <a:latin typeface="Trebuchet MS"/>
              <a:cs typeface="Trebuchet MS"/>
            </a:endParaRPr>
          </a:p>
          <a:p>
            <a:pPr marR="17780" algn="ct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WP5</a:t>
            </a:r>
            <a:endParaRPr sz="1600">
              <a:latin typeface="Trebuchet MS"/>
              <a:cs typeface="Trebuchet MS"/>
            </a:endParaRPr>
          </a:p>
          <a:p>
            <a:pPr marR="31750" algn="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Ondersteuning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adviescommissie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(N=12);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studenten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master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gerontologie </a:t>
            </a:r>
            <a:r>
              <a:rPr sz="1600" spc="-10" dirty="0">
                <a:latin typeface="Trebuchet MS"/>
                <a:cs typeface="Trebuchet MS"/>
              </a:rPr>
              <a:t>(VUB)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13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465582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Verdana"/>
                <a:cs typeface="Verdana"/>
              </a:rPr>
              <a:t>Het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PEP-</a:t>
            </a:r>
            <a:r>
              <a:rPr sz="1800" b="0" spc="-45" dirty="0">
                <a:latin typeface="Verdana"/>
                <a:cs typeface="Verdana"/>
              </a:rPr>
              <a:t>project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dirty="0">
                <a:latin typeface="Verdana"/>
                <a:cs typeface="Verdana"/>
              </a:rPr>
              <a:t>–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opzet,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25" dirty="0">
                <a:latin typeface="Verdana"/>
                <a:cs typeface="Verdana"/>
              </a:rPr>
              <a:t>doel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65" dirty="0">
                <a:latin typeface="Verdana"/>
                <a:cs typeface="Verdana"/>
              </a:rPr>
              <a:t>en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aanpak</a:t>
            </a:r>
            <a:r>
              <a:rPr sz="1800" b="0" spc="-140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van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de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10" dirty="0">
                <a:latin typeface="Verdana"/>
                <a:cs typeface="Verdana"/>
              </a:rPr>
              <a:t>studie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1347" y="1977009"/>
            <a:ext cx="5721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45" dirty="0">
                <a:latin typeface="Trebuchet MS"/>
                <a:cs typeface="Trebuchet MS"/>
              </a:rPr>
              <a:t>Hiaten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+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strategieën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=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samengebundeld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in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een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syllabus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7696" y="2717342"/>
            <a:ext cx="3820160" cy="244475"/>
          </a:xfrm>
          <a:custGeom>
            <a:avLst/>
            <a:gdLst/>
            <a:ahLst/>
            <a:cxnLst/>
            <a:rect l="l" t="t" r="r" b="b"/>
            <a:pathLst>
              <a:path w="3820160" h="244475">
                <a:moveTo>
                  <a:pt x="3819652" y="0"/>
                </a:moveTo>
                <a:lnTo>
                  <a:pt x="0" y="0"/>
                </a:lnTo>
                <a:lnTo>
                  <a:pt x="0" y="243916"/>
                </a:lnTo>
                <a:lnTo>
                  <a:pt x="3819652" y="243916"/>
                </a:lnTo>
                <a:lnTo>
                  <a:pt x="3819652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27696" y="2717342"/>
            <a:ext cx="3820160" cy="244475"/>
          </a:xfrm>
          <a:prstGeom prst="rect">
            <a:avLst/>
          </a:prstGeom>
          <a:ln w="12700">
            <a:solidFill>
              <a:srgbClr val="798B8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4015">
              <a:lnSpc>
                <a:spcPts val="1800"/>
              </a:lnSpc>
            </a:pPr>
            <a:r>
              <a:rPr sz="1600" spc="-10" dirty="0">
                <a:latin typeface="Trebuchet MS"/>
                <a:cs typeface="Trebuchet MS"/>
              </a:rPr>
              <a:t>Deel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1: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inventariseren/identificeren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73319" y="2717342"/>
            <a:ext cx="3820160" cy="244475"/>
          </a:xfrm>
          <a:custGeom>
            <a:avLst/>
            <a:gdLst/>
            <a:ahLst/>
            <a:cxnLst/>
            <a:rect l="l" t="t" r="r" b="b"/>
            <a:pathLst>
              <a:path w="3820159" h="244475">
                <a:moveTo>
                  <a:pt x="3819652" y="0"/>
                </a:moveTo>
                <a:lnTo>
                  <a:pt x="0" y="0"/>
                </a:lnTo>
                <a:lnTo>
                  <a:pt x="0" y="243916"/>
                </a:lnTo>
                <a:lnTo>
                  <a:pt x="3819652" y="243916"/>
                </a:lnTo>
                <a:lnTo>
                  <a:pt x="3819652" y="0"/>
                </a:lnTo>
                <a:close/>
              </a:path>
            </a:pathLst>
          </a:custGeom>
          <a:solidFill>
            <a:srgbClr val="D1D1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473319" y="2717342"/>
            <a:ext cx="3820160" cy="244475"/>
          </a:xfrm>
          <a:prstGeom prst="rect">
            <a:avLst/>
          </a:prstGeom>
          <a:ln w="12700">
            <a:solidFill>
              <a:srgbClr val="798B8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54685">
              <a:lnSpc>
                <a:spcPts val="1800"/>
              </a:lnSpc>
            </a:pPr>
            <a:r>
              <a:rPr sz="1600" spc="-10" dirty="0">
                <a:latin typeface="Trebuchet MS"/>
                <a:cs typeface="Trebuchet MS"/>
              </a:rPr>
              <a:t>Deel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2: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exploreren/genereren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7696" y="3297046"/>
            <a:ext cx="3820160" cy="631825"/>
          </a:xfrm>
          <a:custGeom>
            <a:avLst/>
            <a:gdLst/>
            <a:ahLst/>
            <a:cxnLst/>
            <a:rect l="l" t="t" r="r" b="b"/>
            <a:pathLst>
              <a:path w="3820160" h="631825">
                <a:moveTo>
                  <a:pt x="3714407" y="0"/>
                </a:moveTo>
                <a:lnTo>
                  <a:pt x="105206" y="0"/>
                </a:lnTo>
                <a:lnTo>
                  <a:pt x="64256" y="8270"/>
                </a:lnTo>
                <a:lnTo>
                  <a:pt x="30814" y="30829"/>
                </a:lnTo>
                <a:lnTo>
                  <a:pt x="8267" y="64293"/>
                </a:lnTo>
                <a:lnTo>
                  <a:pt x="0" y="105282"/>
                </a:lnTo>
                <a:lnTo>
                  <a:pt x="0" y="526033"/>
                </a:lnTo>
                <a:lnTo>
                  <a:pt x="8267" y="567023"/>
                </a:lnTo>
                <a:lnTo>
                  <a:pt x="30814" y="600487"/>
                </a:lnTo>
                <a:lnTo>
                  <a:pt x="64256" y="623046"/>
                </a:lnTo>
                <a:lnTo>
                  <a:pt x="105206" y="631316"/>
                </a:lnTo>
                <a:lnTo>
                  <a:pt x="3714407" y="631316"/>
                </a:lnTo>
                <a:lnTo>
                  <a:pt x="3755396" y="623046"/>
                </a:lnTo>
                <a:lnTo>
                  <a:pt x="3788860" y="600487"/>
                </a:lnTo>
                <a:lnTo>
                  <a:pt x="3811419" y="567023"/>
                </a:lnTo>
                <a:lnTo>
                  <a:pt x="3819690" y="526033"/>
                </a:lnTo>
                <a:lnTo>
                  <a:pt x="3819690" y="105282"/>
                </a:lnTo>
                <a:lnTo>
                  <a:pt x="3811419" y="64293"/>
                </a:lnTo>
                <a:lnTo>
                  <a:pt x="3788860" y="30829"/>
                </a:lnTo>
                <a:lnTo>
                  <a:pt x="3755396" y="8270"/>
                </a:lnTo>
                <a:lnTo>
                  <a:pt x="3714407" y="0"/>
                </a:lnTo>
                <a:close/>
              </a:path>
            </a:pathLst>
          </a:custGeom>
          <a:solidFill>
            <a:srgbClr val="F3B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57630" y="3341623"/>
            <a:ext cx="2960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WP1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55" dirty="0">
                <a:latin typeface="Trebuchet MS"/>
                <a:cs typeface="Trebuchet MS"/>
              </a:rPr>
              <a:t>Literatuurstudie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(N=139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artikelen)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27696" y="4151884"/>
            <a:ext cx="3820160" cy="631190"/>
          </a:xfrm>
          <a:custGeom>
            <a:avLst/>
            <a:gdLst/>
            <a:ahLst/>
            <a:cxnLst/>
            <a:rect l="l" t="t" r="r" b="b"/>
            <a:pathLst>
              <a:path w="3820160" h="631189">
                <a:moveTo>
                  <a:pt x="3714407" y="0"/>
                </a:moveTo>
                <a:lnTo>
                  <a:pt x="105206" y="0"/>
                </a:lnTo>
                <a:lnTo>
                  <a:pt x="64256" y="8268"/>
                </a:lnTo>
                <a:lnTo>
                  <a:pt x="30814" y="30813"/>
                </a:lnTo>
                <a:lnTo>
                  <a:pt x="8267" y="64240"/>
                </a:lnTo>
                <a:lnTo>
                  <a:pt x="0" y="105156"/>
                </a:lnTo>
                <a:lnTo>
                  <a:pt x="0" y="526034"/>
                </a:lnTo>
                <a:lnTo>
                  <a:pt x="8267" y="566949"/>
                </a:lnTo>
                <a:lnTo>
                  <a:pt x="30814" y="600376"/>
                </a:lnTo>
                <a:lnTo>
                  <a:pt x="64256" y="622921"/>
                </a:lnTo>
                <a:lnTo>
                  <a:pt x="105206" y="631190"/>
                </a:lnTo>
                <a:lnTo>
                  <a:pt x="3714407" y="631190"/>
                </a:lnTo>
                <a:lnTo>
                  <a:pt x="3755396" y="622921"/>
                </a:lnTo>
                <a:lnTo>
                  <a:pt x="3788860" y="600376"/>
                </a:lnTo>
                <a:lnTo>
                  <a:pt x="3811419" y="566949"/>
                </a:lnTo>
                <a:lnTo>
                  <a:pt x="3819690" y="526034"/>
                </a:lnTo>
                <a:lnTo>
                  <a:pt x="3819690" y="105156"/>
                </a:lnTo>
                <a:lnTo>
                  <a:pt x="3811419" y="64240"/>
                </a:lnTo>
                <a:lnTo>
                  <a:pt x="3788860" y="30813"/>
                </a:lnTo>
                <a:lnTo>
                  <a:pt x="3755396" y="8268"/>
                </a:lnTo>
                <a:lnTo>
                  <a:pt x="3714407" y="0"/>
                </a:lnTo>
                <a:close/>
              </a:path>
            </a:pathLst>
          </a:custGeom>
          <a:solidFill>
            <a:srgbClr val="88C3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30782" y="4196588"/>
            <a:ext cx="28136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WP2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Online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survey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(N=35</a:t>
            </a:r>
            <a:r>
              <a:rPr sz="1600" spc="-1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responsen)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37861" y="3560445"/>
            <a:ext cx="4555490" cy="975994"/>
            <a:chOff x="4737861" y="3560445"/>
            <a:chExt cx="4555490" cy="975994"/>
          </a:xfrm>
        </p:grpSpPr>
        <p:sp>
          <p:nvSpPr>
            <p:cNvPr id="12" name="object 12"/>
            <p:cNvSpPr/>
            <p:nvPr/>
          </p:nvSpPr>
          <p:spPr>
            <a:xfrm>
              <a:off x="4747386" y="3569970"/>
              <a:ext cx="238125" cy="956944"/>
            </a:xfrm>
            <a:custGeom>
              <a:avLst/>
              <a:gdLst/>
              <a:ahLst/>
              <a:cxnLst/>
              <a:rect l="l" t="t" r="r" b="b"/>
              <a:pathLst>
                <a:path w="238125" h="956945">
                  <a:moveTo>
                    <a:pt x="0" y="0"/>
                  </a:moveTo>
                  <a:lnTo>
                    <a:pt x="75226" y="1011"/>
                  </a:lnTo>
                  <a:lnTo>
                    <a:pt x="140559" y="3828"/>
                  </a:lnTo>
                  <a:lnTo>
                    <a:pt x="192078" y="8119"/>
                  </a:lnTo>
                  <a:lnTo>
                    <a:pt x="237998" y="19812"/>
                  </a:lnTo>
                  <a:lnTo>
                    <a:pt x="237998" y="937132"/>
                  </a:lnTo>
                  <a:lnTo>
                    <a:pt x="225864" y="943387"/>
                  </a:lnTo>
                  <a:lnTo>
                    <a:pt x="192078" y="948825"/>
                  </a:lnTo>
                  <a:lnTo>
                    <a:pt x="140559" y="953116"/>
                  </a:lnTo>
                  <a:lnTo>
                    <a:pt x="75226" y="955933"/>
                  </a:lnTo>
                  <a:lnTo>
                    <a:pt x="0" y="956944"/>
                  </a:lnTo>
                </a:path>
              </a:pathLst>
            </a:custGeom>
            <a:ln w="19050">
              <a:solidFill>
                <a:srgbClr val="3493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73318" y="3730879"/>
              <a:ext cx="3820160" cy="630555"/>
            </a:xfrm>
            <a:custGeom>
              <a:avLst/>
              <a:gdLst/>
              <a:ahLst/>
              <a:cxnLst/>
              <a:rect l="l" t="t" r="r" b="b"/>
              <a:pathLst>
                <a:path w="3820159" h="630554">
                  <a:moveTo>
                    <a:pt x="3714623" y="0"/>
                  </a:moveTo>
                  <a:lnTo>
                    <a:pt x="105028" y="0"/>
                  </a:lnTo>
                  <a:lnTo>
                    <a:pt x="64133" y="8249"/>
                  </a:lnTo>
                  <a:lnTo>
                    <a:pt x="30749" y="30749"/>
                  </a:lnTo>
                  <a:lnTo>
                    <a:pt x="8249" y="64133"/>
                  </a:lnTo>
                  <a:lnTo>
                    <a:pt x="0" y="105029"/>
                  </a:lnTo>
                  <a:lnTo>
                    <a:pt x="0" y="525018"/>
                  </a:lnTo>
                  <a:lnTo>
                    <a:pt x="8249" y="565913"/>
                  </a:lnTo>
                  <a:lnTo>
                    <a:pt x="30749" y="599297"/>
                  </a:lnTo>
                  <a:lnTo>
                    <a:pt x="64133" y="621797"/>
                  </a:lnTo>
                  <a:lnTo>
                    <a:pt x="105028" y="630047"/>
                  </a:lnTo>
                  <a:lnTo>
                    <a:pt x="3714623" y="630047"/>
                  </a:lnTo>
                  <a:lnTo>
                    <a:pt x="3755518" y="621797"/>
                  </a:lnTo>
                  <a:lnTo>
                    <a:pt x="3788902" y="599297"/>
                  </a:lnTo>
                  <a:lnTo>
                    <a:pt x="3811402" y="565913"/>
                  </a:lnTo>
                  <a:lnTo>
                    <a:pt x="3819652" y="525018"/>
                  </a:lnTo>
                  <a:lnTo>
                    <a:pt x="3819652" y="105029"/>
                  </a:lnTo>
                  <a:lnTo>
                    <a:pt x="3811402" y="64133"/>
                  </a:lnTo>
                  <a:lnTo>
                    <a:pt x="3788902" y="30749"/>
                  </a:lnTo>
                  <a:lnTo>
                    <a:pt x="3755518" y="8249"/>
                  </a:lnTo>
                  <a:lnTo>
                    <a:pt x="3714623" y="0"/>
                  </a:lnTo>
                  <a:close/>
                </a:path>
              </a:pathLst>
            </a:custGeom>
            <a:solidFill>
              <a:srgbClr val="C38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107938" y="3775075"/>
            <a:ext cx="25501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WP3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Focusgroepen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</a:t>
            </a:r>
            <a:r>
              <a:rPr sz="1600" spc="-14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groepen)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985258" y="4008246"/>
            <a:ext cx="4307840" cy="1588135"/>
            <a:chOff x="4985258" y="4008246"/>
            <a:chExt cx="4307840" cy="1588135"/>
          </a:xfrm>
        </p:grpSpPr>
        <p:sp>
          <p:nvSpPr>
            <p:cNvPr id="17" name="object 17"/>
            <p:cNvSpPr/>
            <p:nvPr/>
          </p:nvSpPr>
          <p:spPr>
            <a:xfrm>
              <a:off x="4985258" y="4008246"/>
              <a:ext cx="2383790" cy="958215"/>
            </a:xfrm>
            <a:custGeom>
              <a:avLst/>
              <a:gdLst/>
              <a:ahLst/>
              <a:cxnLst/>
              <a:rect l="l" t="t" r="r" b="b"/>
              <a:pathLst>
                <a:path w="2383790" h="958214">
                  <a:moveTo>
                    <a:pt x="488061" y="37719"/>
                  </a:moveTo>
                  <a:lnTo>
                    <a:pt x="469392" y="28524"/>
                  </a:lnTo>
                  <a:lnTo>
                    <a:pt x="411607" y="0"/>
                  </a:lnTo>
                  <a:lnTo>
                    <a:pt x="411746" y="28524"/>
                  </a:lnTo>
                  <a:lnTo>
                    <a:pt x="0" y="30607"/>
                  </a:lnTo>
                  <a:lnTo>
                    <a:pt x="127" y="49657"/>
                  </a:lnTo>
                  <a:lnTo>
                    <a:pt x="411835" y="47574"/>
                  </a:lnTo>
                  <a:lnTo>
                    <a:pt x="411988" y="76200"/>
                  </a:lnTo>
                  <a:lnTo>
                    <a:pt x="468591" y="47574"/>
                  </a:lnTo>
                  <a:lnTo>
                    <a:pt x="488061" y="37719"/>
                  </a:lnTo>
                  <a:close/>
                </a:path>
                <a:path w="2383790" h="958214">
                  <a:moveTo>
                    <a:pt x="2383790" y="881888"/>
                  </a:moveTo>
                  <a:lnTo>
                    <a:pt x="2355215" y="881888"/>
                  </a:lnTo>
                  <a:lnTo>
                    <a:pt x="2355215" y="383286"/>
                  </a:lnTo>
                  <a:lnTo>
                    <a:pt x="2336165" y="383286"/>
                  </a:lnTo>
                  <a:lnTo>
                    <a:pt x="2336165" y="881888"/>
                  </a:lnTo>
                  <a:lnTo>
                    <a:pt x="2307590" y="881888"/>
                  </a:lnTo>
                  <a:lnTo>
                    <a:pt x="2345690" y="958088"/>
                  </a:lnTo>
                  <a:lnTo>
                    <a:pt x="2377440" y="894588"/>
                  </a:lnTo>
                  <a:lnTo>
                    <a:pt x="2383790" y="881888"/>
                  </a:lnTo>
                  <a:close/>
                </a:path>
              </a:pathLst>
            </a:custGeom>
            <a:solidFill>
              <a:srgbClr val="3493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73319" y="4966334"/>
              <a:ext cx="3820160" cy="630555"/>
            </a:xfrm>
            <a:custGeom>
              <a:avLst/>
              <a:gdLst/>
              <a:ahLst/>
              <a:cxnLst/>
              <a:rect l="l" t="t" r="r" b="b"/>
              <a:pathLst>
                <a:path w="3820159" h="630554">
                  <a:moveTo>
                    <a:pt x="3714623" y="0"/>
                  </a:moveTo>
                  <a:lnTo>
                    <a:pt x="105028" y="0"/>
                  </a:lnTo>
                  <a:lnTo>
                    <a:pt x="64133" y="8249"/>
                  </a:lnTo>
                  <a:lnTo>
                    <a:pt x="30749" y="30749"/>
                  </a:lnTo>
                  <a:lnTo>
                    <a:pt x="8249" y="64133"/>
                  </a:lnTo>
                  <a:lnTo>
                    <a:pt x="0" y="105028"/>
                  </a:lnTo>
                  <a:lnTo>
                    <a:pt x="0" y="525017"/>
                  </a:lnTo>
                  <a:lnTo>
                    <a:pt x="8249" y="565848"/>
                  </a:lnTo>
                  <a:lnTo>
                    <a:pt x="30749" y="599211"/>
                  </a:lnTo>
                  <a:lnTo>
                    <a:pt x="64133" y="621715"/>
                  </a:lnTo>
                  <a:lnTo>
                    <a:pt x="105028" y="629970"/>
                  </a:lnTo>
                  <a:lnTo>
                    <a:pt x="3714623" y="629970"/>
                  </a:lnTo>
                  <a:lnTo>
                    <a:pt x="3755518" y="621715"/>
                  </a:lnTo>
                  <a:lnTo>
                    <a:pt x="3788902" y="599211"/>
                  </a:lnTo>
                  <a:lnTo>
                    <a:pt x="3811402" y="565848"/>
                  </a:lnTo>
                  <a:lnTo>
                    <a:pt x="3819652" y="525017"/>
                  </a:lnTo>
                  <a:lnTo>
                    <a:pt x="3819652" y="105028"/>
                  </a:lnTo>
                  <a:lnTo>
                    <a:pt x="3811402" y="64133"/>
                  </a:lnTo>
                  <a:lnTo>
                    <a:pt x="3788902" y="30749"/>
                  </a:lnTo>
                  <a:lnTo>
                    <a:pt x="3755518" y="8249"/>
                  </a:lnTo>
                  <a:lnTo>
                    <a:pt x="3714623" y="0"/>
                  </a:lnTo>
                  <a:close/>
                </a:path>
              </a:pathLst>
            </a:custGeom>
            <a:solidFill>
              <a:srgbClr val="9DCA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927696" y="5900775"/>
            <a:ext cx="8365490" cy="631825"/>
          </a:xfrm>
          <a:custGeom>
            <a:avLst/>
            <a:gdLst/>
            <a:ahLst/>
            <a:cxnLst/>
            <a:rect l="l" t="t" r="r" b="b"/>
            <a:pathLst>
              <a:path w="8365490" h="631825">
                <a:moveTo>
                  <a:pt x="8260118" y="0"/>
                </a:moveTo>
                <a:lnTo>
                  <a:pt x="105206" y="0"/>
                </a:lnTo>
                <a:lnTo>
                  <a:pt x="64256" y="8267"/>
                </a:lnTo>
                <a:lnTo>
                  <a:pt x="30814" y="30814"/>
                </a:lnTo>
                <a:lnTo>
                  <a:pt x="8267" y="64256"/>
                </a:lnTo>
                <a:lnTo>
                  <a:pt x="0" y="105206"/>
                </a:lnTo>
                <a:lnTo>
                  <a:pt x="0" y="526008"/>
                </a:lnTo>
                <a:lnTo>
                  <a:pt x="8267" y="566959"/>
                </a:lnTo>
                <a:lnTo>
                  <a:pt x="30814" y="600400"/>
                </a:lnTo>
                <a:lnTo>
                  <a:pt x="64256" y="622947"/>
                </a:lnTo>
                <a:lnTo>
                  <a:pt x="105206" y="631215"/>
                </a:lnTo>
                <a:lnTo>
                  <a:pt x="8260118" y="631215"/>
                </a:lnTo>
                <a:lnTo>
                  <a:pt x="8301033" y="622947"/>
                </a:lnTo>
                <a:lnTo>
                  <a:pt x="8334460" y="600400"/>
                </a:lnTo>
                <a:lnTo>
                  <a:pt x="8357005" y="566959"/>
                </a:lnTo>
                <a:lnTo>
                  <a:pt x="8365274" y="526008"/>
                </a:lnTo>
                <a:lnTo>
                  <a:pt x="8365274" y="105206"/>
                </a:lnTo>
                <a:lnTo>
                  <a:pt x="8357005" y="64256"/>
                </a:lnTo>
                <a:lnTo>
                  <a:pt x="8334460" y="30814"/>
                </a:lnTo>
                <a:lnTo>
                  <a:pt x="8301033" y="8267"/>
                </a:lnTo>
                <a:lnTo>
                  <a:pt x="8260118" y="0"/>
                </a:lnTo>
                <a:close/>
              </a:path>
            </a:pathLst>
          </a:custGeom>
          <a:solidFill>
            <a:srgbClr val="809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537842" y="5010658"/>
            <a:ext cx="7141845" cy="144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48505" algn="ctr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Trebuchet MS"/>
                <a:cs typeface="Trebuchet MS"/>
              </a:rPr>
              <a:t>WP4</a:t>
            </a:r>
            <a:endParaRPr sz="1600">
              <a:latin typeface="Trebuchet MS"/>
              <a:cs typeface="Trebuchet MS"/>
            </a:endParaRPr>
          </a:p>
          <a:p>
            <a:pPr marL="4549775" algn="ctr">
              <a:lnSpc>
                <a:spcPct val="100000"/>
              </a:lnSpc>
            </a:pPr>
            <a:r>
              <a:rPr sz="1600" spc="-35" dirty="0">
                <a:latin typeface="Trebuchet MS"/>
                <a:cs typeface="Trebuchet MS"/>
              </a:rPr>
              <a:t>World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Café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method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(N=12)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664"/>
              </a:spcBef>
            </a:pPr>
            <a:endParaRPr sz="1600">
              <a:latin typeface="Trebuchet MS"/>
              <a:cs typeface="Trebuchet MS"/>
            </a:endParaRPr>
          </a:p>
          <a:p>
            <a:pPr marL="2540" algn="ctr">
              <a:lnSpc>
                <a:spcPct val="100000"/>
              </a:lnSpc>
            </a:pPr>
            <a:r>
              <a:rPr sz="1600" spc="-25" dirty="0">
                <a:latin typeface="Trebuchet MS"/>
                <a:cs typeface="Trebuchet MS"/>
              </a:rPr>
              <a:t>WP5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50" dirty="0">
                <a:latin typeface="Trebuchet MS"/>
                <a:cs typeface="Trebuchet MS"/>
              </a:rPr>
              <a:t>Projectmanagement,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verspreiden onderzoeksresultaten,</a:t>
            </a:r>
            <a:r>
              <a:rPr sz="1600" spc="2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adviescommissie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(N=12)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14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040" y="2635542"/>
            <a:ext cx="9369552" cy="395935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3732" y="2229688"/>
            <a:ext cx="6304915" cy="2450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905"/>
              </a:lnSpc>
              <a:spcBef>
                <a:spcPts val="95"/>
              </a:spcBef>
            </a:pPr>
            <a:r>
              <a:rPr sz="4300" b="1" spc="-355" dirty="0">
                <a:latin typeface="Trebuchet MS"/>
                <a:cs typeface="Trebuchet MS"/>
              </a:rPr>
              <a:t>Twee</a:t>
            </a:r>
            <a:r>
              <a:rPr sz="4300" b="1" spc="-465" dirty="0">
                <a:latin typeface="Trebuchet MS"/>
                <a:cs typeface="Trebuchet MS"/>
              </a:rPr>
              <a:t> </a:t>
            </a:r>
            <a:r>
              <a:rPr sz="4300" b="1" spc="-305" dirty="0">
                <a:latin typeface="Trebuchet MS"/>
                <a:cs typeface="Trebuchet MS"/>
              </a:rPr>
              <a:t>onderzoeken:</a:t>
            </a:r>
            <a:endParaRPr sz="4300">
              <a:latin typeface="Trebuchet MS"/>
              <a:cs typeface="Trebuchet MS"/>
            </a:endParaRPr>
          </a:p>
          <a:p>
            <a:pPr marL="12700">
              <a:lnSpc>
                <a:spcPts val="4905"/>
              </a:lnSpc>
            </a:pPr>
            <a:r>
              <a:rPr sz="4300" b="1" i="1" spc="-275" dirty="0">
                <a:latin typeface="Trebuchet MS"/>
                <a:cs typeface="Trebuchet MS"/>
              </a:rPr>
              <a:t>zelfde</a:t>
            </a:r>
            <a:r>
              <a:rPr sz="4300" b="1" i="1" spc="-445" dirty="0">
                <a:latin typeface="Trebuchet MS"/>
                <a:cs typeface="Trebuchet MS"/>
              </a:rPr>
              <a:t> </a:t>
            </a:r>
            <a:r>
              <a:rPr sz="4300" b="1" i="1" spc="-265" dirty="0">
                <a:latin typeface="Trebuchet MS"/>
                <a:cs typeface="Trebuchet MS"/>
              </a:rPr>
              <a:t>thema,</a:t>
            </a:r>
            <a:r>
              <a:rPr sz="4300" b="1" i="1" spc="-450" dirty="0">
                <a:latin typeface="Trebuchet MS"/>
                <a:cs typeface="Trebuchet MS"/>
              </a:rPr>
              <a:t> </a:t>
            </a:r>
            <a:r>
              <a:rPr sz="4300" b="1" i="1" spc="-254" dirty="0">
                <a:latin typeface="Trebuchet MS"/>
                <a:cs typeface="Trebuchet MS"/>
              </a:rPr>
              <a:t>andere</a:t>
            </a:r>
            <a:r>
              <a:rPr sz="4300" b="1" i="1" spc="-445" dirty="0">
                <a:latin typeface="Trebuchet MS"/>
                <a:cs typeface="Trebuchet MS"/>
              </a:rPr>
              <a:t> </a:t>
            </a:r>
            <a:r>
              <a:rPr sz="4300" b="1" i="1" spc="-65" dirty="0">
                <a:latin typeface="Trebuchet MS"/>
                <a:cs typeface="Trebuchet MS"/>
              </a:rPr>
              <a:t>focus</a:t>
            </a:r>
            <a:endParaRPr sz="4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130"/>
              </a:spcBef>
            </a:pPr>
            <a:r>
              <a:rPr sz="4300" b="1" i="1" spc="-60" dirty="0">
                <a:latin typeface="Trebuchet MS"/>
                <a:cs typeface="Trebuchet MS"/>
              </a:rPr>
              <a:t>SAMENGEVAT</a:t>
            </a:r>
            <a:endParaRPr sz="4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2930" y="151079"/>
            <a:ext cx="5235575" cy="6059170"/>
          </a:xfrm>
          <a:custGeom>
            <a:avLst/>
            <a:gdLst/>
            <a:ahLst/>
            <a:cxnLst/>
            <a:rect l="l" t="t" r="r" b="b"/>
            <a:pathLst>
              <a:path w="5235575" h="6059170">
                <a:moveTo>
                  <a:pt x="0" y="6058916"/>
                </a:moveTo>
                <a:lnTo>
                  <a:pt x="5235194" y="6058916"/>
                </a:lnTo>
                <a:lnTo>
                  <a:pt x="5235194" y="0"/>
                </a:lnTo>
                <a:lnTo>
                  <a:pt x="0" y="0"/>
                </a:lnTo>
                <a:lnTo>
                  <a:pt x="0" y="6058916"/>
                </a:lnTo>
                <a:close/>
              </a:path>
            </a:pathLst>
          </a:custGeom>
          <a:ln w="28575">
            <a:solidFill>
              <a:srgbClr val="1D8D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098" y="654418"/>
            <a:ext cx="1607311" cy="11209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9832" y="573931"/>
            <a:ext cx="2668905" cy="120140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837179" y="1856994"/>
            <a:ext cx="252793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20" dirty="0">
                <a:solidFill>
                  <a:srgbClr val="1F3863"/>
                </a:solidFill>
                <a:latin typeface="Calibri"/>
                <a:cs typeface="Calibri"/>
              </a:rPr>
              <a:t>Van</a:t>
            </a:r>
            <a:r>
              <a:rPr sz="17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leslokaal</a:t>
            </a:r>
            <a:r>
              <a:rPr sz="17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naar</a:t>
            </a:r>
            <a:r>
              <a:rPr sz="17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F3863"/>
                </a:solidFill>
                <a:latin typeface="Calibri"/>
                <a:cs typeface="Calibri"/>
              </a:rPr>
              <a:t>werkvloer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66102" y="676317"/>
            <a:ext cx="3560699" cy="161205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52322" y="2972562"/>
            <a:ext cx="4772025" cy="1322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1700" b="1" spc="-10" dirty="0">
                <a:latin typeface="Calibri"/>
                <a:cs typeface="Calibri"/>
              </a:rPr>
              <a:t>Specifieke</a:t>
            </a:r>
            <a:r>
              <a:rPr sz="1700" b="1" spc="-45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focus</a:t>
            </a:r>
            <a:r>
              <a:rPr sz="1700" dirty="0">
                <a:latin typeface="Calibri"/>
                <a:cs typeface="Calibri"/>
              </a:rPr>
              <a:t>: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vijf</a:t>
            </a:r>
            <a:r>
              <a:rPr sz="17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zorgopleidingen</a:t>
            </a:r>
            <a:r>
              <a:rPr sz="1700" spc="-10" dirty="0">
                <a:latin typeface="Calibri"/>
                <a:cs typeface="Calibri"/>
              </a:rPr>
              <a:t>,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vooral</a:t>
            </a:r>
            <a:endParaRPr sz="17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700" dirty="0">
                <a:latin typeface="Calibri"/>
                <a:cs typeface="Calibri"/>
              </a:rPr>
              <a:t>aandacht</a:t>
            </a:r>
            <a:r>
              <a:rPr sz="1700" spc="-8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stage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als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sleutelmoment</a:t>
            </a:r>
            <a:endParaRPr sz="17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2039"/>
              </a:spcBef>
              <a:buFont typeface="Arial MT"/>
              <a:buChar char="•"/>
              <a:tabLst>
                <a:tab pos="299085" algn="l"/>
              </a:tabLst>
            </a:pPr>
            <a:r>
              <a:rPr sz="1700" b="1" dirty="0">
                <a:latin typeface="Calibri"/>
                <a:cs typeface="Calibri"/>
              </a:rPr>
              <a:t>Onderzoek</a:t>
            </a:r>
            <a:r>
              <a:rPr sz="1700" dirty="0">
                <a:latin typeface="Calibri"/>
                <a:cs typeface="Calibri"/>
              </a:rPr>
              <a:t>: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transfer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van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curriculum</a:t>
            </a:r>
            <a:r>
              <a:rPr sz="1700" spc="-6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naar</a:t>
            </a:r>
            <a:r>
              <a:rPr sz="1700" spc="-5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klaslokaal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naar</a:t>
            </a:r>
            <a:r>
              <a:rPr sz="1700" spc="-3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C55A11"/>
                </a:solidFill>
                <a:latin typeface="Calibri"/>
                <a:cs typeface="Calibri"/>
              </a:rPr>
              <a:t>werkvloer</a:t>
            </a:r>
            <a:r>
              <a:rPr sz="1700" spc="-20" dirty="0">
                <a:latin typeface="Calibri"/>
                <a:cs typeface="Calibri"/>
              </a:rPr>
              <a:t>,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en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hoe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die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te</a:t>
            </a:r>
            <a:r>
              <a:rPr sz="1700" spc="15" dirty="0"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bevorderen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0933" y="2987801"/>
            <a:ext cx="5026025" cy="2617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1700" b="1" spc="-10" dirty="0">
                <a:latin typeface="Calibri"/>
                <a:cs typeface="Calibri"/>
              </a:rPr>
              <a:t>Specifieke</a:t>
            </a:r>
            <a:r>
              <a:rPr sz="1700" b="1" spc="-6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focus</a:t>
            </a:r>
            <a:r>
              <a:rPr sz="1700" dirty="0">
                <a:latin typeface="Calibri"/>
                <a:cs typeface="Calibri"/>
              </a:rPr>
              <a:t>: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alle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zorg-</a:t>
            </a:r>
            <a:r>
              <a:rPr sz="1700" spc="-3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en</a:t>
            </a:r>
            <a:r>
              <a:rPr sz="1700" spc="-3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welzijnsopleidingen</a:t>
            </a:r>
            <a:endParaRPr sz="17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700" dirty="0">
                <a:latin typeface="Calibri"/>
                <a:cs typeface="Calibri"/>
              </a:rPr>
              <a:t>(ook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medisch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en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paramedisch)</a:t>
            </a:r>
            <a:endParaRPr sz="17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2039"/>
              </a:spcBef>
              <a:buFont typeface="Arial MT"/>
              <a:buChar char="•"/>
              <a:tabLst>
                <a:tab pos="299085" algn="l"/>
              </a:tabLst>
            </a:pPr>
            <a:r>
              <a:rPr sz="1700" b="1" dirty="0">
                <a:latin typeface="Calibri"/>
                <a:cs typeface="Calibri"/>
              </a:rPr>
              <a:t>Onderzoek</a:t>
            </a:r>
            <a:r>
              <a:rPr sz="1700" dirty="0">
                <a:latin typeface="Calibri"/>
                <a:cs typeface="Calibri"/>
              </a:rPr>
              <a:t>: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Van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wetenschap</a:t>
            </a:r>
            <a:r>
              <a:rPr sz="1700" spc="-5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naar</a:t>
            </a:r>
            <a:r>
              <a:rPr sz="1700" spc="-4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theoretische</a:t>
            </a:r>
            <a:r>
              <a:rPr sz="1700" spc="-4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kennis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binnen</a:t>
            </a:r>
            <a:r>
              <a:rPr sz="1700" spc="-4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C55A11"/>
                </a:solidFill>
                <a:latin typeface="Calibri"/>
                <a:cs typeface="Calibri"/>
              </a:rPr>
              <a:t>de</a:t>
            </a:r>
            <a:r>
              <a:rPr sz="1700" spc="-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onderwijspraktijk</a:t>
            </a:r>
            <a:r>
              <a:rPr sz="1700" spc="-10" dirty="0">
                <a:latin typeface="Calibri"/>
                <a:cs typeface="Calibri"/>
              </a:rPr>
              <a:t>.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20" dirty="0">
                <a:latin typeface="Calibri"/>
                <a:cs typeface="Calibri"/>
              </a:rPr>
              <a:t>Welke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vaardigheden,</a:t>
            </a:r>
            <a:endParaRPr sz="1700">
              <a:latin typeface="Calibri"/>
              <a:cs typeface="Calibri"/>
            </a:endParaRPr>
          </a:p>
          <a:p>
            <a:pPr marL="299085" marR="449580">
              <a:lnSpc>
                <a:spcPct val="100000"/>
              </a:lnSpc>
            </a:pPr>
            <a:r>
              <a:rPr sz="1700" dirty="0">
                <a:latin typeface="Calibri"/>
                <a:cs typeface="Calibri"/>
              </a:rPr>
              <a:t>werkvormen,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evaluatiemethoden…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en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hoe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die</a:t>
            </a:r>
            <a:r>
              <a:rPr sz="1700" spc="-25" dirty="0">
                <a:latin typeface="Calibri"/>
                <a:cs typeface="Calibri"/>
              </a:rPr>
              <a:t> te </a:t>
            </a:r>
            <a:r>
              <a:rPr sz="1700" spc="-10" dirty="0">
                <a:solidFill>
                  <a:srgbClr val="C55A11"/>
                </a:solidFill>
                <a:latin typeface="Calibri"/>
                <a:cs typeface="Calibri"/>
              </a:rPr>
              <a:t>verankeren</a:t>
            </a:r>
            <a:endParaRPr sz="1700">
              <a:latin typeface="Calibri"/>
              <a:cs typeface="Calibri"/>
            </a:endParaRPr>
          </a:p>
          <a:p>
            <a:pPr marL="299085" marR="568960" indent="-287020">
              <a:lnSpc>
                <a:spcPct val="100000"/>
              </a:lnSpc>
              <a:spcBef>
                <a:spcPts val="2039"/>
              </a:spcBef>
              <a:buFont typeface="Arial MT"/>
              <a:buChar char="•"/>
              <a:tabLst>
                <a:tab pos="299085" algn="l"/>
              </a:tabLst>
            </a:pPr>
            <a:r>
              <a:rPr sz="1700" b="1" spc="-10" dirty="0">
                <a:latin typeface="Calibri"/>
                <a:cs typeface="Calibri"/>
              </a:rPr>
              <a:t>Onderzoekstechnieken</a:t>
            </a:r>
            <a:r>
              <a:rPr sz="1700" spc="-10" dirty="0">
                <a:latin typeface="Calibri"/>
                <a:cs typeface="Calibri"/>
              </a:rPr>
              <a:t>: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literatuurstudie,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online </a:t>
            </a:r>
            <a:r>
              <a:rPr sz="1700" spc="-20" dirty="0">
                <a:latin typeface="Calibri"/>
                <a:cs typeface="Calibri"/>
              </a:rPr>
              <a:t>survey,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focusgroepen,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world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café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methode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2322" y="5045709"/>
            <a:ext cx="4837430" cy="1062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700" b="1" spc="-10" dirty="0">
                <a:latin typeface="Calibri"/>
                <a:cs typeface="Calibri"/>
              </a:rPr>
              <a:t>Onderzoekstechniek</a:t>
            </a:r>
            <a:r>
              <a:rPr sz="1700" spc="-10" dirty="0">
                <a:latin typeface="Calibri"/>
                <a:cs typeface="Calibri"/>
              </a:rPr>
              <a:t>: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literatuur-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en </a:t>
            </a:r>
            <a:r>
              <a:rPr sz="1700" spc="-10" dirty="0">
                <a:latin typeface="Calibri"/>
                <a:cs typeface="Calibri"/>
              </a:rPr>
              <a:t>documentanalyse,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interviews</a:t>
            </a:r>
            <a:r>
              <a:rPr sz="1700" spc="-4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docenten, focusgroepen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studenten,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interviews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stagementoren </a:t>
            </a:r>
            <a:r>
              <a:rPr sz="1700" dirty="0">
                <a:latin typeface="Calibri"/>
                <a:cs typeface="Calibri"/>
              </a:rPr>
              <a:t>en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-</a:t>
            </a:r>
            <a:r>
              <a:rPr sz="1700" spc="-10" dirty="0">
                <a:latin typeface="Calibri"/>
                <a:cs typeface="Calibri"/>
              </a:rPr>
              <a:t>begeleiders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2466" y="136791"/>
            <a:ext cx="11992610" cy="6087745"/>
            <a:chOff x="122466" y="136791"/>
            <a:chExt cx="11992610" cy="6087745"/>
          </a:xfrm>
        </p:grpSpPr>
        <p:sp>
          <p:nvSpPr>
            <p:cNvPr id="11" name="object 11"/>
            <p:cNvSpPr/>
            <p:nvPr/>
          </p:nvSpPr>
          <p:spPr>
            <a:xfrm>
              <a:off x="6282435" y="151079"/>
              <a:ext cx="5526405" cy="6059170"/>
            </a:xfrm>
            <a:custGeom>
              <a:avLst/>
              <a:gdLst/>
              <a:ahLst/>
              <a:cxnLst/>
              <a:rect l="l" t="t" r="r" b="b"/>
              <a:pathLst>
                <a:path w="5526405" h="6059170">
                  <a:moveTo>
                    <a:pt x="0" y="6058916"/>
                  </a:moveTo>
                  <a:lnTo>
                    <a:pt x="5526150" y="6058916"/>
                  </a:lnTo>
                  <a:lnTo>
                    <a:pt x="5526150" y="0"/>
                  </a:lnTo>
                  <a:lnTo>
                    <a:pt x="0" y="0"/>
                  </a:lnTo>
                  <a:lnTo>
                    <a:pt x="0" y="6058916"/>
                  </a:lnTo>
                  <a:close/>
                </a:path>
              </a:pathLst>
            </a:custGeom>
            <a:ln w="28575">
              <a:solidFill>
                <a:srgbClr val="1D8D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5166" y="2384145"/>
              <a:ext cx="11967210" cy="462280"/>
            </a:xfrm>
            <a:custGeom>
              <a:avLst/>
              <a:gdLst/>
              <a:ahLst/>
              <a:cxnLst/>
              <a:rect l="l" t="t" r="r" b="b"/>
              <a:pathLst>
                <a:path w="11967210" h="462280">
                  <a:moveTo>
                    <a:pt x="11966702" y="0"/>
                  </a:moveTo>
                  <a:lnTo>
                    <a:pt x="0" y="0"/>
                  </a:lnTo>
                  <a:lnTo>
                    <a:pt x="0" y="461670"/>
                  </a:lnTo>
                  <a:lnTo>
                    <a:pt x="11966702" y="461670"/>
                  </a:lnTo>
                  <a:lnTo>
                    <a:pt x="119667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5166" y="2384145"/>
              <a:ext cx="11967210" cy="462280"/>
            </a:xfrm>
            <a:custGeom>
              <a:avLst/>
              <a:gdLst/>
              <a:ahLst/>
              <a:cxnLst/>
              <a:rect l="l" t="t" r="r" b="b"/>
              <a:pathLst>
                <a:path w="11967210" h="462280">
                  <a:moveTo>
                    <a:pt x="0" y="461670"/>
                  </a:moveTo>
                  <a:lnTo>
                    <a:pt x="11966702" y="461670"/>
                  </a:lnTo>
                  <a:lnTo>
                    <a:pt x="11966702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25400">
              <a:solidFill>
                <a:srgbClr val="3493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2171826" y="2398014"/>
            <a:ext cx="7891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latin typeface="Calibri"/>
                <a:cs typeface="Calibri"/>
              </a:rPr>
              <a:t>Plaats</a:t>
            </a:r>
            <a:r>
              <a:rPr sz="2400" b="0" spc="-80" dirty="0">
                <a:latin typeface="Calibri"/>
                <a:cs typeface="Calibri"/>
              </a:rPr>
              <a:t> </a:t>
            </a:r>
            <a:r>
              <a:rPr sz="2400" b="0" dirty="0">
                <a:latin typeface="Calibri"/>
                <a:cs typeface="Calibri"/>
              </a:rPr>
              <a:t>van</a:t>
            </a:r>
            <a:r>
              <a:rPr sz="2400" b="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persoonsgerichte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dementiezorg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b="0" dirty="0">
                <a:latin typeface="Calibri"/>
                <a:cs typeface="Calibri"/>
              </a:rPr>
              <a:t>(PGZ)</a:t>
            </a:r>
            <a:r>
              <a:rPr sz="2400" b="0" spc="-80" dirty="0">
                <a:latin typeface="Calibri"/>
                <a:cs typeface="Calibri"/>
              </a:rPr>
              <a:t> </a:t>
            </a:r>
            <a:r>
              <a:rPr sz="2400" b="0" dirty="0">
                <a:latin typeface="Calibri"/>
                <a:cs typeface="Calibri"/>
              </a:rPr>
              <a:t>in</a:t>
            </a:r>
            <a:r>
              <a:rPr sz="2400" b="0" spc="-60" dirty="0">
                <a:latin typeface="Calibri"/>
                <a:cs typeface="Calibri"/>
              </a:rPr>
              <a:t> </a:t>
            </a:r>
            <a:r>
              <a:rPr sz="2400" b="0" spc="-10" dirty="0">
                <a:latin typeface="Calibri"/>
                <a:cs typeface="Calibri"/>
              </a:rPr>
              <a:t>opleidingen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73732" y="2739009"/>
            <a:ext cx="5685790" cy="1415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470"/>
              </a:lnSpc>
              <a:spcBef>
                <a:spcPts val="100"/>
              </a:spcBef>
            </a:pPr>
            <a:r>
              <a:rPr sz="4800" spc="-395" dirty="0"/>
              <a:t>Twee</a:t>
            </a:r>
            <a:r>
              <a:rPr sz="4800" spc="-515" dirty="0"/>
              <a:t> </a:t>
            </a:r>
            <a:r>
              <a:rPr sz="4800" spc="-340" dirty="0"/>
              <a:t>onderzoeken:</a:t>
            </a:r>
            <a:endParaRPr sz="4800"/>
          </a:p>
          <a:p>
            <a:pPr marL="12700">
              <a:lnSpc>
                <a:spcPts val="5470"/>
              </a:lnSpc>
            </a:pPr>
            <a:r>
              <a:rPr sz="4800" i="1" spc="-265" dirty="0">
                <a:latin typeface="Trebuchet MS"/>
                <a:cs typeface="Trebuchet MS"/>
              </a:rPr>
              <a:t>onderzoeksresultaten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D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" y="432816"/>
            <a:ext cx="11364595" cy="6024880"/>
            <a:chOff x="411480" y="432816"/>
            <a:chExt cx="11364595" cy="6024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80" y="432816"/>
              <a:ext cx="11364468" cy="6024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7012" y="480060"/>
              <a:ext cx="11238230" cy="5897880"/>
            </a:xfrm>
            <a:custGeom>
              <a:avLst/>
              <a:gdLst/>
              <a:ahLst/>
              <a:cxnLst/>
              <a:rect l="l" t="t" r="r" b="b"/>
              <a:pathLst>
                <a:path w="11238230" h="5897880">
                  <a:moveTo>
                    <a:pt x="11237976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11237976" y="5897880"/>
                  </a:lnTo>
                  <a:lnTo>
                    <a:pt x="11237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407" y="3597414"/>
              <a:ext cx="4578477" cy="24142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3988" y="4030738"/>
              <a:ext cx="2668905" cy="1258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305" y="4168254"/>
              <a:ext cx="1607312" cy="1120914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9023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105"/>
              </a:spcBef>
            </a:pPr>
            <a:r>
              <a:rPr b="0" spc="-195" dirty="0">
                <a:latin typeface="Trebuchet MS"/>
                <a:cs typeface="Trebuchet MS"/>
              </a:rPr>
              <a:t>Onderzoeksresultaten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331590" y="5371591"/>
            <a:ext cx="25279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0" dirty="0">
                <a:solidFill>
                  <a:srgbClr val="1F3863"/>
                </a:solidFill>
                <a:latin typeface="Calibri"/>
                <a:cs typeface="Calibri"/>
              </a:rPr>
              <a:t>Van</a:t>
            </a:r>
            <a:r>
              <a:rPr sz="17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leslokaal</a:t>
            </a:r>
            <a:r>
              <a:rPr sz="17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naar</a:t>
            </a:r>
            <a:r>
              <a:rPr sz="17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F3863"/>
                </a:solidFill>
                <a:latin typeface="Calibri"/>
                <a:cs typeface="Calibri"/>
              </a:rPr>
              <a:t>werkvloer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89934" y="1685670"/>
            <a:ext cx="7515225" cy="4570095"/>
            <a:chOff x="3789934" y="1685670"/>
            <a:chExt cx="7515225" cy="4570095"/>
          </a:xfrm>
        </p:grpSpPr>
        <p:sp>
          <p:nvSpPr>
            <p:cNvPr id="12" name="object 12"/>
            <p:cNvSpPr/>
            <p:nvPr/>
          </p:nvSpPr>
          <p:spPr>
            <a:xfrm>
              <a:off x="3789934" y="1685670"/>
              <a:ext cx="1044575" cy="2139315"/>
            </a:xfrm>
            <a:custGeom>
              <a:avLst/>
              <a:gdLst/>
              <a:ahLst/>
              <a:cxnLst/>
              <a:rect l="l" t="t" r="r" b="b"/>
              <a:pathLst>
                <a:path w="1044575" h="2139315">
                  <a:moveTo>
                    <a:pt x="783336" y="0"/>
                  </a:moveTo>
                  <a:lnTo>
                    <a:pt x="261112" y="0"/>
                  </a:lnTo>
                  <a:lnTo>
                    <a:pt x="261112" y="1616837"/>
                  </a:lnTo>
                  <a:lnTo>
                    <a:pt x="0" y="1616837"/>
                  </a:lnTo>
                  <a:lnTo>
                    <a:pt x="522224" y="2139060"/>
                  </a:lnTo>
                  <a:lnTo>
                    <a:pt x="1044448" y="1616837"/>
                  </a:lnTo>
                  <a:lnTo>
                    <a:pt x="783336" y="1616837"/>
                  </a:lnTo>
                  <a:lnTo>
                    <a:pt x="783336" y="0"/>
                  </a:lnTo>
                  <a:close/>
                </a:path>
              </a:pathLst>
            </a:custGeom>
            <a:solidFill>
              <a:srgbClr val="E6ED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14057" y="5693917"/>
              <a:ext cx="3991102" cy="5618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rgbClr val="1D8DAF"/>
                </a:solidFill>
                <a:latin typeface="Arial"/>
                <a:cs typeface="Arial"/>
              </a:rPr>
              <a:t>Kwestie</a:t>
            </a:r>
            <a:r>
              <a:rPr spc="-30" dirty="0">
                <a:solidFill>
                  <a:srgbClr val="1D8DA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D8DAF"/>
                </a:solidFill>
                <a:latin typeface="Arial"/>
                <a:cs typeface="Arial"/>
              </a:rPr>
              <a:t>1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.</a:t>
            </a:r>
            <a:r>
              <a:rPr b="0" spc="-2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u="sng" dirty="0">
                <a:solidFill>
                  <a:srgbClr val="1D8DAF"/>
                </a:solidFill>
                <a:uFill>
                  <a:solidFill>
                    <a:srgbClr val="1D8DAF"/>
                  </a:solidFill>
                </a:uFill>
                <a:latin typeface="Arial MT"/>
                <a:cs typeface="Arial MT"/>
              </a:rPr>
              <a:t>Curricula</a:t>
            </a:r>
            <a:r>
              <a:rPr b="0" spc="-4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en</a:t>
            </a:r>
            <a:r>
              <a:rPr b="0" spc="-3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1D8DAF"/>
                </a:solidFill>
                <a:latin typeface="Arial MT"/>
                <a:cs typeface="Arial MT"/>
              </a:rPr>
              <a:t>didactische materialen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4326" y="1821078"/>
            <a:ext cx="4856480" cy="35350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240029" algn="l"/>
              </a:tabLst>
            </a:pPr>
            <a:r>
              <a:rPr sz="1900" b="1" dirty="0">
                <a:solidFill>
                  <a:srgbClr val="2E4D5D"/>
                </a:solidFill>
                <a:latin typeface="Arial"/>
                <a:cs typeface="Arial"/>
              </a:rPr>
              <a:t>Duidelijk</a:t>
            </a:r>
            <a:r>
              <a:rPr sz="1900" b="1" spc="-4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2E4D5D"/>
                </a:solidFill>
                <a:latin typeface="Arial"/>
                <a:cs typeface="Arial"/>
              </a:rPr>
              <a:t>niveau-</a:t>
            </a:r>
            <a:r>
              <a:rPr sz="1900" b="1" spc="-10" dirty="0">
                <a:solidFill>
                  <a:srgbClr val="2E4D5D"/>
                </a:solidFill>
                <a:latin typeface="Arial"/>
                <a:cs typeface="Arial"/>
              </a:rPr>
              <a:t>effect:</a:t>
            </a:r>
            <a:endParaRPr sz="1900">
              <a:latin typeface="Arial"/>
              <a:cs typeface="Arial"/>
            </a:endParaRPr>
          </a:p>
          <a:p>
            <a:pPr marL="696595" marR="5080" lvl="1" indent="-227329">
              <a:lnSpc>
                <a:spcPts val="2050"/>
              </a:lnSpc>
              <a:spcBef>
                <a:spcPts val="540"/>
              </a:spcBef>
              <a:buChar char="•"/>
              <a:tabLst>
                <a:tab pos="698500" algn="l"/>
              </a:tabLst>
            </a:pP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Hoe</a:t>
            </a:r>
            <a:r>
              <a:rPr sz="1900" spc="-5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lager</a:t>
            </a:r>
            <a:r>
              <a:rPr sz="1900" u="sng" spc="-3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9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het</a:t>
            </a:r>
            <a:r>
              <a:rPr sz="1900" u="sng" spc="-5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9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opleidingsniveau</a:t>
            </a:r>
            <a:r>
              <a:rPr sz="1900" u="sng" spc="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&gt;&gt;</a:t>
            </a:r>
            <a:r>
              <a:rPr sz="1900" spc="-6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25" dirty="0">
                <a:solidFill>
                  <a:srgbClr val="2E4D5D"/>
                </a:solidFill>
                <a:latin typeface="Arial MT"/>
                <a:cs typeface="Arial MT"/>
              </a:rPr>
              <a:t>hoe 	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explicieter</a:t>
            </a:r>
            <a:r>
              <a:rPr sz="1900" spc="-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PGZ</a:t>
            </a:r>
            <a:r>
              <a:rPr sz="1900" spc="-7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benoemd</a:t>
            </a:r>
            <a:r>
              <a:rPr sz="1900" spc="-4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2E4D5D"/>
                </a:solidFill>
                <a:latin typeface="Arial MT"/>
                <a:cs typeface="Arial MT"/>
              </a:rPr>
              <a:t>wordt</a:t>
            </a:r>
            <a:endParaRPr sz="1900">
              <a:latin typeface="Arial MT"/>
              <a:cs typeface="Arial MT"/>
            </a:endParaRPr>
          </a:p>
          <a:p>
            <a:pPr marL="696595" marR="466725" lvl="1" indent="-227329">
              <a:lnSpc>
                <a:spcPct val="90000"/>
              </a:lnSpc>
              <a:spcBef>
                <a:spcPts val="465"/>
              </a:spcBef>
              <a:buChar char="•"/>
              <a:tabLst>
                <a:tab pos="698500" algn="l"/>
              </a:tabLst>
            </a:pP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Hogere</a:t>
            </a:r>
            <a:r>
              <a:rPr sz="1900" spc="-7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opleidingen</a:t>
            </a:r>
            <a:r>
              <a:rPr sz="19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2E4D5D"/>
                </a:solidFill>
                <a:latin typeface="Arial MT"/>
                <a:cs typeface="Arial MT"/>
              </a:rPr>
              <a:t>(professionele 	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bachelor)</a:t>
            </a:r>
            <a:r>
              <a:rPr sz="1900" spc="-1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&gt;&gt;</a:t>
            </a:r>
            <a:r>
              <a:rPr sz="1900" spc="-5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PGZ</a:t>
            </a:r>
            <a:r>
              <a:rPr sz="1900" spc="-5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vaak</a:t>
            </a:r>
            <a:r>
              <a:rPr sz="19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2E4D5D"/>
                </a:solidFill>
                <a:latin typeface="Arial MT"/>
                <a:cs typeface="Arial MT"/>
              </a:rPr>
              <a:t>impliciet, 	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verscholen</a:t>
            </a:r>
            <a:r>
              <a:rPr sz="19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in</a:t>
            </a:r>
            <a:r>
              <a:rPr sz="1900" spc="-6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abstracte</a:t>
            </a:r>
            <a:r>
              <a:rPr sz="1900" spc="-5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2E4D5D"/>
                </a:solidFill>
                <a:latin typeface="Arial MT"/>
                <a:cs typeface="Arial MT"/>
              </a:rPr>
              <a:t>termen 	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("cliëntgericht</a:t>
            </a:r>
            <a:r>
              <a:rPr sz="1900" spc="-6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werken",</a:t>
            </a:r>
            <a:r>
              <a:rPr sz="1900" spc="-6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2E4D5D"/>
                </a:solidFill>
                <a:latin typeface="Arial MT"/>
                <a:cs typeface="Arial MT"/>
              </a:rPr>
              <a:t>"complexe 	zorgsituaties")</a:t>
            </a:r>
            <a:endParaRPr sz="1900">
              <a:latin typeface="Arial MT"/>
              <a:cs typeface="Arial MT"/>
            </a:endParaRPr>
          </a:p>
          <a:p>
            <a:pPr marL="240029" indent="-227329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0029" algn="l"/>
              </a:tabLst>
            </a:pPr>
            <a:r>
              <a:rPr sz="1900" b="1" spc="-10" dirty="0">
                <a:solidFill>
                  <a:srgbClr val="2E4D5D"/>
                </a:solidFill>
                <a:latin typeface="Arial"/>
                <a:cs typeface="Arial"/>
              </a:rPr>
              <a:t>Paradox:</a:t>
            </a:r>
            <a:endParaRPr sz="1900">
              <a:latin typeface="Arial"/>
              <a:cs typeface="Arial"/>
            </a:endParaRPr>
          </a:p>
          <a:p>
            <a:pPr marL="696595" marR="696595" lvl="1" indent="-227329">
              <a:lnSpc>
                <a:spcPts val="2050"/>
              </a:lnSpc>
              <a:spcBef>
                <a:spcPts val="525"/>
              </a:spcBef>
              <a:buChar char="•"/>
              <a:tabLst>
                <a:tab pos="698500" algn="l"/>
              </a:tabLst>
            </a:pP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Net</a:t>
            </a:r>
            <a:r>
              <a:rPr sz="19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op</a:t>
            </a:r>
            <a:r>
              <a:rPr sz="19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het</a:t>
            </a:r>
            <a:r>
              <a:rPr sz="19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niveau</a:t>
            </a:r>
            <a:r>
              <a:rPr sz="1900" spc="-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met</a:t>
            </a:r>
            <a:r>
              <a:rPr sz="1900" spc="-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u="sng" spc="-2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meer</a:t>
            </a:r>
            <a:r>
              <a:rPr sz="1900" spc="-20" dirty="0">
                <a:solidFill>
                  <a:srgbClr val="2E4D5D"/>
                </a:solidFill>
                <a:latin typeface="Arial MT"/>
                <a:cs typeface="Arial MT"/>
              </a:rPr>
              <a:t> 	</a:t>
            </a:r>
            <a:r>
              <a:rPr sz="19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verantwoordelijkheid</a:t>
            </a:r>
            <a:r>
              <a:rPr sz="19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is</a:t>
            </a:r>
            <a:r>
              <a:rPr sz="1900" spc="-9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25" dirty="0">
                <a:solidFill>
                  <a:srgbClr val="2E4D5D"/>
                </a:solidFill>
                <a:latin typeface="Arial MT"/>
                <a:cs typeface="Arial MT"/>
              </a:rPr>
              <a:t>PGZ 	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beleidsmatig</a:t>
            </a:r>
            <a:r>
              <a:rPr sz="1900" spc="-4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het</a:t>
            </a:r>
            <a:r>
              <a:rPr sz="1900" spc="-6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dirty="0">
                <a:solidFill>
                  <a:srgbClr val="2E4D5D"/>
                </a:solidFill>
                <a:latin typeface="Arial MT"/>
                <a:cs typeface="Arial MT"/>
              </a:rPr>
              <a:t>minst</a:t>
            </a:r>
            <a:r>
              <a:rPr sz="1900" spc="-6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2E4D5D"/>
                </a:solidFill>
                <a:latin typeface="Arial MT"/>
                <a:cs typeface="Arial MT"/>
              </a:rPr>
              <a:t>zichtbaar</a:t>
            </a:r>
            <a:endParaRPr sz="19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69456" y="1094803"/>
            <a:ext cx="5627370" cy="4782820"/>
            <a:chOff x="6569456" y="1094803"/>
            <a:chExt cx="5627370" cy="47828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9456" y="1525879"/>
              <a:ext cx="5181600" cy="43512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160256" y="1099566"/>
              <a:ext cx="3032125" cy="2270760"/>
            </a:xfrm>
            <a:custGeom>
              <a:avLst/>
              <a:gdLst/>
              <a:ahLst/>
              <a:cxnLst/>
              <a:rect l="l" t="t" r="r" b="b"/>
              <a:pathLst>
                <a:path w="3032125" h="2270760">
                  <a:moveTo>
                    <a:pt x="415417" y="0"/>
                  </a:moveTo>
                  <a:lnTo>
                    <a:pt x="0" y="1513713"/>
                  </a:lnTo>
                  <a:lnTo>
                    <a:pt x="2757551" y="2270506"/>
                  </a:lnTo>
                  <a:lnTo>
                    <a:pt x="3031744" y="1271779"/>
                  </a:lnTo>
                  <a:lnTo>
                    <a:pt x="3031744" y="718122"/>
                  </a:lnTo>
                  <a:lnTo>
                    <a:pt x="4154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60256" y="1099566"/>
              <a:ext cx="3032125" cy="2270760"/>
            </a:xfrm>
            <a:custGeom>
              <a:avLst/>
              <a:gdLst/>
              <a:ahLst/>
              <a:cxnLst/>
              <a:rect l="l" t="t" r="r" b="b"/>
              <a:pathLst>
                <a:path w="3032125" h="2270760">
                  <a:moveTo>
                    <a:pt x="3031744" y="1271779"/>
                  </a:moveTo>
                  <a:lnTo>
                    <a:pt x="2757551" y="2270506"/>
                  </a:lnTo>
                  <a:lnTo>
                    <a:pt x="0" y="1513713"/>
                  </a:lnTo>
                  <a:lnTo>
                    <a:pt x="415417" y="0"/>
                  </a:lnTo>
                  <a:lnTo>
                    <a:pt x="3031744" y="718122"/>
                  </a:lnTo>
                </a:path>
              </a:pathLst>
            </a:custGeom>
            <a:ln w="9525">
              <a:solidFill>
                <a:srgbClr val="1D8D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489186" y="1242059"/>
              <a:ext cx="184785" cy="568325"/>
            </a:xfrm>
            <a:custGeom>
              <a:avLst/>
              <a:gdLst/>
              <a:ahLst/>
              <a:cxnLst/>
              <a:rect l="l" t="t" r="r" b="b"/>
              <a:pathLst>
                <a:path w="184784" h="568325">
                  <a:moveTo>
                    <a:pt x="39243" y="548640"/>
                  </a:moveTo>
                  <a:lnTo>
                    <a:pt x="38608" y="543814"/>
                  </a:lnTo>
                  <a:lnTo>
                    <a:pt x="33401" y="534797"/>
                  </a:lnTo>
                  <a:lnTo>
                    <a:pt x="29591" y="531876"/>
                  </a:lnTo>
                  <a:lnTo>
                    <a:pt x="19558" y="529082"/>
                  </a:lnTo>
                  <a:lnTo>
                    <a:pt x="14859" y="529717"/>
                  </a:lnTo>
                  <a:lnTo>
                    <a:pt x="5715" y="534797"/>
                  </a:lnTo>
                  <a:lnTo>
                    <a:pt x="2794" y="538607"/>
                  </a:lnTo>
                  <a:lnTo>
                    <a:pt x="1397" y="543560"/>
                  </a:lnTo>
                  <a:lnTo>
                    <a:pt x="0" y="548640"/>
                  </a:lnTo>
                  <a:lnTo>
                    <a:pt x="635" y="553466"/>
                  </a:lnTo>
                  <a:lnTo>
                    <a:pt x="5842" y="562483"/>
                  </a:lnTo>
                  <a:lnTo>
                    <a:pt x="9652" y="565404"/>
                  </a:lnTo>
                  <a:lnTo>
                    <a:pt x="19558" y="568198"/>
                  </a:lnTo>
                  <a:lnTo>
                    <a:pt x="24384" y="567563"/>
                  </a:lnTo>
                  <a:lnTo>
                    <a:pt x="33528" y="562483"/>
                  </a:lnTo>
                  <a:lnTo>
                    <a:pt x="36449" y="558673"/>
                  </a:lnTo>
                  <a:lnTo>
                    <a:pt x="39243" y="548640"/>
                  </a:lnTo>
                  <a:close/>
                </a:path>
                <a:path w="184784" h="568325">
                  <a:moveTo>
                    <a:pt x="87630" y="372237"/>
                  </a:moveTo>
                  <a:lnTo>
                    <a:pt x="86995" y="367411"/>
                  </a:lnTo>
                  <a:lnTo>
                    <a:pt x="81788" y="358394"/>
                  </a:lnTo>
                  <a:lnTo>
                    <a:pt x="77978" y="355473"/>
                  </a:lnTo>
                  <a:lnTo>
                    <a:pt x="67945" y="352679"/>
                  </a:lnTo>
                  <a:lnTo>
                    <a:pt x="63246" y="353314"/>
                  </a:lnTo>
                  <a:lnTo>
                    <a:pt x="54229" y="358394"/>
                  </a:lnTo>
                  <a:lnTo>
                    <a:pt x="51181" y="362204"/>
                  </a:lnTo>
                  <a:lnTo>
                    <a:pt x="49784" y="367284"/>
                  </a:lnTo>
                  <a:lnTo>
                    <a:pt x="48514" y="372237"/>
                  </a:lnTo>
                  <a:lnTo>
                    <a:pt x="49022" y="377063"/>
                  </a:lnTo>
                  <a:lnTo>
                    <a:pt x="51689" y="381635"/>
                  </a:lnTo>
                  <a:lnTo>
                    <a:pt x="54229" y="386207"/>
                  </a:lnTo>
                  <a:lnTo>
                    <a:pt x="58039" y="389128"/>
                  </a:lnTo>
                  <a:lnTo>
                    <a:pt x="62992" y="390525"/>
                  </a:lnTo>
                  <a:lnTo>
                    <a:pt x="67945" y="391795"/>
                  </a:lnTo>
                  <a:lnTo>
                    <a:pt x="72771" y="391287"/>
                  </a:lnTo>
                  <a:lnTo>
                    <a:pt x="77343" y="388620"/>
                  </a:lnTo>
                  <a:lnTo>
                    <a:pt x="81915" y="386080"/>
                  </a:lnTo>
                  <a:lnTo>
                    <a:pt x="84836" y="382270"/>
                  </a:lnTo>
                  <a:lnTo>
                    <a:pt x="87630" y="372237"/>
                  </a:lnTo>
                  <a:close/>
                </a:path>
                <a:path w="184784" h="568325">
                  <a:moveTo>
                    <a:pt x="184404" y="19558"/>
                  </a:moveTo>
                  <a:lnTo>
                    <a:pt x="164846" y="0"/>
                  </a:lnTo>
                  <a:lnTo>
                    <a:pt x="160020" y="635"/>
                  </a:lnTo>
                  <a:lnTo>
                    <a:pt x="151003" y="5715"/>
                  </a:lnTo>
                  <a:lnTo>
                    <a:pt x="148082" y="9525"/>
                  </a:lnTo>
                  <a:lnTo>
                    <a:pt x="146685" y="14605"/>
                  </a:lnTo>
                  <a:lnTo>
                    <a:pt x="145288" y="19558"/>
                  </a:lnTo>
                  <a:lnTo>
                    <a:pt x="145923" y="24384"/>
                  </a:lnTo>
                  <a:lnTo>
                    <a:pt x="151003" y="33401"/>
                  </a:lnTo>
                  <a:lnTo>
                    <a:pt x="154813" y="36449"/>
                  </a:lnTo>
                  <a:lnTo>
                    <a:pt x="159766" y="37719"/>
                  </a:lnTo>
                  <a:lnTo>
                    <a:pt x="164846" y="39116"/>
                  </a:lnTo>
                  <a:lnTo>
                    <a:pt x="169545" y="38481"/>
                  </a:lnTo>
                  <a:lnTo>
                    <a:pt x="178689" y="33401"/>
                  </a:lnTo>
                  <a:lnTo>
                    <a:pt x="181610" y="29591"/>
                  </a:lnTo>
                  <a:lnTo>
                    <a:pt x="184404" y="195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58909" y="1263142"/>
              <a:ext cx="2207691" cy="176555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392412" y="2123821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19558" y="0"/>
                  </a:moveTo>
                  <a:lnTo>
                    <a:pt x="14732" y="634"/>
                  </a:lnTo>
                  <a:lnTo>
                    <a:pt x="5715" y="5714"/>
                  </a:lnTo>
                  <a:lnTo>
                    <a:pt x="2794" y="9525"/>
                  </a:lnTo>
                  <a:lnTo>
                    <a:pt x="1397" y="14604"/>
                  </a:lnTo>
                  <a:lnTo>
                    <a:pt x="0" y="19557"/>
                  </a:lnTo>
                  <a:lnTo>
                    <a:pt x="14478" y="37718"/>
                  </a:lnTo>
                  <a:lnTo>
                    <a:pt x="19558" y="39115"/>
                  </a:lnTo>
                  <a:lnTo>
                    <a:pt x="24384" y="38607"/>
                  </a:lnTo>
                  <a:lnTo>
                    <a:pt x="28829" y="35940"/>
                  </a:lnTo>
                  <a:lnTo>
                    <a:pt x="33401" y="33400"/>
                  </a:lnTo>
                  <a:lnTo>
                    <a:pt x="36449" y="29590"/>
                  </a:lnTo>
                  <a:lnTo>
                    <a:pt x="37719" y="24511"/>
                  </a:lnTo>
                  <a:lnTo>
                    <a:pt x="39116" y="19557"/>
                  </a:lnTo>
                  <a:lnTo>
                    <a:pt x="38481" y="14731"/>
                  </a:lnTo>
                  <a:lnTo>
                    <a:pt x="33401" y="5714"/>
                  </a:lnTo>
                  <a:lnTo>
                    <a:pt x="29591" y="2793"/>
                  </a:lnTo>
                  <a:lnTo>
                    <a:pt x="195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25500" y="6443268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Arial MT"/>
                <a:cs typeface="Arial MT"/>
              </a:rPr>
              <a:t>19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>
                <a:solidFill>
                  <a:srgbClr val="1D8DAF"/>
                </a:solidFill>
                <a:latin typeface="Arial"/>
                <a:cs typeface="Arial"/>
              </a:rPr>
              <a:t>Kwestie</a:t>
            </a:r>
            <a:r>
              <a:rPr spc="-20" dirty="0">
                <a:solidFill>
                  <a:srgbClr val="1D8DA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1D8DAF"/>
                </a:solidFill>
                <a:latin typeface="Arial"/>
                <a:cs typeface="Arial"/>
              </a:rPr>
              <a:t>1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.</a:t>
            </a:r>
            <a:r>
              <a:rPr b="0" spc="-1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Curricula</a:t>
            </a:r>
            <a:r>
              <a:rPr b="0" spc="-2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1D8DAF"/>
                </a:solidFill>
                <a:latin typeface="Arial MT"/>
                <a:cs typeface="Arial MT"/>
              </a:rPr>
              <a:t>en</a:t>
            </a:r>
            <a:r>
              <a:rPr b="0" spc="-4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u="sng" spc="-10" dirty="0">
                <a:solidFill>
                  <a:srgbClr val="1D8DAF"/>
                </a:solidFill>
                <a:uFill>
                  <a:solidFill>
                    <a:srgbClr val="1D8DAF"/>
                  </a:solidFill>
                </a:uFill>
                <a:latin typeface="Arial MT"/>
                <a:cs typeface="Arial MT"/>
              </a:rPr>
              <a:t>didactische</a:t>
            </a:r>
            <a:r>
              <a:rPr b="0" spc="-1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b="0" u="sng" spc="-10" dirty="0">
                <a:solidFill>
                  <a:srgbClr val="1D8DAF"/>
                </a:solidFill>
                <a:uFill>
                  <a:solidFill>
                    <a:srgbClr val="1D8DAF"/>
                  </a:solidFill>
                </a:uFill>
                <a:latin typeface="Arial MT"/>
                <a:cs typeface="Arial MT"/>
              </a:rPr>
              <a:t>materialen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6939" y="1748002"/>
            <a:ext cx="7331709" cy="31616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241300" algn="l"/>
              </a:tabLst>
            </a:pPr>
            <a:r>
              <a:rPr sz="1700" b="1" dirty="0">
                <a:solidFill>
                  <a:srgbClr val="2E4D5D"/>
                </a:solidFill>
                <a:latin typeface="Arial"/>
                <a:cs typeface="Arial"/>
              </a:rPr>
              <a:t>Van</a:t>
            </a:r>
            <a:r>
              <a:rPr sz="1700" b="1" spc="-8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2E4D5D"/>
                </a:solidFill>
                <a:latin typeface="Arial"/>
                <a:cs typeface="Arial"/>
              </a:rPr>
              <a:t>leerdoelen</a:t>
            </a:r>
            <a:r>
              <a:rPr sz="1700" b="1" spc="-8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2E4D5D"/>
                </a:solidFill>
                <a:latin typeface="Arial"/>
                <a:cs typeface="Arial"/>
              </a:rPr>
              <a:t>naar</a:t>
            </a:r>
            <a:r>
              <a:rPr sz="1700" b="1" spc="-8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2E4D5D"/>
                </a:solidFill>
                <a:latin typeface="Arial"/>
                <a:cs typeface="Arial"/>
              </a:rPr>
              <a:t>leermateriaal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:</a:t>
            </a:r>
            <a:endParaRPr sz="1700">
              <a:latin typeface="Arial MT"/>
              <a:cs typeface="Arial MT"/>
            </a:endParaRPr>
          </a:p>
          <a:p>
            <a:pPr marL="698500" marR="187325" lvl="1" indent="-228600">
              <a:lnSpc>
                <a:spcPts val="1839"/>
              </a:lnSpc>
              <a:spcBef>
                <a:spcPts val="520"/>
              </a:spcBef>
              <a:buChar char="•"/>
              <a:tabLst>
                <a:tab pos="698500" algn="l"/>
              </a:tabLst>
            </a:pP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PGZ</a:t>
            </a:r>
            <a:r>
              <a:rPr sz="17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leeft</a:t>
            </a:r>
            <a:r>
              <a:rPr sz="1700" spc="-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sterk</a:t>
            </a:r>
            <a:r>
              <a:rPr sz="17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in</a:t>
            </a:r>
            <a:r>
              <a:rPr sz="17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terminologie</a:t>
            </a:r>
            <a:r>
              <a:rPr sz="1700" u="sng" spc="-3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en</a:t>
            </a:r>
            <a:r>
              <a:rPr sz="1700" u="sng" spc="-2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leerdoelen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,</a:t>
            </a:r>
            <a:r>
              <a:rPr sz="1700" spc="-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minder</a:t>
            </a:r>
            <a:r>
              <a:rPr sz="17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in</a:t>
            </a:r>
            <a:r>
              <a:rPr sz="17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de</a:t>
            </a:r>
            <a:r>
              <a:rPr sz="17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feitelijke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inhoud</a:t>
            </a:r>
            <a:r>
              <a:rPr sz="17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(die</a:t>
            </a:r>
            <a:r>
              <a:rPr sz="1700" spc="-4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vaak</a:t>
            </a:r>
            <a:r>
              <a:rPr sz="1700" spc="-5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nog</a:t>
            </a:r>
            <a:r>
              <a:rPr sz="1700" spc="-4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biomedisch/risicogericht</a:t>
            </a:r>
            <a:r>
              <a:rPr sz="1700" spc="-6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vertrekt)</a:t>
            </a:r>
            <a:endParaRPr sz="1700">
              <a:latin typeface="Arial MT"/>
              <a:cs typeface="Arial MT"/>
            </a:endParaRPr>
          </a:p>
          <a:p>
            <a:pPr marL="698500" lvl="1" indent="-228600">
              <a:lnSpc>
                <a:spcPct val="100000"/>
              </a:lnSpc>
              <a:spcBef>
                <a:spcPts val="265"/>
              </a:spcBef>
              <a:buChar char="•"/>
              <a:tabLst>
                <a:tab pos="698500" algn="l"/>
              </a:tabLst>
            </a:pP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Sterke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u="sng" spc="-1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afhankelijkheid</a:t>
            </a:r>
            <a:r>
              <a:rPr sz="1700" u="sng" spc="-3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van</a:t>
            </a:r>
            <a:r>
              <a:rPr sz="1700" u="sng" spc="-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u="sng" spc="-1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individuele</a:t>
            </a:r>
            <a:r>
              <a:rPr sz="1700" u="sng" spc="-4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docent</a:t>
            </a:r>
            <a:r>
              <a:rPr sz="1700" u="sng" spc="2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(charisma,</a:t>
            </a:r>
            <a:r>
              <a:rPr sz="17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ervaring)</a:t>
            </a:r>
            <a:r>
              <a:rPr sz="1700" spc="-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50" dirty="0">
                <a:solidFill>
                  <a:srgbClr val="2E4D5D"/>
                </a:solidFill>
                <a:latin typeface="Arial MT"/>
                <a:cs typeface="Arial MT"/>
              </a:rPr>
              <a:t>…</a:t>
            </a:r>
            <a:endParaRPr sz="1700">
              <a:latin typeface="Arial MT"/>
              <a:cs typeface="Arial MT"/>
            </a:endParaRPr>
          </a:p>
          <a:p>
            <a:pPr marL="698500" lvl="1" indent="-228600">
              <a:lnSpc>
                <a:spcPct val="100000"/>
              </a:lnSpc>
              <a:spcBef>
                <a:spcPts val="300"/>
              </a:spcBef>
              <a:buChar char="•"/>
              <a:tabLst>
                <a:tab pos="698500" algn="l"/>
              </a:tabLst>
            </a:pP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Sterktes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:</a:t>
            </a:r>
            <a:r>
              <a:rPr sz="1700" spc="-7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simulatieonderwijs,</a:t>
            </a:r>
            <a:r>
              <a:rPr sz="1700" spc="-8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validatie,</a:t>
            </a:r>
            <a:r>
              <a:rPr sz="1700" spc="-8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reminiscentie,</a:t>
            </a:r>
            <a:r>
              <a:rPr sz="1700" spc="-8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snoezelen,</a:t>
            </a:r>
            <a:r>
              <a:rPr sz="1700" spc="-7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50" dirty="0">
                <a:solidFill>
                  <a:srgbClr val="2E4D5D"/>
                </a:solidFill>
                <a:latin typeface="Arial MT"/>
                <a:cs typeface="Arial MT"/>
              </a:rPr>
              <a:t>…</a:t>
            </a:r>
            <a:endParaRPr sz="1700">
              <a:latin typeface="Arial MT"/>
              <a:cs typeface="Arial MT"/>
            </a:endParaRPr>
          </a:p>
          <a:p>
            <a:pPr marL="698500" lvl="1" indent="-228600">
              <a:lnSpc>
                <a:spcPts val="1939"/>
              </a:lnSpc>
              <a:spcBef>
                <a:spcPts val="290"/>
              </a:spcBef>
              <a:buChar char="•"/>
              <a:tabLst>
                <a:tab pos="698500" algn="l"/>
              </a:tabLst>
            </a:pPr>
            <a:r>
              <a:rPr sz="1700" u="sng" spc="-1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Onderbelicht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:</a:t>
            </a:r>
            <a:r>
              <a:rPr sz="1700" spc="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maatschappelijke</a:t>
            </a:r>
            <a:r>
              <a:rPr sz="1700" spc="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participatie/burgerschap,</a:t>
            </a:r>
            <a:r>
              <a:rPr sz="1700" spc="4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gedeelde</a:t>
            </a:r>
            <a:endParaRPr sz="1700">
              <a:latin typeface="Arial MT"/>
              <a:cs typeface="Arial MT"/>
            </a:endParaRPr>
          </a:p>
          <a:p>
            <a:pPr marL="698500">
              <a:lnSpc>
                <a:spcPts val="1939"/>
              </a:lnSpc>
            </a:pP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besluitvorming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75"/>
              </a:spcBef>
            </a:pPr>
            <a:endParaRPr sz="17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1700" b="1" dirty="0">
                <a:solidFill>
                  <a:srgbClr val="2E4D5D"/>
                </a:solidFill>
                <a:latin typeface="Arial"/>
                <a:cs typeface="Arial"/>
              </a:rPr>
              <a:t>Opbouw</a:t>
            </a:r>
            <a:r>
              <a:rPr sz="1700" b="1" spc="-5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2E4D5D"/>
                </a:solidFill>
                <a:latin typeface="Arial"/>
                <a:cs typeface="Arial"/>
              </a:rPr>
              <a:t>didactische</a:t>
            </a:r>
            <a:r>
              <a:rPr sz="1700" b="1" spc="-3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2E4D5D"/>
                </a:solidFill>
                <a:latin typeface="Arial"/>
                <a:cs typeface="Arial"/>
              </a:rPr>
              <a:t>materialen</a:t>
            </a:r>
            <a:endParaRPr sz="1700">
              <a:latin typeface="Arial"/>
              <a:cs typeface="Arial"/>
            </a:endParaRPr>
          </a:p>
          <a:p>
            <a:pPr marL="698500" marR="5080" lvl="1" indent="-228600">
              <a:lnSpc>
                <a:spcPts val="1839"/>
              </a:lnSpc>
              <a:spcBef>
                <a:spcPts val="525"/>
              </a:spcBef>
              <a:buChar char="•"/>
              <a:tabLst>
                <a:tab pos="698500" algn="l"/>
              </a:tabLst>
            </a:pP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Dementie</a:t>
            </a:r>
            <a:r>
              <a:rPr sz="17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en</a:t>
            </a:r>
            <a:r>
              <a:rPr sz="17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PGZ</a:t>
            </a:r>
            <a:r>
              <a:rPr sz="17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worden</a:t>
            </a:r>
            <a:r>
              <a:rPr sz="1700" spc="-1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vaak</a:t>
            </a:r>
            <a:r>
              <a:rPr sz="1700" u="sng" spc="-35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laat</a:t>
            </a:r>
            <a:r>
              <a:rPr sz="1700" u="sng" spc="-4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geïntroduceerd</a:t>
            </a:r>
            <a:r>
              <a:rPr sz="1700" u="sng" spc="-3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in</a:t>
            </a:r>
            <a:r>
              <a:rPr sz="17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de</a:t>
            </a:r>
            <a:r>
              <a:rPr sz="17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didactische materialen</a:t>
            </a:r>
            <a:endParaRPr sz="1700">
              <a:latin typeface="Arial MT"/>
              <a:cs typeface="Arial M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3197" y="1730755"/>
            <a:ext cx="2894838" cy="3244850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8200" y="6467950"/>
            <a:ext cx="140335" cy="141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sz="1000" spc="-25" dirty="0">
                <a:solidFill>
                  <a:srgbClr val="FFFFFF"/>
                </a:solidFill>
                <a:latin typeface="Arial MT"/>
                <a:cs typeface="Arial MT"/>
              </a:rPr>
              <a:t>20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8200" y="5414581"/>
            <a:ext cx="11210290" cy="1200785"/>
          </a:xfrm>
          <a:custGeom>
            <a:avLst/>
            <a:gdLst/>
            <a:ahLst/>
            <a:cxnLst/>
            <a:rect l="l" t="t" r="r" b="b"/>
            <a:pathLst>
              <a:path w="11210290" h="1200784">
                <a:moveTo>
                  <a:pt x="11209909" y="0"/>
                </a:moveTo>
                <a:lnTo>
                  <a:pt x="0" y="0"/>
                </a:lnTo>
                <a:lnTo>
                  <a:pt x="0" y="1200327"/>
                </a:lnTo>
                <a:lnTo>
                  <a:pt x="11209909" y="1200327"/>
                </a:lnTo>
                <a:lnTo>
                  <a:pt x="11209909" y="0"/>
                </a:lnTo>
                <a:close/>
              </a:path>
            </a:pathLst>
          </a:custGeom>
          <a:solidFill>
            <a:srgbClr val="FFC000">
              <a:alpha val="8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38200" y="5414581"/>
            <a:ext cx="11210290" cy="120078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377825" marR="998855" indent="-287020">
              <a:lnSpc>
                <a:spcPct val="100000"/>
              </a:lnSpc>
              <a:spcBef>
                <a:spcPts val="245"/>
              </a:spcBef>
              <a:buFont typeface="Wingdings"/>
              <a:buChar char=""/>
              <a:tabLst>
                <a:tab pos="377825" algn="l"/>
              </a:tabLst>
            </a:pPr>
            <a:r>
              <a:rPr sz="1800" dirty="0">
                <a:latin typeface="Calibri"/>
                <a:cs typeface="Calibri"/>
              </a:rPr>
              <a:t>PGZ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breed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gedragen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referentiekader,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maar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materiaal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versnipperd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(opleidingen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weinig)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ongelijk verankerd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sz="1800" spc="-10" dirty="0">
                <a:latin typeface="Calibri"/>
                <a:cs typeface="Calibri"/>
              </a:rPr>
              <a:t>Aanbeveling: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verticale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leerlijn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PGZ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(niveau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4→6),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gedeelde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basismodule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77825" algn="l"/>
              </a:tabLst>
            </a:pPr>
            <a:r>
              <a:rPr sz="1800" spc="-10" dirty="0">
                <a:latin typeface="Calibri"/>
                <a:cs typeface="Calibri"/>
              </a:rPr>
              <a:t>Lespraktijk: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dementie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én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PGZ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vroeger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inbrengen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5322189"/>
            <a:ext cx="9961245" cy="1415415"/>
            <a:chOff x="0" y="5322189"/>
            <a:chExt cx="9961245" cy="1415415"/>
          </a:xfrm>
        </p:grpSpPr>
        <p:sp>
          <p:nvSpPr>
            <p:cNvPr id="11" name="object 11"/>
            <p:cNvSpPr/>
            <p:nvPr/>
          </p:nvSpPr>
          <p:spPr>
            <a:xfrm>
              <a:off x="0" y="5322189"/>
              <a:ext cx="635000" cy="1044575"/>
            </a:xfrm>
            <a:custGeom>
              <a:avLst/>
              <a:gdLst/>
              <a:ahLst/>
              <a:cxnLst/>
              <a:rect l="l" t="t" r="r" b="b"/>
              <a:pathLst>
                <a:path w="635000" h="1044575">
                  <a:moveTo>
                    <a:pt x="317461" y="0"/>
                  </a:moveTo>
                  <a:lnTo>
                    <a:pt x="317461" y="261112"/>
                  </a:lnTo>
                  <a:lnTo>
                    <a:pt x="0" y="261112"/>
                  </a:lnTo>
                  <a:lnTo>
                    <a:pt x="0" y="783424"/>
                  </a:lnTo>
                  <a:lnTo>
                    <a:pt x="317461" y="783424"/>
                  </a:lnTo>
                  <a:lnTo>
                    <a:pt x="317461" y="1044562"/>
                  </a:lnTo>
                  <a:lnTo>
                    <a:pt x="634923" y="522300"/>
                  </a:lnTo>
                  <a:lnTo>
                    <a:pt x="31746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91904" y="6339554"/>
              <a:ext cx="568807" cy="3979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Kwestie</a:t>
            </a:r>
            <a:r>
              <a:rPr sz="4000" spc="-75" dirty="0">
                <a:solidFill>
                  <a:srgbClr val="1D8DA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2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.</a:t>
            </a:r>
            <a:r>
              <a:rPr sz="4000" b="0" spc="-8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transfer</a:t>
            </a:r>
            <a:r>
              <a:rPr sz="4000" b="0" spc="-7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van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20" dirty="0">
                <a:solidFill>
                  <a:srgbClr val="1D8DAF"/>
                </a:solidFill>
                <a:latin typeface="Arial MT"/>
                <a:cs typeface="Arial MT"/>
              </a:rPr>
              <a:t>PGZ-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competenties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naar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(eerste)</a:t>
            </a:r>
            <a:r>
              <a:rPr sz="4000"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praktijkervaring</a:t>
            </a:r>
            <a:endParaRPr sz="40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91286" y="1921001"/>
            <a:ext cx="10026650" cy="2543810"/>
            <a:chOff x="891286" y="1921001"/>
            <a:chExt cx="10026650" cy="254381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79459" y="1926208"/>
              <a:ext cx="2538095" cy="25380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286" y="1921001"/>
              <a:ext cx="3626104" cy="24185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17389" y="2520441"/>
              <a:ext cx="3862070" cy="1044575"/>
            </a:xfrm>
            <a:custGeom>
              <a:avLst/>
              <a:gdLst/>
              <a:ahLst/>
              <a:cxnLst/>
              <a:rect l="l" t="t" r="r" b="b"/>
              <a:pathLst>
                <a:path w="3862070" h="1044575">
                  <a:moveTo>
                    <a:pt x="3339845" y="0"/>
                  </a:moveTo>
                  <a:lnTo>
                    <a:pt x="3339845" y="261238"/>
                  </a:lnTo>
                  <a:lnTo>
                    <a:pt x="0" y="261238"/>
                  </a:lnTo>
                  <a:lnTo>
                    <a:pt x="0" y="783463"/>
                  </a:lnTo>
                  <a:lnTo>
                    <a:pt x="3339845" y="783463"/>
                  </a:lnTo>
                  <a:lnTo>
                    <a:pt x="3339845" y="1044575"/>
                  </a:lnTo>
                  <a:lnTo>
                    <a:pt x="3862069" y="522350"/>
                  </a:lnTo>
                  <a:lnTo>
                    <a:pt x="3339845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4591" y="4763770"/>
            <a:ext cx="1118108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25" dirty="0">
                <a:latin typeface="Calibri"/>
                <a:cs typeface="Calibri"/>
              </a:rPr>
              <a:t>Welke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factoren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bevorderen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belemmeren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dat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aangeleerde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PGZ-</a:t>
            </a:r>
            <a:r>
              <a:rPr sz="3200" dirty="0">
                <a:latin typeface="Calibri"/>
                <a:cs typeface="Calibri"/>
              </a:rPr>
              <a:t>competenties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effectief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worden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toegepast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tijdens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stage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(en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daarna)?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25500" y="6443268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Arial MT"/>
                <a:cs typeface="Arial MT"/>
              </a:rPr>
              <a:t>21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Kwestie</a:t>
            </a:r>
            <a:r>
              <a:rPr sz="4000" spc="-75" dirty="0">
                <a:solidFill>
                  <a:srgbClr val="1D8DA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2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.</a:t>
            </a:r>
            <a:r>
              <a:rPr sz="4000" b="0" spc="-8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transfer</a:t>
            </a:r>
            <a:r>
              <a:rPr sz="4000" b="0" spc="-7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van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20" dirty="0">
                <a:solidFill>
                  <a:srgbClr val="1D8DAF"/>
                </a:solidFill>
                <a:latin typeface="Arial MT"/>
                <a:cs typeface="Arial MT"/>
              </a:rPr>
              <a:t>PGZ-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competenties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naar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(eerste)</a:t>
            </a:r>
            <a:r>
              <a:rPr sz="4000"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praktijkervaring</a:t>
            </a:r>
            <a:endParaRPr sz="40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91286" y="1815719"/>
            <a:ext cx="3364865" cy="1044575"/>
            <a:chOff x="891286" y="1815719"/>
            <a:chExt cx="3364865" cy="10445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1321" y="1815769"/>
              <a:ext cx="1044524" cy="10445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286" y="1921129"/>
              <a:ext cx="1408049" cy="9391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99335" y="1815719"/>
              <a:ext cx="912494" cy="1044575"/>
            </a:xfrm>
            <a:custGeom>
              <a:avLst/>
              <a:gdLst/>
              <a:ahLst/>
              <a:cxnLst/>
              <a:rect l="l" t="t" r="r" b="b"/>
              <a:pathLst>
                <a:path w="912494" h="1044575">
                  <a:moveTo>
                    <a:pt x="456056" y="0"/>
                  </a:moveTo>
                  <a:lnTo>
                    <a:pt x="456056" y="261111"/>
                  </a:lnTo>
                  <a:lnTo>
                    <a:pt x="0" y="261111"/>
                  </a:lnTo>
                  <a:lnTo>
                    <a:pt x="0" y="783335"/>
                  </a:lnTo>
                  <a:lnTo>
                    <a:pt x="456056" y="783335"/>
                  </a:lnTo>
                  <a:lnTo>
                    <a:pt x="456056" y="1044575"/>
                  </a:lnTo>
                  <a:lnTo>
                    <a:pt x="911987" y="522223"/>
                  </a:lnTo>
                  <a:lnTo>
                    <a:pt x="456056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156072" y="1692020"/>
            <a:ext cx="6497320" cy="75184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>
              <a:lnSpc>
                <a:spcPts val="1839"/>
              </a:lnSpc>
              <a:spcBef>
                <a:spcPts val="330"/>
              </a:spcBef>
            </a:pP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Transfer</a:t>
            </a:r>
            <a:r>
              <a:rPr sz="1700" spc="-6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=</a:t>
            </a:r>
            <a:r>
              <a:rPr sz="17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de</a:t>
            </a:r>
            <a:r>
              <a:rPr sz="17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mate</a:t>
            </a:r>
            <a:r>
              <a:rPr sz="1700" spc="-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waarin</a:t>
            </a:r>
            <a:r>
              <a:rPr sz="1700" spc="-1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kennis/vaardigheden/attitudes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 geleerd</a:t>
            </a:r>
            <a:r>
              <a:rPr sz="1700" spc="-4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25" dirty="0">
                <a:solidFill>
                  <a:srgbClr val="2E4D5D"/>
                </a:solidFill>
                <a:latin typeface="Arial MT"/>
                <a:cs typeface="Arial MT"/>
              </a:rPr>
              <a:t>in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de</a:t>
            </a:r>
            <a:r>
              <a:rPr sz="17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ene</a:t>
            </a:r>
            <a:r>
              <a:rPr sz="1700" spc="-5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context</a:t>
            </a:r>
            <a:r>
              <a:rPr sz="1700" spc="-2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(</a:t>
            </a:r>
            <a:r>
              <a:rPr sz="1700" u="sng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klasvloer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)</a:t>
            </a:r>
            <a:r>
              <a:rPr sz="1700" spc="-6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effectief</a:t>
            </a:r>
            <a:r>
              <a:rPr sz="1700" spc="-3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worden</a:t>
            </a:r>
            <a:r>
              <a:rPr sz="1700" spc="-3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ingezet</a:t>
            </a:r>
            <a:r>
              <a:rPr sz="1700" spc="-50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in</a:t>
            </a:r>
            <a:r>
              <a:rPr sz="1700" spc="-5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een</a:t>
            </a:r>
            <a:r>
              <a:rPr sz="1700" spc="-45" dirty="0">
                <a:solidFill>
                  <a:srgbClr val="2E4D5D"/>
                </a:solidFill>
                <a:latin typeface="Arial MT"/>
                <a:cs typeface="Arial MT"/>
              </a:rPr>
              <a:t> 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andere </a:t>
            </a:r>
            <a:r>
              <a:rPr sz="1700" dirty="0">
                <a:solidFill>
                  <a:srgbClr val="2E4D5D"/>
                </a:solidFill>
                <a:latin typeface="Arial MT"/>
                <a:cs typeface="Arial MT"/>
              </a:rPr>
              <a:t>context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 (</a:t>
            </a:r>
            <a:r>
              <a:rPr sz="1700" u="sng" spc="-10" dirty="0">
                <a:solidFill>
                  <a:srgbClr val="2E4D5D"/>
                </a:solidFill>
                <a:uFill>
                  <a:solidFill>
                    <a:srgbClr val="2E4D5D"/>
                  </a:solidFill>
                </a:uFill>
                <a:latin typeface="Arial MT"/>
                <a:cs typeface="Arial MT"/>
              </a:rPr>
              <a:t>stage/werkvloer</a:t>
            </a:r>
            <a:r>
              <a:rPr sz="1700" spc="-10" dirty="0">
                <a:solidFill>
                  <a:srgbClr val="2E4D5D"/>
                </a:solidFill>
                <a:latin typeface="Arial MT"/>
                <a:cs typeface="Arial MT"/>
              </a:rPr>
              <a:t>)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7516" y="2902712"/>
            <a:ext cx="27463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0" dirty="0">
                <a:latin typeface="Calibri"/>
                <a:cs typeface="Calibri"/>
              </a:rPr>
              <a:t>Transfer-</a:t>
            </a:r>
            <a:r>
              <a:rPr sz="3200" b="1" spc="-10" dirty="0">
                <a:latin typeface="Calibri"/>
                <a:cs typeface="Calibri"/>
              </a:rPr>
              <a:t>theorie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19371" y="2965780"/>
            <a:ext cx="3594735" cy="1200785"/>
          </a:xfrm>
          <a:prstGeom prst="rect">
            <a:avLst/>
          </a:prstGeom>
          <a:solidFill>
            <a:srgbClr val="1D8DAF">
              <a:alpha val="19999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2075" marR="142240">
              <a:lnSpc>
                <a:spcPct val="100000"/>
              </a:lnSpc>
              <a:spcBef>
                <a:spcPts val="245"/>
              </a:spcBef>
            </a:pP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Near</a:t>
            </a:r>
            <a:r>
              <a:rPr sz="1800" b="1" spc="-4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transfer</a:t>
            </a:r>
            <a:r>
              <a:rPr sz="1800" b="1" spc="-3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(gelijkaardige, voorspelbare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context,</a:t>
            </a:r>
            <a:r>
              <a:rPr sz="1800" spc="-40" dirty="0">
                <a:latin typeface="Calibri"/>
                <a:cs typeface="Calibri"/>
              </a:rPr>
              <a:t> bv. </a:t>
            </a:r>
            <a:r>
              <a:rPr sz="1800" spc="-25" dirty="0">
                <a:latin typeface="Calibri"/>
                <a:cs typeface="Calibri"/>
              </a:rPr>
              <a:t>een </a:t>
            </a:r>
            <a:r>
              <a:rPr sz="1800" spc="-10" dirty="0">
                <a:latin typeface="Calibri"/>
                <a:cs typeface="Calibri"/>
              </a:rPr>
              <a:t>geoefende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vaardigheid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toepassen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in </a:t>
            </a:r>
            <a:r>
              <a:rPr sz="1800" dirty="0">
                <a:latin typeface="Calibri"/>
                <a:cs typeface="Calibri"/>
              </a:rPr>
              <a:t>een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vergelijkbare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situatie)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80730" y="2965780"/>
            <a:ext cx="3458845" cy="1200785"/>
          </a:xfrm>
          <a:prstGeom prst="rect">
            <a:avLst/>
          </a:prstGeom>
          <a:solidFill>
            <a:srgbClr val="1D8DAF">
              <a:alpha val="19999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2075" marR="104139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latin typeface="Calibri"/>
                <a:cs typeface="Calibri"/>
              </a:rPr>
              <a:t>versus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far</a:t>
            </a:r>
            <a:r>
              <a:rPr sz="1800" b="1" spc="-5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transfer</a:t>
            </a:r>
            <a:r>
              <a:rPr sz="1800" b="1" spc="-6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(nieuwe, complexe,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onvoorspelbare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context, </a:t>
            </a:r>
            <a:r>
              <a:rPr sz="1800" dirty="0">
                <a:latin typeface="Calibri"/>
                <a:cs typeface="Calibri"/>
              </a:rPr>
              <a:t>zoals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eerste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confrontatie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met </a:t>
            </a:r>
            <a:r>
              <a:rPr sz="1800" dirty="0">
                <a:latin typeface="Calibri"/>
                <a:cs typeface="Calibri"/>
              </a:rPr>
              <a:t>dementie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werkvloer)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4567809"/>
            <a:ext cx="1079500" cy="1044575"/>
          </a:xfrm>
          <a:custGeom>
            <a:avLst/>
            <a:gdLst/>
            <a:ahLst/>
            <a:cxnLst/>
            <a:rect l="l" t="t" r="r" b="b"/>
            <a:pathLst>
              <a:path w="1079500" h="1044575">
                <a:moveTo>
                  <a:pt x="557110" y="0"/>
                </a:moveTo>
                <a:lnTo>
                  <a:pt x="557110" y="261112"/>
                </a:lnTo>
                <a:lnTo>
                  <a:pt x="0" y="261112"/>
                </a:lnTo>
                <a:lnTo>
                  <a:pt x="0" y="783463"/>
                </a:lnTo>
                <a:lnTo>
                  <a:pt x="557110" y="783463"/>
                </a:lnTo>
                <a:lnTo>
                  <a:pt x="557110" y="1044562"/>
                </a:lnTo>
                <a:lnTo>
                  <a:pt x="1079373" y="522351"/>
                </a:lnTo>
                <a:lnTo>
                  <a:pt x="55711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32382" y="4567148"/>
            <a:ext cx="10707370" cy="1200785"/>
          </a:xfrm>
          <a:prstGeom prst="rect">
            <a:avLst/>
          </a:prstGeom>
          <a:solidFill>
            <a:srgbClr val="FFC000">
              <a:alpha val="87057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245"/>
              </a:spcBef>
            </a:pPr>
            <a:r>
              <a:rPr sz="1800" b="1" spc="-25" dirty="0">
                <a:latin typeface="Calibri"/>
                <a:cs typeface="Calibri"/>
              </a:rPr>
              <a:t>Transfer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wordt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sterker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als:</a:t>
            </a:r>
            <a:endParaRPr sz="1800">
              <a:latin typeface="Calibri"/>
              <a:cs typeface="Calibri"/>
            </a:endParaRPr>
          </a:p>
          <a:p>
            <a:pPr marL="834390" indent="-285750">
              <a:lnSpc>
                <a:spcPct val="100000"/>
              </a:lnSpc>
              <a:buFont typeface="Wingdings"/>
              <a:buChar char=""/>
              <a:tabLst>
                <a:tab pos="834390" algn="l"/>
              </a:tabLst>
            </a:pPr>
            <a:r>
              <a:rPr sz="1800" dirty="0">
                <a:latin typeface="Calibri"/>
                <a:cs typeface="Calibri"/>
              </a:rPr>
              <a:t>Leer-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praktijkcontext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elkaar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lijken</a:t>
            </a:r>
            <a:endParaRPr sz="1800">
              <a:latin typeface="Calibri"/>
              <a:cs typeface="Calibri"/>
            </a:endParaRPr>
          </a:p>
          <a:p>
            <a:pPr marL="835025" indent="-28638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835025" algn="l"/>
              </a:tabLst>
            </a:pPr>
            <a:r>
              <a:rPr sz="1800" spc="-10" dirty="0">
                <a:latin typeface="Calibri"/>
                <a:cs typeface="Calibri"/>
              </a:rPr>
              <a:t>Voldoende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herhaling/oefenkansen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zijn</a:t>
            </a:r>
            <a:endParaRPr sz="1800">
              <a:latin typeface="Calibri"/>
              <a:cs typeface="Calibri"/>
            </a:endParaRPr>
          </a:p>
          <a:p>
            <a:pPr marL="835025" indent="-286385">
              <a:lnSpc>
                <a:spcPct val="100000"/>
              </a:lnSpc>
              <a:buFont typeface="Wingdings"/>
              <a:buChar char=""/>
              <a:tabLst>
                <a:tab pos="835025" algn="l"/>
              </a:tabLst>
            </a:pPr>
            <a:r>
              <a:rPr sz="1800" dirty="0">
                <a:latin typeface="Calibri"/>
                <a:cs typeface="Calibri"/>
              </a:rPr>
              <a:t>Er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reflectie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plaatsvindt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eigen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handelen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25500" y="6443268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Arial MT"/>
                <a:cs typeface="Arial MT"/>
              </a:rPr>
              <a:t>22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Kwestie</a:t>
            </a:r>
            <a:r>
              <a:rPr sz="4000" spc="-75" dirty="0">
                <a:solidFill>
                  <a:srgbClr val="1D8DA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2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.</a:t>
            </a:r>
            <a:r>
              <a:rPr sz="4000" b="0" spc="-8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transfer</a:t>
            </a:r>
            <a:r>
              <a:rPr sz="4000" b="0" spc="-7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van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20" dirty="0">
                <a:solidFill>
                  <a:srgbClr val="1D8DAF"/>
                </a:solidFill>
                <a:latin typeface="Arial MT"/>
                <a:cs typeface="Arial MT"/>
              </a:rPr>
              <a:t>PGZ-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competenties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naar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(eerste)</a:t>
            </a:r>
            <a:r>
              <a:rPr sz="4000"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praktijkervaring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516" y="1865757"/>
            <a:ext cx="205549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latin typeface="Calibri"/>
                <a:cs typeface="Calibri"/>
              </a:rPr>
              <a:t>Wat </a:t>
            </a:r>
            <a:r>
              <a:rPr sz="3200" b="1" spc="-10" dirty="0">
                <a:solidFill>
                  <a:srgbClr val="4471C4"/>
                </a:solidFill>
                <a:latin typeface="Calibri"/>
                <a:cs typeface="Calibri"/>
              </a:rPr>
              <a:t>impacteert </a:t>
            </a:r>
            <a:r>
              <a:rPr sz="3200" b="1" dirty="0">
                <a:latin typeface="Calibri"/>
                <a:cs typeface="Calibri"/>
              </a:rPr>
              <a:t>de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transfer?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3513" y="1964004"/>
            <a:ext cx="8468995" cy="1200785"/>
          </a:xfrm>
          <a:prstGeom prst="rect">
            <a:avLst/>
          </a:prstGeom>
          <a:solidFill>
            <a:srgbClr val="1D8DAF">
              <a:alpha val="19999"/>
            </a:srgbClr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Student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spc="-10" dirty="0">
                <a:latin typeface="Calibri"/>
                <a:cs typeface="Calibri"/>
              </a:rPr>
              <a:t>Eerdere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ervaring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(residentiële)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dementiezorg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Verwachtingen</a:t>
            </a:r>
            <a:r>
              <a:rPr sz="1800" dirty="0">
                <a:latin typeface="Calibri"/>
                <a:cs typeface="Calibri"/>
              </a:rPr>
              <a:t> van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 stagiair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 </a:t>
            </a:r>
            <a:r>
              <a:rPr sz="1800" spc="-10" dirty="0">
                <a:latin typeface="Calibri"/>
                <a:cs typeface="Calibri"/>
              </a:rPr>
              <a:t>motivatie/passie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voor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doelgroep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dirty="0">
                <a:latin typeface="Calibri"/>
                <a:cs typeface="Calibri"/>
              </a:rPr>
              <a:t>Mate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zelfvertrouwen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weerbaarheid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23513" y="3316694"/>
            <a:ext cx="8468995" cy="923925"/>
          </a:xfrm>
          <a:prstGeom prst="rect">
            <a:avLst/>
          </a:prstGeom>
          <a:solidFill>
            <a:srgbClr val="1D8DAF">
              <a:alpha val="19999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Stage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Hoeveelste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stage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traject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(vroeg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vs.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laat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opleiding)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dirty="0">
                <a:latin typeface="Calibri"/>
                <a:cs typeface="Calibri"/>
              </a:rPr>
              <a:t>Of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theorie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stage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voorafgaat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net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erna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komt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23513" y="4392434"/>
            <a:ext cx="8468995" cy="1200785"/>
          </a:xfrm>
          <a:prstGeom prst="rect">
            <a:avLst/>
          </a:prstGeom>
          <a:solidFill>
            <a:srgbClr val="1D8DAF">
              <a:alpha val="19999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Organisatie</a:t>
            </a:r>
            <a:r>
              <a:rPr sz="1800" b="1" spc="-3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van</a:t>
            </a:r>
            <a:r>
              <a:rPr sz="1800" b="1" spc="-1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de</a:t>
            </a:r>
            <a:r>
              <a:rPr sz="1800" b="1" spc="-1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EC7C30"/>
                </a:solidFill>
                <a:latin typeface="Calibri"/>
                <a:cs typeface="Calibri"/>
              </a:rPr>
              <a:t>zorg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Taakdruk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tijdsdruk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Teamklimaat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organisatiecultuur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Kwaliteit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van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mentor/stageplaats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25500" y="6443268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Arial MT"/>
                <a:cs typeface="Arial MT"/>
              </a:rPr>
              <a:t>23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Kwestie</a:t>
            </a:r>
            <a:r>
              <a:rPr sz="4000" spc="-75" dirty="0">
                <a:solidFill>
                  <a:srgbClr val="1D8DA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2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.</a:t>
            </a:r>
            <a:r>
              <a:rPr sz="4000" b="0" spc="-8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transfer</a:t>
            </a:r>
            <a:r>
              <a:rPr sz="4000" b="0" spc="-7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van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20" dirty="0">
                <a:solidFill>
                  <a:srgbClr val="1D8DAF"/>
                </a:solidFill>
                <a:latin typeface="Arial MT"/>
                <a:cs typeface="Arial MT"/>
              </a:rPr>
              <a:t>PGZ-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competenties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naar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(eerste)</a:t>
            </a:r>
            <a:r>
              <a:rPr sz="4000"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praktijkervaring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516" y="1865757"/>
            <a:ext cx="205549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latin typeface="Calibri"/>
                <a:cs typeface="Calibri"/>
              </a:rPr>
              <a:t>Wat </a:t>
            </a:r>
            <a:r>
              <a:rPr sz="3200" b="1" spc="-10" dirty="0">
                <a:solidFill>
                  <a:srgbClr val="C00000"/>
                </a:solidFill>
                <a:latin typeface="Calibri"/>
                <a:cs typeface="Calibri"/>
              </a:rPr>
              <a:t>belemmert </a:t>
            </a:r>
            <a:r>
              <a:rPr sz="3200" b="1" dirty="0">
                <a:latin typeface="Calibri"/>
                <a:cs typeface="Calibri"/>
              </a:rPr>
              <a:t>de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transfer?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21227" y="1964016"/>
            <a:ext cx="8470900" cy="923925"/>
          </a:xfrm>
          <a:prstGeom prst="rect">
            <a:avLst/>
          </a:prstGeom>
          <a:solidFill>
            <a:srgbClr val="C00000">
              <a:alpha val="19999"/>
            </a:srgbClr>
          </a:solidFill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Student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Schrik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voor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doelgroep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&gt;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negatieve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beeldvorming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koudwatervrees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21227" y="3194888"/>
            <a:ext cx="8470900" cy="1200785"/>
          </a:xfrm>
          <a:prstGeom prst="rect">
            <a:avLst/>
          </a:prstGeom>
          <a:solidFill>
            <a:srgbClr val="C00000">
              <a:alpha val="19999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Stage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Mismatch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timing: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dementiekennis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PGZ-</a:t>
            </a:r>
            <a:r>
              <a:rPr sz="1800" dirty="0">
                <a:latin typeface="Calibri"/>
                <a:cs typeface="Calibri"/>
              </a:rPr>
              <a:t>theorie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komen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vaak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laat,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stage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te</a:t>
            </a:r>
            <a:endParaRPr sz="18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vroeg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→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"praktijkschok"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belemmert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(far)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21227" y="4615294"/>
            <a:ext cx="8470900" cy="1200785"/>
          </a:xfrm>
          <a:prstGeom prst="rect">
            <a:avLst/>
          </a:prstGeom>
          <a:solidFill>
            <a:srgbClr val="C00000">
              <a:alpha val="19999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Organisatie</a:t>
            </a:r>
            <a:r>
              <a:rPr sz="1800" b="1" spc="-3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van</a:t>
            </a:r>
            <a:r>
              <a:rPr sz="1800" b="1" spc="-1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de</a:t>
            </a:r>
            <a:r>
              <a:rPr sz="1800" b="1" spc="-1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EC7C30"/>
                </a:solidFill>
                <a:latin typeface="Calibri"/>
                <a:cs typeface="Calibri"/>
              </a:rPr>
              <a:t>zorg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Taakgerichte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routines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worden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verwacht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Tijdsdruk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personeelstekort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werkvloer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(stagiair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“gratis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werkkracht”)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spc="-10" dirty="0">
                <a:latin typeface="Calibri"/>
                <a:cs typeface="Calibri"/>
              </a:rPr>
              <a:t>Negatieve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organisatiecultuur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25500" y="6443268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Arial MT"/>
                <a:cs typeface="Arial MT"/>
              </a:rPr>
              <a:t>24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Kwestie</a:t>
            </a:r>
            <a:r>
              <a:rPr sz="4000" spc="-75" dirty="0">
                <a:solidFill>
                  <a:srgbClr val="1D8DA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1D8DAF"/>
                </a:solidFill>
                <a:latin typeface="Arial"/>
                <a:cs typeface="Arial"/>
              </a:rPr>
              <a:t>2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.</a:t>
            </a:r>
            <a:r>
              <a:rPr sz="4000" b="0" spc="-8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transfer</a:t>
            </a:r>
            <a:r>
              <a:rPr sz="4000" b="0" spc="-7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van</a:t>
            </a:r>
            <a:r>
              <a:rPr sz="4000" b="0" spc="-8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20" dirty="0">
                <a:solidFill>
                  <a:srgbClr val="1D8DAF"/>
                </a:solidFill>
                <a:latin typeface="Arial MT"/>
                <a:cs typeface="Arial MT"/>
              </a:rPr>
              <a:t>PGZ-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competenties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naar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de</a:t>
            </a:r>
            <a:r>
              <a:rPr sz="4000" b="0" spc="-75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dirty="0">
                <a:solidFill>
                  <a:srgbClr val="1D8DAF"/>
                </a:solidFill>
                <a:latin typeface="Arial MT"/>
                <a:cs typeface="Arial MT"/>
              </a:rPr>
              <a:t>(eerste)</a:t>
            </a:r>
            <a:r>
              <a:rPr sz="4000" b="0" spc="-60" dirty="0">
                <a:solidFill>
                  <a:srgbClr val="1D8DAF"/>
                </a:solidFill>
                <a:latin typeface="Arial MT"/>
                <a:cs typeface="Arial MT"/>
              </a:rPr>
              <a:t> </a:t>
            </a:r>
            <a:r>
              <a:rPr sz="4000" b="0" spc="-10" dirty="0">
                <a:solidFill>
                  <a:srgbClr val="1D8DAF"/>
                </a:solidFill>
                <a:latin typeface="Arial MT"/>
                <a:cs typeface="Arial MT"/>
              </a:rPr>
              <a:t>praktijkervaring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516" y="1865757"/>
            <a:ext cx="221678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25" dirty="0">
                <a:latin typeface="Calibri"/>
                <a:cs typeface="Calibri"/>
              </a:rPr>
              <a:t>Wat </a:t>
            </a:r>
            <a:r>
              <a:rPr sz="3200" b="1" dirty="0">
                <a:solidFill>
                  <a:srgbClr val="538235"/>
                </a:solidFill>
                <a:latin typeface="Calibri"/>
                <a:cs typeface="Calibri"/>
              </a:rPr>
              <a:t>bevordert</a:t>
            </a:r>
            <a:r>
              <a:rPr sz="3200" b="1" spc="-12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de </a:t>
            </a:r>
            <a:r>
              <a:rPr sz="3200" b="1" spc="-10" dirty="0">
                <a:latin typeface="Calibri"/>
                <a:cs typeface="Calibri"/>
              </a:rPr>
              <a:t>transfer?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36214" y="1690700"/>
            <a:ext cx="8956040" cy="1200785"/>
          </a:xfrm>
          <a:custGeom>
            <a:avLst/>
            <a:gdLst/>
            <a:ahLst/>
            <a:cxnLst/>
            <a:rect l="l" t="t" r="r" b="b"/>
            <a:pathLst>
              <a:path w="8956040" h="1200785">
                <a:moveTo>
                  <a:pt x="8955786" y="0"/>
                </a:moveTo>
                <a:lnTo>
                  <a:pt x="0" y="0"/>
                </a:lnTo>
                <a:lnTo>
                  <a:pt x="0" y="1200327"/>
                </a:lnTo>
                <a:lnTo>
                  <a:pt x="8955786" y="1200327"/>
                </a:lnTo>
                <a:lnTo>
                  <a:pt x="8955786" y="0"/>
                </a:lnTo>
                <a:close/>
              </a:path>
            </a:pathLst>
          </a:custGeom>
          <a:solidFill>
            <a:srgbClr val="92D05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15461" y="1708784"/>
            <a:ext cx="775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Student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15461" y="1983104"/>
            <a:ext cx="680148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20" dirty="0">
                <a:latin typeface="Calibri"/>
                <a:cs typeface="Calibri"/>
              </a:rPr>
              <a:t>Doen-</a:t>
            </a:r>
            <a:r>
              <a:rPr sz="1800" spc="-10" dirty="0">
                <a:latin typeface="Calibri"/>
                <a:cs typeface="Calibri"/>
              </a:rPr>
              <a:t>doen-</a:t>
            </a:r>
            <a:r>
              <a:rPr sz="1800" dirty="0">
                <a:latin typeface="Calibri"/>
                <a:cs typeface="Calibri"/>
              </a:rPr>
              <a:t>doen: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simulatieonderwijs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levensechte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casuïstiek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Dementiekennis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vóór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eerste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stage,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positieve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beeldvorming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stimuleren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Simpele,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sprekende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voorbeelden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(taal-</a:t>
            </a:r>
            <a:r>
              <a:rPr sz="1800" dirty="0">
                <a:latin typeface="Calibri"/>
                <a:cs typeface="Calibri"/>
              </a:rPr>
              <a:t>eigen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materiaal)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36214" y="3058617"/>
            <a:ext cx="8956040" cy="1200785"/>
          </a:xfrm>
          <a:custGeom>
            <a:avLst/>
            <a:gdLst/>
            <a:ahLst/>
            <a:cxnLst/>
            <a:rect l="l" t="t" r="r" b="b"/>
            <a:pathLst>
              <a:path w="8956040" h="1200785">
                <a:moveTo>
                  <a:pt x="8955786" y="0"/>
                </a:moveTo>
                <a:lnTo>
                  <a:pt x="0" y="0"/>
                </a:lnTo>
                <a:lnTo>
                  <a:pt x="0" y="1200327"/>
                </a:lnTo>
                <a:lnTo>
                  <a:pt x="8955786" y="1200327"/>
                </a:lnTo>
                <a:lnTo>
                  <a:pt x="8955786" y="0"/>
                </a:lnTo>
                <a:close/>
              </a:path>
            </a:pathLst>
          </a:custGeom>
          <a:solidFill>
            <a:srgbClr val="92D05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15461" y="3077083"/>
            <a:ext cx="544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Stage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6500" y="1711451"/>
            <a:ext cx="2088642" cy="155676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315461" y="3351403"/>
            <a:ext cx="82924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Positieve,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begeleide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eerste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ervaringen</a:t>
            </a:r>
            <a:r>
              <a:rPr sz="1800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(geleide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klasbezoeken,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geleidelijke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opbouw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van </a:t>
            </a:r>
            <a:r>
              <a:rPr sz="1800" spc="-10" dirty="0">
                <a:latin typeface="Calibri"/>
                <a:cs typeface="Calibri"/>
              </a:rPr>
              <a:t>complexiteit)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&gt;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near-transfer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vooraleer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far-</a:t>
            </a:r>
            <a:r>
              <a:rPr sz="1800" spc="-10" dirty="0">
                <a:latin typeface="Calibri"/>
                <a:cs typeface="Calibri"/>
              </a:rPr>
              <a:t>transfer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wordt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verwacht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spc="-10" dirty="0">
                <a:latin typeface="Calibri"/>
                <a:cs typeface="Calibri"/>
              </a:rPr>
              <a:t>Sterke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driehoek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student–</a:t>
            </a:r>
            <a:r>
              <a:rPr sz="1800" i="1" spc="-20" dirty="0">
                <a:latin typeface="Calibri"/>
                <a:cs typeface="Calibri"/>
              </a:rPr>
              <a:t>stagebegeleider–</a:t>
            </a:r>
            <a:r>
              <a:rPr sz="1800" i="1" dirty="0">
                <a:latin typeface="Calibri"/>
                <a:cs typeface="Calibri"/>
              </a:rPr>
              <a:t>mentor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als</a:t>
            </a:r>
            <a:r>
              <a:rPr sz="1800" spc="-10" dirty="0">
                <a:latin typeface="Calibri"/>
                <a:cs typeface="Calibri"/>
              </a:rPr>
              <a:t> structurele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transferconditie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6209994"/>
            <a:ext cx="12192000" cy="648335"/>
            <a:chOff x="0" y="6209994"/>
            <a:chExt cx="12192000" cy="648335"/>
          </a:xfrm>
        </p:grpSpPr>
        <p:sp>
          <p:nvSpPr>
            <p:cNvPr id="3" name="object 3"/>
            <p:cNvSpPr/>
            <p:nvPr/>
          </p:nvSpPr>
          <p:spPr>
            <a:xfrm>
              <a:off x="0" y="6209994"/>
              <a:ext cx="12192000" cy="648335"/>
            </a:xfrm>
            <a:custGeom>
              <a:avLst/>
              <a:gdLst/>
              <a:ahLst/>
              <a:cxnLst/>
              <a:rect l="l" t="t" r="r" b="b"/>
              <a:pathLst>
                <a:path w="12192000" h="648334">
                  <a:moveTo>
                    <a:pt x="12192000" y="0"/>
                  </a:moveTo>
                  <a:lnTo>
                    <a:pt x="0" y="0"/>
                  </a:lnTo>
                  <a:lnTo>
                    <a:pt x="0" y="648004"/>
                  </a:lnTo>
                  <a:lnTo>
                    <a:pt x="12192000" y="6480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D8D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28504" y="6354012"/>
              <a:ext cx="1873503" cy="39598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236214" y="4455617"/>
            <a:ext cx="8956040" cy="1754505"/>
          </a:xfrm>
          <a:prstGeom prst="rect">
            <a:avLst/>
          </a:prstGeom>
          <a:solidFill>
            <a:srgbClr val="92D050">
              <a:alpha val="19999"/>
            </a:srgb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1800" b="1" spc="-10" dirty="0">
                <a:solidFill>
                  <a:srgbClr val="EC7C30"/>
                </a:solidFill>
                <a:latin typeface="Calibri"/>
                <a:cs typeface="Calibri"/>
              </a:rPr>
              <a:t>Organisatie</a:t>
            </a:r>
            <a:r>
              <a:rPr sz="1800" b="1" spc="-4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van</a:t>
            </a:r>
            <a:r>
              <a:rPr sz="1800" b="1" spc="-2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C7C30"/>
                </a:solidFill>
                <a:latin typeface="Calibri"/>
                <a:cs typeface="Calibri"/>
              </a:rPr>
              <a:t>de</a:t>
            </a:r>
            <a:r>
              <a:rPr sz="1800" b="1" spc="-1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EC7C30"/>
                </a:solidFill>
                <a:latin typeface="Calibri"/>
                <a:cs typeface="Calibri"/>
              </a:rPr>
              <a:t>zorg</a:t>
            </a:r>
            <a:endParaRPr sz="1800">
              <a:latin typeface="Calibri"/>
              <a:cs typeface="Calibri"/>
            </a:endParaRPr>
          </a:p>
          <a:p>
            <a:pPr marL="378460" marR="10668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8460" algn="l"/>
              </a:tabLst>
            </a:pPr>
            <a:r>
              <a:rPr sz="1800" spc="-10" dirty="0">
                <a:latin typeface="Calibri"/>
                <a:cs typeface="Calibri"/>
              </a:rPr>
              <a:t>Voldoende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intervisie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meer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verwevenheid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opleiding–</a:t>
            </a:r>
            <a:r>
              <a:rPr sz="1800" dirty="0">
                <a:latin typeface="Calibri"/>
                <a:cs typeface="Calibri"/>
              </a:rPr>
              <a:t>werkveld,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multidisciplinaire</a:t>
            </a:r>
            <a:r>
              <a:rPr sz="1800" dirty="0">
                <a:latin typeface="Calibri"/>
                <a:cs typeface="Calibri"/>
              </a:rPr>
              <a:t> dialoog,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… </a:t>
            </a:r>
            <a:r>
              <a:rPr sz="1800" dirty="0">
                <a:latin typeface="Calibri"/>
                <a:cs typeface="Calibri"/>
              </a:rPr>
              <a:t>met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PGZ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als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topic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van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gesprek</a:t>
            </a:r>
            <a:endParaRPr sz="1800">
              <a:latin typeface="Calibri"/>
              <a:cs typeface="Calibri"/>
            </a:endParaRPr>
          </a:p>
          <a:p>
            <a:pPr marL="378460" marR="1699260" indent="-287020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1800" spc="-10" dirty="0">
                <a:latin typeface="Calibri"/>
                <a:cs typeface="Calibri"/>
              </a:rPr>
              <a:t>Veilige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“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transferruimte</a:t>
            </a:r>
            <a:r>
              <a:rPr sz="1800" spc="-10" dirty="0">
                <a:latin typeface="Calibri"/>
                <a:cs typeface="Calibri"/>
              </a:rPr>
              <a:t>”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(geen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evaluatiesetting):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studenten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durven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minder persoonsgerichte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praktijken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aankaarten</a:t>
            </a:r>
            <a:endParaRPr sz="18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Escalatie-systematiek</a:t>
            </a:r>
            <a:r>
              <a:rPr sz="1800" spc="-10" dirty="0">
                <a:latin typeface="Calibri"/>
                <a:cs typeface="Calibri"/>
              </a:rPr>
              <a:t>: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tijdige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signalering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tot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stageplaatsen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“zwarte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lijst”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5500" y="6443268"/>
            <a:ext cx="1657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FFFFFF"/>
                </a:solidFill>
                <a:latin typeface="Arial MT"/>
                <a:cs typeface="Arial MT"/>
              </a:rPr>
              <a:t>25</a:t>
            </a:r>
            <a:endParaRPr sz="1000">
              <a:latin typeface="Arial MT"/>
              <a:cs typeface="Arial M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91904" y="6339554"/>
            <a:ext cx="568807" cy="39795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D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" y="432816"/>
            <a:ext cx="11364595" cy="6024880"/>
            <a:chOff x="411480" y="432816"/>
            <a:chExt cx="11364595" cy="6024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80" y="432816"/>
              <a:ext cx="11364468" cy="6024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7012" y="480060"/>
              <a:ext cx="11238230" cy="5897880"/>
            </a:xfrm>
            <a:custGeom>
              <a:avLst/>
              <a:gdLst/>
              <a:ahLst/>
              <a:cxnLst/>
              <a:rect l="l" t="t" r="r" b="b"/>
              <a:pathLst>
                <a:path w="11238230" h="5897880">
                  <a:moveTo>
                    <a:pt x="11237976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11237976" y="5897880"/>
                  </a:lnTo>
                  <a:lnTo>
                    <a:pt x="11237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407" y="3597414"/>
              <a:ext cx="4578477" cy="24142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3988" y="4030738"/>
              <a:ext cx="2668905" cy="1258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305" y="4168254"/>
              <a:ext cx="1607312" cy="1120914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9023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105"/>
              </a:spcBef>
            </a:pPr>
            <a:r>
              <a:rPr b="0" spc="-195" dirty="0">
                <a:latin typeface="Trebuchet MS"/>
                <a:cs typeface="Trebuchet MS"/>
              </a:rPr>
              <a:t>Onderzoeksresultaten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331590" y="5371591"/>
            <a:ext cx="25279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0" dirty="0">
                <a:solidFill>
                  <a:srgbClr val="1F3863"/>
                </a:solidFill>
                <a:latin typeface="Calibri"/>
                <a:cs typeface="Calibri"/>
              </a:rPr>
              <a:t>Van</a:t>
            </a:r>
            <a:r>
              <a:rPr sz="17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leslokaal</a:t>
            </a:r>
            <a:r>
              <a:rPr sz="17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naar</a:t>
            </a:r>
            <a:r>
              <a:rPr sz="17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F3863"/>
                </a:solidFill>
                <a:latin typeface="Calibri"/>
                <a:cs typeface="Calibri"/>
              </a:rPr>
              <a:t>werkvloer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45095" y="1573657"/>
            <a:ext cx="3991610" cy="4723130"/>
            <a:chOff x="7245095" y="1573657"/>
            <a:chExt cx="3991610" cy="4723130"/>
          </a:xfrm>
        </p:grpSpPr>
        <p:sp>
          <p:nvSpPr>
            <p:cNvPr id="12" name="object 12"/>
            <p:cNvSpPr/>
            <p:nvPr/>
          </p:nvSpPr>
          <p:spPr>
            <a:xfrm>
              <a:off x="8057133" y="1573657"/>
              <a:ext cx="1044575" cy="2139315"/>
            </a:xfrm>
            <a:custGeom>
              <a:avLst/>
              <a:gdLst/>
              <a:ahLst/>
              <a:cxnLst/>
              <a:rect l="l" t="t" r="r" b="b"/>
              <a:pathLst>
                <a:path w="1044575" h="2139315">
                  <a:moveTo>
                    <a:pt x="783336" y="0"/>
                  </a:moveTo>
                  <a:lnTo>
                    <a:pt x="261112" y="0"/>
                  </a:lnTo>
                  <a:lnTo>
                    <a:pt x="261112" y="1616837"/>
                  </a:lnTo>
                  <a:lnTo>
                    <a:pt x="0" y="1616837"/>
                  </a:lnTo>
                  <a:lnTo>
                    <a:pt x="522224" y="2139060"/>
                  </a:lnTo>
                  <a:lnTo>
                    <a:pt x="1044448" y="1616837"/>
                  </a:lnTo>
                  <a:lnTo>
                    <a:pt x="783336" y="1616837"/>
                  </a:lnTo>
                  <a:lnTo>
                    <a:pt x="783336" y="0"/>
                  </a:lnTo>
                  <a:close/>
                </a:path>
              </a:pathLst>
            </a:custGeom>
            <a:solidFill>
              <a:srgbClr val="E6ED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45095" y="5734811"/>
              <a:ext cx="3991102" cy="5618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415665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latin typeface="Verdana"/>
                <a:cs typeface="Verdana"/>
              </a:rPr>
              <a:t>Wat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hebben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35" dirty="0">
                <a:latin typeface="Verdana"/>
                <a:cs typeface="Verdana"/>
              </a:rPr>
              <a:t>we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geleerd</a:t>
            </a:r>
            <a:r>
              <a:rPr sz="1800" b="0" spc="-110" dirty="0">
                <a:latin typeface="Verdana"/>
                <a:cs typeface="Verdana"/>
              </a:rPr>
              <a:t> </a:t>
            </a:r>
            <a:r>
              <a:rPr sz="1800" b="0" dirty="0">
                <a:latin typeface="Verdana"/>
                <a:cs typeface="Verdana"/>
              </a:rPr>
              <a:t>uit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de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literatuur,</a:t>
            </a:r>
            <a:r>
              <a:rPr sz="1800" b="0" spc="-135" dirty="0">
                <a:latin typeface="Verdana"/>
                <a:cs typeface="Verdana"/>
              </a:rPr>
              <a:t> </a:t>
            </a:r>
            <a:r>
              <a:rPr sz="1800" b="0" spc="-70" dirty="0">
                <a:latin typeface="Verdana"/>
                <a:cs typeface="Verdana"/>
              </a:rPr>
              <a:t>survey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65" dirty="0">
                <a:latin typeface="Verdana"/>
                <a:cs typeface="Verdana"/>
              </a:rPr>
              <a:t>en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5" dirty="0">
                <a:latin typeface="Verdana"/>
                <a:cs typeface="Verdana"/>
              </a:rPr>
              <a:t>focusgroepen?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3242" y="1977009"/>
            <a:ext cx="5273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rebuchet MS"/>
                <a:cs typeface="Trebuchet MS"/>
              </a:rPr>
              <a:t>3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scharniermomenten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binnen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het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onderwijsproces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3536" y="2858465"/>
            <a:ext cx="174371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Wetenschap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naar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45" dirty="0">
                <a:latin typeface="Trebuchet MS"/>
                <a:cs typeface="Trebuchet MS"/>
              </a:rPr>
              <a:t>theoretische</a:t>
            </a:r>
            <a:r>
              <a:rPr sz="1600" spc="-2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kennis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22852" y="2858465"/>
            <a:ext cx="2214245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Trebuchet MS"/>
                <a:cs typeface="Trebuchet MS"/>
              </a:rPr>
              <a:t>Theoretische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kennis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naar</a:t>
            </a:r>
            <a:endParaRPr sz="160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5"/>
              </a:spcBef>
            </a:pPr>
            <a:r>
              <a:rPr sz="1600" spc="-35" dirty="0">
                <a:latin typeface="Trebuchet MS"/>
                <a:cs typeface="Trebuchet MS"/>
              </a:rPr>
              <a:t>praktische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vaardigheden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78471" y="2858465"/>
            <a:ext cx="136525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Klaslokaal</a:t>
            </a:r>
            <a:r>
              <a:rPr sz="1600" spc="-190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naar</a:t>
            </a:r>
            <a:endParaRPr sz="1600">
              <a:latin typeface="Trebuchet MS"/>
              <a:cs typeface="Trebuchet MS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rebuchet MS"/>
                <a:cs typeface="Trebuchet MS"/>
              </a:rPr>
              <a:t>praktijk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7459" y="3448558"/>
            <a:ext cx="9545320" cy="1518285"/>
            <a:chOff x="197459" y="3448558"/>
            <a:chExt cx="9545320" cy="1518285"/>
          </a:xfrm>
        </p:grpSpPr>
        <p:sp>
          <p:nvSpPr>
            <p:cNvPr id="7" name="object 7"/>
            <p:cNvSpPr/>
            <p:nvPr/>
          </p:nvSpPr>
          <p:spPr>
            <a:xfrm>
              <a:off x="739635" y="4818634"/>
              <a:ext cx="8442325" cy="0"/>
            </a:xfrm>
            <a:custGeom>
              <a:avLst/>
              <a:gdLst/>
              <a:ahLst/>
              <a:cxnLst/>
              <a:rect l="l" t="t" r="r" b="b"/>
              <a:pathLst>
                <a:path w="8442325">
                  <a:moveTo>
                    <a:pt x="0" y="0"/>
                  </a:moveTo>
                  <a:lnTo>
                    <a:pt x="8441956" y="0"/>
                  </a:lnTo>
                </a:path>
              </a:pathLst>
            </a:custGeom>
            <a:ln w="19050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1249" y="4732274"/>
              <a:ext cx="152400" cy="1728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4216" y="4732274"/>
              <a:ext cx="152400" cy="17284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47926" y="3448558"/>
              <a:ext cx="76200" cy="1408430"/>
            </a:xfrm>
            <a:custGeom>
              <a:avLst/>
              <a:gdLst/>
              <a:ahLst/>
              <a:cxnLst/>
              <a:rect l="l" t="t" r="r" b="b"/>
              <a:pathLst>
                <a:path w="76200" h="1408429">
                  <a:moveTo>
                    <a:pt x="28575" y="1333904"/>
                  </a:moveTo>
                  <a:lnTo>
                    <a:pt x="23252" y="1334982"/>
                  </a:lnTo>
                  <a:lnTo>
                    <a:pt x="11144" y="1343167"/>
                  </a:lnTo>
                  <a:lnTo>
                    <a:pt x="2988" y="1355282"/>
                  </a:lnTo>
                  <a:lnTo>
                    <a:pt x="0" y="1370075"/>
                  </a:lnTo>
                  <a:lnTo>
                    <a:pt x="2988" y="1384923"/>
                  </a:lnTo>
                  <a:lnTo>
                    <a:pt x="11144" y="1397031"/>
                  </a:lnTo>
                  <a:lnTo>
                    <a:pt x="23252" y="1405187"/>
                  </a:lnTo>
                  <a:lnTo>
                    <a:pt x="38100" y="1408175"/>
                  </a:lnTo>
                  <a:lnTo>
                    <a:pt x="52947" y="1405187"/>
                  </a:lnTo>
                  <a:lnTo>
                    <a:pt x="65055" y="1397031"/>
                  </a:lnTo>
                  <a:lnTo>
                    <a:pt x="73211" y="1384923"/>
                  </a:lnTo>
                  <a:lnTo>
                    <a:pt x="76200" y="1370075"/>
                  </a:lnTo>
                  <a:lnTo>
                    <a:pt x="28575" y="1370075"/>
                  </a:lnTo>
                  <a:lnTo>
                    <a:pt x="28575" y="1333904"/>
                  </a:lnTo>
                  <a:close/>
                </a:path>
                <a:path w="76200" h="1408429">
                  <a:moveTo>
                    <a:pt x="38100" y="1331975"/>
                  </a:moveTo>
                  <a:lnTo>
                    <a:pt x="28575" y="1333904"/>
                  </a:lnTo>
                  <a:lnTo>
                    <a:pt x="28575" y="1370075"/>
                  </a:lnTo>
                  <a:lnTo>
                    <a:pt x="47625" y="1370075"/>
                  </a:lnTo>
                  <a:lnTo>
                    <a:pt x="47625" y="1333904"/>
                  </a:lnTo>
                  <a:lnTo>
                    <a:pt x="38100" y="1331975"/>
                  </a:lnTo>
                  <a:close/>
                </a:path>
                <a:path w="76200" h="1408429">
                  <a:moveTo>
                    <a:pt x="47625" y="1333904"/>
                  </a:moveTo>
                  <a:lnTo>
                    <a:pt x="47625" y="1370075"/>
                  </a:lnTo>
                  <a:lnTo>
                    <a:pt x="76200" y="1370075"/>
                  </a:lnTo>
                  <a:lnTo>
                    <a:pt x="73211" y="1355282"/>
                  </a:lnTo>
                  <a:lnTo>
                    <a:pt x="65055" y="1343167"/>
                  </a:lnTo>
                  <a:lnTo>
                    <a:pt x="52947" y="1334982"/>
                  </a:lnTo>
                  <a:lnTo>
                    <a:pt x="47625" y="1333904"/>
                  </a:lnTo>
                  <a:close/>
                </a:path>
                <a:path w="76200" h="1408429">
                  <a:moveTo>
                    <a:pt x="28575" y="74282"/>
                  </a:moveTo>
                  <a:lnTo>
                    <a:pt x="28575" y="1333904"/>
                  </a:lnTo>
                  <a:lnTo>
                    <a:pt x="38100" y="1331975"/>
                  </a:lnTo>
                  <a:lnTo>
                    <a:pt x="47625" y="1331975"/>
                  </a:lnTo>
                  <a:lnTo>
                    <a:pt x="47625" y="76200"/>
                  </a:lnTo>
                  <a:lnTo>
                    <a:pt x="38100" y="76200"/>
                  </a:lnTo>
                  <a:lnTo>
                    <a:pt x="28575" y="74282"/>
                  </a:lnTo>
                  <a:close/>
                </a:path>
                <a:path w="76200" h="1408429">
                  <a:moveTo>
                    <a:pt x="47625" y="1331975"/>
                  </a:moveTo>
                  <a:lnTo>
                    <a:pt x="38100" y="1331975"/>
                  </a:lnTo>
                  <a:lnTo>
                    <a:pt x="47625" y="1333904"/>
                  </a:lnTo>
                  <a:lnTo>
                    <a:pt x="47625" y="1331975"/>
                  </a:lnTo>
                  <a:close/>
                </a:path>
                <a:path w="76200" h="1408429">
                  <a:moveTo>
                    <a:pt x="47625" y="38100"/>
                  </a:moveTo>
                  <a:lnTo>
                    <a:pt x="28575" y="38100"/>
                  </a:lnTo>
                  <a:lnTo>
                    <a:pt x="28575" y="74282"/>
                  </a:lnTo>
                  <a:lnTo>
                    <a:pt x="38100" y="76200"/>
                  </a:lnTo>
                  <a:lnTo>
                    <a:pt x="47624" y="74282"/>
                  </a:lnTo>
                  <a:lnTo>
                    <a:pt x="47625" y="38100"/>
                  </a:lnTo>
                  <a:close/>
                </a:path>
                <a:path w="76200" h="1408429">
                  <a:moveTo>
                    <a:pt x="47625" y="74282"/>
                  </a:moveTo>
                  <a:lnTo>
                    <a:pt x="38100" y="76200"/>
                  </a:lnTo>
                  <a:lnTo>
                    <a:pt x="47625" y="76200"/>
                  </a:lnTo>
                  <a:lnTo>
                    <a:pt x="47625" y="74282"/>
                  </a:lnTo>
                  <a:close/>
                </a:path>
                <a:path w="76200" h="1408429">
                  <a:moveTo>
                    <a:pt x="38100" y="0"/>
                  </a:moveTo>
                  <a:lnTo>
                    <a:pt x="23252" y="2988"/>
                  </a:lnTo>
                  <a:lnTo>
                    <a:pt x="11144" y="11144"/>
                  </a:lnTo>
                  <a:lnTo>
                    <a:pt x="2988" y="23252"/>
                  </a:lnTo>
                  <a:lnTo>
                    <a:pt x="0" y="38100"/>
                  </a:lnTo>
                  <a:lnTo>
                    <a:pt x="2988" y="52947"/>
                  </a:lnTo>
                  <a:lnTo>
                    <a:pt x="11144" y="65055"/>
                  </a:lnTo>
                  <a:lnTo>
                    <a:pt x="23252" y="73211"/>
                  </a:lnTo>
                  <a:lnTo>
                    <a:pt x="28575" y="74282"/>
                  </a:lnTo>
                  <a:lnTo>
                    <a:pt x="28575" y="38100"/>
                  </a:lnTo>
                  <a:lnTo>
                    <a:pt x="76200" y="38100"/>
                  </a:lnTo>
                  <a:lnTo>
                    <a:pt x="73211" y="23252"/>
                  </a:lnTo>
                  <a:lnTo>
                    <a:pt x="65055" y="11144"/>
                  </a:lnTo>
                  <a:lnTo>
                    <a:pt x="52947" y="2988"/>
                  </a:lnTo>
                  <a:lnTo>
                    <a:pt x="38100" y="0"/>
                  </a:lnTo>
                  <a:close/>
                </a:path>
                <a:path w="76200" h="1408429">
                  <a:moveTo>
                    <a:pt x="76200" y="38100"/>
                  </a:moveTo>
                  <a:lnTo>
                    <a:pt x="47625" y="38100"/>
                  </a:lnTo>
                  <a:lnTo>
                    <a:pt x="47625" y="74282"/>
                  </a:lnTo>
                  <a:lnTo>
                    <a:pt x="52947" y="73211"/>
                  </a:lnTo>
                  <a:lnTo>
                    <a:pt x="65055" y="65055"/>
                  </a:lnTo>
                  <a:lnTo>
                    <a:pt x="73211" y="52947"/>
                  </a:lnTo>
                  <a:lnTo>
                    <a:pt x="76200" y="3810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03797" y="3837305"/>
              <a:ext cx="841375" cy="841375"/>
            </a:xfrm>
            <a:custGeom>
              <a:avLst/>
              <a:gdLst/>
              <a:ahLst/>
              <a:cxnLst/>
              <a:rect l="l" t="t" r="r" b="b"/>
              <a:pathLst>
                <a:path w="841375" h="841375">
                  <a:moveTo>
                    <a:pt x="420497" y="0"/>
                  </a:moveTo>
                  <a:lnTo>
                    <a:pt x="371472" y="2828"/>
                  </a:lnTo>
                  <a:lnTo>
                    <a:pt x="324105" y="11103"/>
                  </a:lnTo>
                  <a:lnTo>
                    <a:pt x="278711" y="24509"/>
                  </a:lnTo>
                  <a:lnTo>
                    <a:pt x="235607" y="42731"/>
                  </a:lnTo>
                  <a:lnTo>
                    <a:pt x="195108" y="65454"/>
                  </a:lnTo>
                  <a:lnTo>
                    <a:pt x="157530" y="92363"/>
                  </a:lnTo>
                  <a:lnTo>
                    <a:pt x="123189" y="123142"/>
                  </a:lnTo>
                  <a:lnTo>
                    <a:pt x="92403" y="157477"/>
                  </a:lnTo>
                  <a:lnTo>
                    <a:pt x="65485" y="195051"/>
                  </a:lnTo>
                  <a:lnTo>
                    <a:pt x="42753" y="235551"/>
                  </a:lnTo>
                  <a:lnTo>
                    <a:pt x="24522" y="278661"/>
                  </a:lnTo>
                  <a:lnTo>
                    <a:pt x="11109" y="324065"/>
                  </a:lnTo>
                  <a:lnTo>
                    <a:pt x="2830" y="371449"/>
                  </a:lnTo>
                  <a:lnTo>
                    <a:pt x="0" y="420497"/>
                  </a:lnTo>
                  <a:lnTo>
                    <a:pt x="2830" y="469519"/>
                  </a:lnTo>
                  <a:lnTo>
                    <a:pt x="11109" y="516881"/>
                  </a:lnTo>
                  <a:lnTo>
                    <a:pt x="24522" y="562267"/>
                  </a:lnTo>
                  <a:lnTo>
                    <a:pt x="42753" y="605361"/>
                  </a:lnTo>
                  <a:lnTo>
                    <a:pt x="65485" y="645848"/>
                  </a:lnTo>
                  <a:lnTo>
                    <a:pt x="92403" y="683413"/>
                  </a:lnTo>
                  <a:lnTo>
                    <a:pt x="123190" y="717740"/>
                  </a:lnTo>
                  <a:lnTo>
                    <a:pt x="157530" y="748513"/>
                  </a:lnTo>
                  <a:lnTo>
                    <a:pt x="195108" y="775418"/>
                  </a:lnTo>
                  <a:lnTo>
                    <a:pt x="235607" y="798138"/>
                  </a:lnTo>
                  <a:lnTo>
                    <a:pt x="278711" y="816359"/>
                  </a:lnTo>
                  <a:lnTo>
                    <a:pt x="324105" y="829764"/>
                  </a:lnTo>
                  <a:lnTo>
                    <a:pt x="371472" y="838038"/>
                  </a:lnTo>
                  <a:lnTo>
                    <a:pt x="420497" y="840867"/>
                  </a:lnTo>
                  <a:lnTo>
                    <a:pt x="469544" y="838038"/>
                  </a:lnTo>
                  <a:lnTo>
                    <a:pt x="516928" y="829764"/>
                  </a:lnTo>
                  <a:lnTo>
                    <a:pt x="562332" y="816359"/>
                  </a:lnTo>
                  <a:lnTo>
                    <a:pt x="605442" y="798138"/>
                  </a:lnTo>
                  <a:lnTo>
                    <a:pt x="645942" y="775418"/>
                  </a:lnTo>
                  <a:lnTo>
                    <a:pt x="683516" y="748513"/>
                  </a:lnTo>
                  <a:lnTo>
                    <a:pt x="717851" y="717740"/>
                  </a:lnTo>
                  <a:lnTo>
                    <a:pt x="748630" y="683413"/>
                  </a:lnTo>
                  <a:lnTo>
                    <a:pt x="775539" y="645848"/>
                  </a:lnTo>
                  <a:lnTo>
                    <a:pt x="798262" y="605361"/>
                  </a:lnTo>
                  <a:lnTo>
                    <a:pt x="816484" y="562267"/>
                  </a:lnTo>
                  <a:lnTo>
                    <a:pt x="829890" y="516881"/>
                  </a:lnTo>
                  <a:lnTo>
                    <a:pt x="838165" y="469519"/>
                  </a:lnTo>
                  <a:lnTo>
                    <a:pt x="840994" y="420497"/>
                  </a:lnTo>
                  <a:lnTo>
                    <a:pt x="838165" y="371449"/>
                  </a:lnTo>
                  <a:lnTo>
                    <a:pt x="829890" y="324065"/>
                  </a:lnTo>
                  <a:lnTo>
                    <a:pt x="816484" y="278661"/>
                  </a:lnTo>
                  <a:lnTo>
                    <a:pt x="798262" y="235551"/>
                  </a:lnTo>
                  <a:lnTo>
                    <a:pt x="775539" y="195051"/>
                  </a:lnTo>
                  <a:lnTo>
                    <a:pt x="748630" y="157477"/>
                  </a:lnTo>
                  <a:lnTo>
                    <a:pt x="717851" y="123142"/>
                  </a:lnTo>
                  <a:lnTo>
                    <a:pt x="683516" y="92363"/>
                  </a:lnTo>
                  <a:lnTo>
                    <a:pt x="645942" y="65454"/>
                  </a:lnTo>
                  <a:lnTo>
                    <a:pt x="605442" y="42731"/>
                  </a:lnTo>
                  <a:lnTo>
                    <a:pt x="562332" y="24509"/>
                  </a:lnTo>
                  <a:lnTo>
                    <a:pt x="516928" y="11103"/>
                  </a:lnTo>
                  <a:lnTo>
                    <a:pt x="469544" y="2828"/>
                  </a:lnTo>
                  <a:lnTo>
                    <a:pt x="420497" y="0"/>
                  </a:lnTo>
                  <a:close/>
                </a:path>
              </a:pathLst>
            </a:custGeom>
            <a:solidFill>
              <a:srgbClr val="D7CE05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666099" y="3837305"/>
              <a:ext cx="841375" cy="841375"/>
            </a:xfrm>
            <a:custGeom>
              <a:avLst/>
              <a:gdLst/>
              <a:ahLst/>
              <a:cxnLst/>
              <a:rect l="l" t="t" r="r" b="b"/>
              <a:pathLst>
                <a:path w="841375" h="841375">
                  <a:moveTo>
                    <a:pt x="420497" y="0"/>
                  </a:moveTo>
                  <a:lnTo>
                    <a:pt x="371449" y="2828"/>
                  </a:lnTo>
                  <a:lnTo>
                    <a:pt x="324065" y="11103"/>
                  </a:lnTo>
                  <a:lnTo>
                    <a:pt x="278661" y="24509"/>
                  </a:lnTo>
                  <a:lnTo>
                    <a:pt x="235551" y="42731"/>
                  </a:lnTo>
                  <a:lnTo>
                    <a:pt x="195051" y="65454"/>
                  </a:lnTo>
                  <a:lnTo>
                    <a:pt x="157477" y="92363"/>
                  </a:lnTo>
                  <a:lnTo>
                    <a:pt x="123142" y="123142"/>
                  </a:lnTo>
                  <a:lnTo>
                    <a:pt x="92363" y="157477"/>
                  </a:lnTo>
                  <a:lnTo>
                    <a:pt x="65454" y="195051"/>
                  </a:lnTo>
                  <a:lnTo>
                    <a:pt x="42731" y="235551"/>
                  </a:lnTo>
                  <a:lnTo>
                    <a:pt x="24509" y="278661"/>
                  </a:lnTo>
                  <a:lnTo>
                    <a:pt x="11103" y="324065"/>
                  </a:lnTo>
                  <a:lnTo>
                    <a:pt x="2828" y="371449"/>
                  </a:lnTo>
                  <a:lnTo>
                    <a:pt x="0" y="420497"/>
                  </a:lnTo>
                  <a:lnTo>
                    <a:pt x="2828" y="469519"/>
                  </a:lnTo>
                  <a:lnTo>
                    <a:pt x="11103" y="516881"/>
                  </a:lnTo>
                  <a:lnTo>
                    <a:pt x="24509" y="562267"/>
                  </a:lnTo>
                  <a:lnTo>
                    <a:pt x="42731" y="605361"/>
                  </a:lnTo>
                  <a:lnTo>
                    <a:pt x="65454" y="645848"/>
                  </a:lnTo>
                  <a:lnTo>
                    <a:pt x="92363" y="683413"/>
                  </a:lnTo>
                  <a:lnTo>
                    <a:pt x="123142" y="717740"/>
                  </a:lnTo>
                  <a:lnTo>
                    <a:pt x="157477" y="748513"/>
                  </a:lnTo>
                  <a:lnTo>
                    <a:pt x="195051" y="775418"/>
                  </a:lnTo>
                  <a:lnTo>
                    <a:pt x="235551" y="798138"/>
                  </a:lnTo>
                  <a:lnTo>
                    <a:pt x="278661" y="816359"/>
                  </a:lnTo>
                  <a:lnTo>
                    <a:pt x="324065" y="829764"/>
                  </a:lnTo>
                  <a:lnTo>
                    <a:pt x="371449" y="838038"/>
                  </a:lnTo>
                  <a:lnTo>
                    <a:pt x="420497" y="840867"/>
                  </a:lnTo>
                  <a:lnTo>
                    <a:pt x="469521" y="838038"/>
                  </a:lnTo>
                  <a:lnTo>
                    <a:pt x="516888" y="829764"/>
                  </a:lnTo>
                  <a:lnTo>
                    <a:pt x="562282" y="816359"/>
                  </a:lnTo>
                  <a:lnTo>
                    <a:pt x="605386" y="798138"/>
                  </a:lnTo>
                  <a:lnTo>
                    <a:pt x="645885" y="775418"/>
                  </a:lnTo>
                  <a:lnTo>
                    <a:pt x="683463" y="748513"/>
                  </a:lnTo>
                  <a:lnTo>
                    <a:pt x="717803" y="717740"/>
                  </a:lnTo>
                  <a:lnTo>
                    <a:pt x="748590" y="683413"/>
                  </a:lnTo>
                  <a:lnTo>
                    <a:pt x="775508" y="645848"/>
                  </a:lnTo>
                  <a:lnTo>
                    <a:pt x="798240" y="605361"/>
                  </a:lnTo>
                  <a:lnTo>
                    <a:pt x="816471" y="562267"/>
                  </a:lnTo>
                  <a:lnTo>
                    <a:pt x="829884" y="516881"/>
                  </a:lnTo>
                  <a:lnTo>
                    <a:pt x="838163" y="469519"/>
                  </a:lnTo>
                  <a:lnTo>
                    <a:pt x="840994" y="420497"/>
                  </a:lnTo>
                  <a:lnTo>
                    <a:pt x="838163" y="371449"/>
                  </a:lnTo>
                  <a:lnTo>
                    <a:pt x="829884" y="324065"/>
                  </a:lnTo>
                  <a:lnTo>
                    <a:pt x="816471" y="278661"/>
                  </a:lnTo>
                  <a:lnTo>
                    <a:pt x="798240" y="235551"/>
                  </a:lnTo>
                  <a:lnTo>
                    <a:pt x="775508" y="195051"/>
                  </a:lnTo>
                  <a:lnTo>
                    <a:pt x="748590" y="157477"/>
                  </a:lnTo>
                  <a:lnTo>
                    <a:pt x="717803" y="123142"/>
                  </a:lnTo>
                  <a:lnTo>
                    <a:pt x="683463" y="92363"/>
                  </a:lnTo>
                  <a:lnTo>
                    <a:pt x="645885" y="65454"/>
                  </a:lnTo>
                  <a:lnTo>
                    <a:pt x="605386" y="42731"/>
                  </a:lnTo>
                  <a:lnTo>
                    <a:pt x="562282" y="24509"/>
                  </a:lnTo>
                  <a:lnTo>
                    <a:pt x="516888" y="11103"/>
                  </a:lnTo>
                  <a:lnTo>
                    <a:pt x="469521" y="2828"/>
                  </a:lnTo>
                  <a:lnTo>
                    <a:pt x="420497" y="0"/>
                  </a:lnTo>
                  <a:close/>
                </a:path>
              </a:pathLst>
            </a:custGeom>
            <a:solidFill>
              <a:srgbClr val="91E49C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01721" y="3837305"/>
              <a:ext cx="841375" cy="841375"/>
            </a:xfrm>
            <a:custGeom>
              <a:avLst/>
              <a:gdLst/>
              <a:ahLst/>
              <a:cxnLst/>
              <a:rect l="l" t="t" r="r" b="b"/>
              <a:pathLst>
                <a:path w="841375" h="841375">
                  <a:moveTo>
                    <a:pt x="420369" y="0"/>
                  </a:moveTo>
                  <a:lnTo>
                    <a:pt x="371347" y="2828"/>
                  </a:lnTo>
                  <a:lnTo>
                    <a:pt x="323985" y="11103"/>
                  </a:lnTo>
                  <a:lnTo>
                    <a:pt x="278599" y="24509"/>
                  </a:lnTo>
                  <a:lnTo>
                    <a:pt x="235505" y="42731"/>
                  </a:lnTo>
                  <a:lnTo>
                    <a:pt x="195018" y="65454"/>
                  </a:lnTo>
                  <a:lnTo>
                    <a:pt x="157453" y="92363"/>
                  </a:lnTo>
                  <a:lnTo>
                    <a:pt x="123126" y="123142"/>
                  </a:lnTo>
                  <a:lnTo>
                    <a:pt x="92353" y="157477"/>
                  </a:lnTo>
                  <a:lnTo>
                    <a:pt x="65448" y="195051"/>
                  </a:lnTo>
                  <a:lnTo>
                    <a:pt x="42728" y="235551"/>
                  </a:lnTo>
                  <a:lnTo>
                    <a:pt x="24507" y="278661"/>
                  </a:lnTo>
                  <a:lnTo>
                    <a:pt x="11102" y="324065"/>
                  </a:lnTo>
                  <a:lnTo>
                    <a:pt x="2828" y="371449"/>
                  </a:lnTo>
                  <a:lnTo>
                    <a:pt x="0" y="420497"/>
                  </a:lnTo>
                  <a:lnTo>
                    <a:pt x="2828" y="469519"/>
                  </a:lnTo>
                  <a:lnTo>
                    <a:pt x="11102" y="516881"/>
                  </a:lnTo>
                  <a:lnTo>
                    <a:pt x="24507" y="562267"/>
                  </a:lnTo>
                  <a:lnTo>
                    <a:pt x="42728" y="605361"/>
                  </a:lnTo>
                  <a:lnTo>
                    <a:pt x="65448" y="645848"/>
                  </a:lnTo>
                  <a:lnTo>
                    <a:pt x="92353" y="683413"/>
                  </a:lnTo>
                  <a:lnTo>
                    <a:pt x="123126" y="717740"/>
                  </a:lnTo>
                  <a:lnTo>
                    <a:pt x="157453" y="748513"/>
                  </a:lnTo>
                  <a:lnTo>
                    <a:pt x="195018" y="775418"/>
                  </a:lnTo>
                  <a:lnTo>
                    <a:pt x="235505" y="798138"/>
                  </a:lnTo>
                  <a:lnTo>
                    <a:pt x="278599" y="816359"/>
                  </a:lnTo>
                  <a:lnTo>
                    <a:pt x="323985" y="829764"/>
                  </a:lnTo>
                  <a:lnTo>
                    <a:pt x="371347" y="838038"/>
                  </a:lnTo>
                  <a:lnTo>
                    <a:pt x="420369" y="840867"/>
                  </a:lnTo>
                  <a:lnTo>
                    <a:pt x="469417" y="838038"/>
                  </a:lnTo>
                  <a:lnTo>
                    <a:pt x="516801" y="829764"/>
                  </a:lnTo>
                  <a:lnTo>
                    <a:pt x="562205" y="816359"/>
                  </a:lnTo>
                  <a:lnTo>
                    <a:pt x="605315" y="798138"/>
                  </a:lnTo>
                  <a:lnTo>
                    <a:pt x="645815" y="775418"/>
                  </a:lnTo>
                  <a:lnTo>
                    <a:pt x="683389" y="748513"/>
                  </a:lnTo>
                  <a:lnTo>
                    <a:pt x="717724" y="717740"/>
                  </a:lnTo>
                  <a:lnTo>
                    <a:pt x="748503" y="683413"/>
                  </a:lnTo>
                  <a:lnTo>
                    <a:pt x="775412" y="645848"/>
                  </a:lnTo>
                  <a:lnTo>
                    <a:pt x="798135" y="605361"/>
                  </a:lnTo>
                  <a:lnTo>
                    <a:pt x="816357" y="562267"/>
                  </a:lnTo>
                  <a:lnTo>
                    <a:pt x="829763" y="516881"/>
                  </a:lnTo>
                  <a:lnTo>
                    <a:pt x="838038" y="469519"/>
                  </a:lnTo>
                  <a:lnTo>
                    <a:pt x="840867" y="420497"/>
                  </a:lnTo>
                  <a:lnTo>
                    <a:pt x="838038" y="371449"/>
                  </a:lnTo>
                  <a:lnTo>
                    <a:pt x="829763" y="324065"/>
                  </a:lnTo>
                  <a:lnTo>
                    <a:pt x="816357" y="278661"/>
                  </a:lnTo>
                  <a:lnTo>
                    <a:pt x="798135" y="235551"/>
                  </a:lnTo>
                  <a:lnTo>
                    <a:pt x="775412" y="195051"/>
                  </a:lnTo>
                  <a:lnTo>
                    <a:pt x="748503" y="157477"/>
                  </a:lnTo>
                  <a:lnTo>
                    <a:pt x="717724" y="123142"/>
                  </a:lnTo>
                  <a:lnTo>
                    <a:pt x="683389" y="92363"/>
                  </a:lnTo>
                  <a:lnTo>
                    <a:pt x="645815" y="65454"/>
                  </a:lnTo>
                  <a:lnTo>
                    <a:pt x="605315" y="42731"/>
                  </a:lnTo>
                  <a:lnTo>
                    <a:pt x="562205" y="24509"/>
                  </a:lnTo>
                  <a:lnTo>
                    <a:pt x="516801" y="11103"/>
                  </a:lnTo>
                  <a:lnTo>
                    <a:pt x="469417" y="2828"/>
                  </a:lnTo>
                  <a:lnTo>
                    <a:pt x="420369" y="0"/>
                  </a:lnTo>
                  <a:close/>
                </a:path>
              </a:pathLst>
            </a:custGeom>
            <a:solidFill>
              <a:srgbClr val="88C5B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7459" y="3837305"/>
              <a:ext cx="841375" cy="841375"/>
            </a:xfrm>
            <a:custGeom>
              <a:avLst/>
              <a:gdLst/>
              <a:ahLst/>
              <a:cxnLst/>
              <a:rect l="l" t="t" r="r" b="b"/>
              <a:pathLst>
                <a:path w="841375" h="841375">
                  <a:moveTo>
                    <a:pt x="420484" y="0"/>
                  </a:moveTo>
                  <a:lnTo>
                    <a:pt x="371445" y="2828"/>
                  </a:lnTo>
                  <a:lnTo>
                    <a:pt x="324069" y="11103"/>
                  </a:lnTo>
                  <a:lnTo>
                    <a:pt x="278670" y="24509"/>
                  </a:lnTo>
                  <a:lnTo>
                    <a:pt x="235563" y="42731"/>
                  </a:lnTo>
                  <a:lnTo>
                    <a:pt x="195065" y="65454"/>
                  </a:lnTo>
                  <a:lnTo>
                    <a:pt x="157490" y="92363"/>
                  </a:lnTo>
                  <a:lnTo>
                    <a:pt x="123155" y="123142"/>
                  </a:lnTo>
                  <a:lnTo>
                    <a:pt x="92374" y="157477"/>
                  </a:lnTo>
                  <a:lnTo>
                    <a:pt x="65463" y="195051"/>
                  </a:lnTo>
                  <a:lnTo>
                    <a:pt x="42737" y="235551"/>
                  </a:lnTo>
                  <a:lnTo>
                    <a:pt x="24513" y="278661"/>
                  </a:lnTo>
                  <a:lnTo>
                    <a:pt x="11105" y="324065"/>
                  </a:lnTo>
                  <a:lnTo>
                    <a:pt x="2828" y="371449"/>
                  </a:lnTo>
                  <a:lnTo>
                    <a:pt x="0" y="420497"/>
                  </a:lnTo>
                  <a:lnTo>
                    <a:pt x="2828" y="469519"/>
                  </a:lnTo>
                  <a:lnTo>
                    <a:pt x="11105" y="516881"/>
                  </a:lnTo>
                  <a:lnTo>
                    <a:pt x="24513" y="562267"/>
                  </a:lnTo>
                  <a:lnTo>
                    <a:pt x="42737" y="605361"/>
                  </a:lnTo>
                  <a:lnTo>
                    <a:pt x="65463" y="645848"/>
                  </a:lnTo>
                  <a:lnTo>
                    <a:pt x="92374" y="683413"/>
                  </a:lnTo>
                  <a:lnTo>
                    <a:pt x="123155" y="717740"/>
                  </a:lnTo>
                  <a:lnTo>
                    <a:pt x="157490" y="748513"/>
                  </a:lnTo>
                  <a:lnTo>
                    <a:pt x="195065" y="775418"/>
                  </a:lnTo>
                  <a:lnTo>
                    <a:pt x="235563" y="798138"/>
                  </a:lnTo>
                  <a:lnTo>
                    <a:pt x="278670" y="816359"/>
                  </a:lnTo>
                  <a:lnTo>
                    <a:pt x="324069" y="829764"/>
                  </a:lnTo>
                  <a:lnTo>
                    <a:pt x="371445" y="838038"/>
                  </a:lnTo>
                  <a:lnTo>
                    <a:pt x="420484" y="840867"/>
                  </a:lnTo>
                  <a:lnTo>
                    <a:pt x="469520" y="838038"/>
                  </a:lnTo>
                  <a:lnTo>
                    <a:pt x="516894" y="829764"/>
                  </a:lnTo>
                  <a:lnTo>
                    <a:pt x="562291" y="816359"/>
                  </a:lnTo>
                  <a:lnTo>
                    <a:pt x="605396" y="798138"/>
                  </a:lnTo>
                  <a:lnTo>
                    <a:pt x="645893" y="775418"/>
                  </a:lnTo>
                  <a:lnTo>
                    <a:pt x="683467" y="748513"/>
                  </a:lnTo>
                  <a:lnTo>
                    <a:pt x="717802" y="717740"/>
                  </a:lnTo>
                  <a:lnTo>
                    <a:pt x="748582" y="683413"/>
                  </a:lnTo>
                  <a:lnTo>
                    <a:pt x="775493" y="645848"/>
                  </a:lnTo>
                  <a:lnTo>
                    <a:pt x="798218" y="605361"/>
                  </a:lnTo>
                  <a:lnTo>
                    <a:pt x="816442" y="562267"/>
                  </a:lnTo>
                  <a:lnTo>
                    <a:pt x="829850" y="516881"/>
                  </a:lnTo>
                  <a:lnTo>
                    <a:pt x="838127" y="469519"/>
                  </a:lnTo>
                  <a:lnTo>
                    <a:pt x="840955" y="420497"/>
                  </a:lnTo>
                  <a:lnTo>
                    <a:pt x="838127" y="371449"/>
                  </a:lnTo>
                  <a:lnTo>
                    <a:pt x="829850" y="324065"/>
                  </a:lnTo>
                  <a:lnTo>
                    <a:pt x="816442" y="278661"/>
                  </a:lnTo>
                  <a:lnTo>
                    <a:pt x="798218" y="235551"/>
                  </a:lnTo>
                  <a:lnTo>
                    <a:pt x="775493" y="195051"/>
                  </a:lnTo>
                  <a:lnTo>
                    <a:pt x="748582" y="157477"/>
                  </a:lnTo>
                  <a:lnTo>
                    <a:pt x="717802" y="123142"/>
                  </a:lnTo>
                  <a:lnTo>
                    <a:pt x="683467" y="92363"/>
                  </a:lnTo>
                  <a:lnTo>
                    <a:pt x="645893" y="65454"/>
                  </a:lnTo>
                  <a:lnTo>
                    <a:pt x="605396" y="42731"/>
                  </a:lnTo>
                  <a:lnTo>
                    <a:pt x="562291" y="24509"/>
                  </a:lnTo>
                  <a:lnTo>
                    <a:pt x="516894" y="11103"/>
                  </a:lnTo>
                  <a:lnTo>
                    <a:pt x="469520" y="2828"/>
                  </a:lnTo>
                  <a:lnTo>
                    <a:pt x="420484" y="0"/>
                  </a:lnTo>
                  <a:close/>
                </a:path>
              </a:pathLst>
            </a:custGeom>
            <a:solidFill>
              <a:srgbClr val="88C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6343" y="3843972"/>
              <a:ext cx="3556635" cy="793115"/>
            </a:xfrm>
            <a:custGeom>
              <a:avLst/>
              <a:gdLst/>
              <a:ahLst/>
              <a:cxnLst/>
              <a:rect l="l" t="t" r="r" b="b"/>
              <a:pathLst>
                <a:path w="3556635" h="793114">
                  <a:moveTo>
                    <a:pt x="234975" y="611136"/>
                  </a:moveTo>
                  <a:lnTo>
                    <a:pt x="78346" y="546227"/>
                  </a:lnTo>
                  <a:lnTo>
                    <a:pt x="71132" y="563638"/>
                  </a:lnTo>
                  <a:lnTo>
                    <a:pt x="227774" y="628548"/>
                  </a:lnTo>
                  <a:lnTo>
                    <a:pt x="234975" y="611136"/>
                  </a:lnTo>
                  <a:close/>
                </a:path>
                <a:path w="3556635" h="793114">
                  <a:moveTo>
                    <a:pt x="527380" y="726554"/>
                  </a:moveTo>
                  <a:lnTo>
                    <a:pt x="508546" y="726554"/>
                  </a:lnTo>
                  <a:lnTo>
                    <a:pt x="508546" y="745401"/>
                  </a:lnTo>
                  <a:lnTo>
                    <a:pt x="508546" y="773671"/>
                  </a:lnTo>
                  <a:lnTo>
                    <a:pt x="18834" y="773671"/>
                  </a:lnTo>
                  <a:lnTo>
                    <a:pt x="18834" y="745401"/>
                  </a:lnTo>
                  <a:lnTo>
                    <a:pt x="508546" y="745401"/>
                  </a:lnTo>
                  <a:lnTo>
                    <a:pt x="508546" y="726554"/>
                  </a:lnTo>
                  <a:lnTo>
                    <a:pt x="374586" y="726554"/>
                  </a:lnTo>
                  <a:lnTo>
                    <a:pt x="407123" y="692137"/>
                  </a:lnTo>
                  <a:lnTo>
                    <a:pt x="433031" y="653961"/>
                  </a:lnTo>
                  <a:lnTo>
                    <a:pt x="452259" y="612902"/>
                  </a:lnTo>
                  <a:lnTo>
                    <a:pt x="464781" y="569772"/>
                  </a:lnTo>
                  <a:lnTo>
                    <a:pt x="470522" y="525449"/>
                  </a:lnTo>
                  <a:lnTo>
                    <a:pt x="469595" y="486130"/>
                  </a:lnTo>
                  <a:lnTo>
                    <a:pt x="469468" y="480771"/>
                  </a:lnTo>
                  <a:lnTo>
                    <a:pt x="461556" y="436575"/>
                  </a:lnTo>
                  <a:lnTo>
                    <a:pt x="451802" y="408355"/>
                  </a:lnTo>
                  <a:lnTo>
                    <a:pt x="451802" y="497014"/>
                  </a:lnTo>
                  <a:lnTo>
                    <a:pt x="450126" y="543509"/>
                  </a:lnTo>
                  <a:lnTo>
                    <a:pt x="440423" y="589445"/>
                  </a:lnTo>
                  <a:lnTo>
                    <a:pt x="422567" y="633742"/>
                  </a:lnTo>
                  <a:lnTo>
                    <a:pt x="396405" y="675322"/>
                  </a:lnTo>
                  <a:lnTo>
                    <a:pt x="359308" y="715048"/>
                  </a:lnTo>
                  <a:lnTo>
                    <a:pt x="345262" y="726554"/>
                  </a:lnTo>
                  <a:lnTo>
                    <a:pt x="271284" y="726554"/>
                  </a:lnTo>
                  <a:lnTo>
                    <a:pt x="312000" y="704189"/>
                  </a:lnTo>
                  <a:lnTo>
                    <a:pt x="346938" y="674865"/>
                  </a:lnTo>
                  <a:lnTo>
                    <a:pt x="375361" y="639686"/>
                  </a:lnTo>
                  <a:lnTo>
                    <a:pt x="396570" y="599732"/>
                  </a:lnTo>
                  <a:lnTo>
                    <a:pt x="409841" y="556094"/>
                  </a:lnTo>
                  <a:lnTo>
                    <a:pt x="414451" y="509841"/>
                  </a:lnTo>
                  <a:lnTo>
                    <a:pt x="414248" y="504202"/>
                  </a:lnTo>
                  <a:lnTo>
                    <a:pt x="414235" y="503821"/>
                  </a:lnTo>
                  <a:lnTo>
                    <a:pt x="414108" y="500329"/>
                  </a:lnTo>
                  <a:lnTo>
                    <a:pt x="413994" y="497014"/>
                  </a:lnTo>
                  <a:lnTo>
                    <a:pt x="413918" y="494931"/>
                  </a:lnTo>
                  <a:lnTo>
                    <a:pt x="412496" y="480771"/>
                  </a:lnTo>
                  <a:lnTo>
                    <a:pt x="412432" y="480123"/>
                  </a:lnTo>
                  <a:lnTo>
                    <a:pt x="409981" y="465429"/>
                  </a:lnTo>
                  <a:lnTo>
                    <a:pt x="409371" y="462775"/>
                  </a:lnTo>
                  <a:lnTo>
                    <a:pt x="406692" y="451281"/>
                  </a:lnTo>
                  <a:lnTo>
                    <a:pt x="404710" y="443877"/>
                  </a:lnTo>
                  <a:lnTo>
                    <a:pt x="282575" y="443877"/>
                  </a:lnTo>
                  <a:lnTo>
                    <a:pt x="294817" y="414337"/>
                  </a:lnTo>
                  <a:lnTo>
                    <a:pt x="315366" y="414743"/>
                  </a:lnTo>
                  <a:lnTo>
                    <a:pt x="316395" y="414337"/>
                  </a:lnTo>
                  <a:lnTo>
                    <a:pt x="333832" y="407492"/>
                  </a:lnTo>
                  <a:lnTo>
                    <a:pt x="345135" y="396760"/>
                  </a:lnTo>
                  <a:lnTo>
                    <a:pt x="348221" y="393839"/>
                  </a:lnTo>
                  <a:lnTo>
                    <a:pt x="356565" y="375056"/>
                  </a:lnTo>
                  <a:lnTo>
                    <a:pt x="357606" y="359181"/>
                  </a:lnTo>
                  <a:lnTo>
                    <a:pt x="353898" y="344081"/>
                  </a:lnTo>
                  <a:lnTo>
                    <a:pt x="345922" y="330809"/>
                  </a:lnTo>
                  <a:lnTo>
                    <a:pt x="339026" y="324700"/>
                  </a:lnTo>
                  <a:lnTo>
                    <a:pt x="339026" y="363791"/>
                  </a:lnTo>
                  <a:lnTo>
                    <a:pt x="336435" y="376631"/>
                  </a:lnTo>
                  <a:lnTo>
                    <a:pt x="329374" y="387108"/>
                  </a:lnTo>
                  <a:lnTo>
                    <a:pt x="318897" y="394169"/>
                  </a:lnTo>
                  <a:lnTo>
                    <a:pt x="306070" y="396760"/>
                  </a:lnTo>
                  <a:lnTo>
                    <a:pt x="293243" y="394169"/>
                  </a:lnTo>
                  <a:lnTo>
                    <a:pt x="282765" y="387108"/>
                  </a:lnTo>
                  <a:lnTo>
                    <a:pt x="275704" y="376631"/>
                  </a:lnTo>
                  <a:lnTo>
                    <a:pt x="273113" y="363791"/>
                  </a:lnTo>
                  <a:lnTo>
                    <a:pt x="275704" y="350951"/>
                  </a:lnTo>
                  <a:lnTo>
                    <a:pt x="282765" y="340461"/>
                  </a:lnTo>
                  <a:lnTo>
                    <a:pt x="293243" y="333400"/>
                  </a:lnTo>
                  <a:lnTo>
                    <a:pt x="306070" y="330809"/>
                  </a:lnTo>
                  <a:lnTo>
                    <a:pt x="318897" y="333400"/>
                  </a:lnTo>
                  <a:lnTo>
                    <a:pt x="329374" y="340461"/>
                  </a:lnTo>
                  <a:lnTo>
                    <a:pt x="336435" y="350951"/>
                  </a:lnTo>
                  <a:lnTo>
                    <a:pt x="339026" y="363791"/>
                  </a:lnTo>
                  <a:lnTo>
                    <a:pt x="339026" y="324700"/>
                  </a:lnTo>
                  <a:lnTo>
                    <a:pt x="333971" y="320217"/>
                  </a:lnTo>
                  <a:lnTo>
                    <a:pt x="344982" y="293763"/>
                  </a:lnTo>
                  <a:lnTo>
                    <a:pt x="381215" y="326923"/>
                  </a:lnTo>
                  <a:lnTo>
                    <a:pt x="410171" y="364896"/>
                  </a:lnTo>
                  <a:lnTo>
                    <a:pt x="431673" y="406628"/>
                  </a:lnTo>
                  <a:lnTo>
                    <a:pt x="445604" y="451027"/>
                  </a:lnTo>
                  <a:lnTo>
                    <a:pt x="451802" y="497014"/>
                  </a:lnTo>
                  <a:lnTo>
                    <a:pt x="451802" y="408355"/>
                  </a:lnTo>
                  <a:lnTo>
                    <a:pt x="446900" y="394169"/>
                  </a:lnTo>
                  <a:lnTo>
                    <a:pt x="446786" y="393839"/>
                  </a:lnTo>
                  <a:lnTo>
                    <a:pt x="446747" y="393712"/>
                  </a:lnTo>
                  <a:lnTo>
                    <a:pt x="424992" y="353021"/>
                  </a:lnTo>
                  <a:lnTo>
                    <a:pt x="396252" y="315366"/>
                  </a:lnTo>
                  <a:lnTo>
                    <a:pt x="374624" y="293763"/>
                  </a:lnTo>
                  <a:lnTo>
                    <a:pt x="364223" y="284784"/>
                  </a:lnTo>
                  <a:lnTo>
                    <a:pt x="352539" y="275717"/>
                  </a:lnTo>
                  <a:lnTo>
                    <a:pt x="429653" y="89979"/>
                  </a:lnTo>
                  <a:lnTo>
                    <a:pt x="404901" y="80289"/>
                  </a:lnTo>
                  <a:lnTo>
                    <a:pt x="404901" y="100507"/>
                  </a:lnTo>
                  <a:lnTo>
                    <a:pt x="316611" y="313055"/>
                  </a:lnTo>
                  <a:lnTo>
                    <a:pt x="295859" y="313055"/>
                  </a:lnTo>
                  <a:lnTo>
                    <a:pt x="277685" y="320535"/>
                  </a:lnTo>
                  <a:lnTo>
                    <a:pt x="263486" y="334429"/>
                  </a:lnTo>
                  <a:lnTo>
                    <a:pt x="255435" y="353364"/>
                  </a:lnTo>
                  <a:lnTo>
                    <a:pt x="254609" y="368833"/>
                  </a:lnTo>
                  <a:lnTo>
                    <a:pt x="258279" y="383565"/>
                  </a:lnTo>
                  <a:lnTo>
                    <a:pt x="266052" y="396595"/>
                  </a:lnTo>
                  <a:lnTo>
                    <a:pt x="277533" y="406996"/>
                  </a:lnTo>
                  <a:lnTo>
                    <a:pt x="249504" y="475830"/>
                  </a:lnTo>
                  <a:lnTo>
                    <a:pt x="213868" y="503821"/>
                  </a:lnTo>
                  <a:lnTo>
                    <a:pt x="200355" y="498170"/>
                  </a:lnTo>
                  <a:lnTo>
                    <a:pt x="200355" y="518604"/>
                  </a:lnTo>
                  <a:lnTo>
                    <a:pt x="192913" y="535279"/>
                  </a:lnTo>
                  <a:lnTo>
                    <a:pt x="158496" y="520877"/>
                  </a:lnTo>
                  <a:lnTo>
                    <a:pt x="165938" y="504202"/>
                  </a:lnTo>
                  <a:lnTo>
                    <a:pt x="200355" y="518604"/>
                  </a:lnTo>
                  <a:lnTo>
                    <a:pt x="200355" y="498170"/>
                  </a:lnTo>
                  <a:lnTo>
                    <a:pt x="167208" y="484289"/>
                  </a:lnTo>
                  <a:lnTo>
                    <a:pt x="161785" y="473964"/>
                  </a:lnTo>
                  <a:lnTo>
                    <a:pt x="159118" y="462775"/>
                  </a:lnTo>
                  <a:lnTo>
                    <a:pt x="159245" y="451281"/>
                  </a:lnTo>
                  <a:lnTo>
                    <a:pt x="162255" y="440004"/>
                  </a:lnTo>
                  <a:lnTo>
                    <a:pt x="317881" y="65011"/>
                  </a:lnTo>
                  <a:lnTo>
                    <a:pt x="404901" y="100507"/>
                  </a:lnTo>
                  <a:lnTo>
                    <a:pt x="404901" y="80289"/>
                  </a:lnTo>
                  <a:lnTo>
                    <a:pt x="403212" y="79616"/>
                  </a:lnTo>
                  <a:lnTo>
                    <a:pt x="406095" y="72555"/>
                  </a:lnTo>
                  <a:lnTo>
                    <a:pt x="423862" y="28892"/>
                  </a:lnTo>
                  <a:lnTo>
                    <a:pt x="413715" y="24650"/>
                  </a:lnTo>
                  <a:lnTo>
                    <a:pt x="399376" y="18669"/>
                  </a:lnTo>
                  <a:lnTo>
                    <a:pt x="399376" y="39103"/>
                  </a:lnTo>
                  <a:lnTo>
                    <a:pt x="385762" y="72555"/>
                  </a:lnTo>
                  <a:lnTo>
                    <a:pt x="367804" y="65011"/>
                  </a:lnTo>
                  <a:lnTo>
                    <a:pt x="351345" y="58102"/>
                  </a:lnTo>
                  <a:lnTo>
                    <a:pt x="354228" y="51041"/>
                  </a:lnTo>
                  <a:lnTo>
                    <a:pt x="364959" y="24650"/>
                  </a:lnTo>
                  <a:lnTo>
                    <a:pt x="399376" y="39103"/>
                  </a:lnTo>
                  <a:lnTo>
                    <a:pt x="399376" y="18669"/>
                  </a:lnTo>
                  <a:lnTo>
                    <a:pt x="354698" y="0"/>
                  </a:lnTo>
                  <a:lnTo>
                    <a:pt x="333895" y="51041"/>
                  </a:lnTo>
                  <a:lnTo>
                    <a:pt x="307581" y="40665"/>
                  </a:lnTo>
                  <a:lnTo>
                    <a:pt x="144805" y="432866"/>
                  </a:lnTo>
                  <a:lnTo>
                    <a:pt x="140690" y="448081"/>
                  </a:lnTo>
                  <a:lnTo>
                    <a:pt x="140296" y="462775"/>
                  </a:lnTo>
                  <a:lnTo>
                    <a:pt x="140271" y="463638"/>
                  </a:lnTo>
                  <a:lnTo>
                    <a:pt x="143484" y="478853"/>
                  </a:lnTo>
                  <a:lnTo>
                    <a:pt x="150266" y="493077"/>
                  </a:lnTo>
                  <a:lnTo>
                    <a:pt x="133438" y="530771"/>
                  </a:lnTo>
                  <a:lnTo>
                    <a:pt x="202628" y="559777"/>
                  </a:lnTo>
                  <a:lnTo>
                    <a:pt x="213525" y="535279"/>
                  </a:lnTo>
                  <a:lnTo>
                    <a:pt x="219430" y="521995"/>
                  </a:lnTo>
                  <a:lnTo>
                    <a:pt x="234505" y="516737"/>
                  </a:lnTo>
                  <a:lnTo>
                    <a:pt x="247764" y="508228"/>
                  </a:lnTo>
                  <a:lnTo>
                    <a:pt x="251650" y="504202"/>
                  </a:lnTo>
                  <a:lnTo>
                    <a:pt x="252018" y="503821"/>
                  </a:lnTo>
                  <a:lnTo>
                    <a:pt x="258597" y="497014"/>
                  </a:lnTo>
                  <a:lnTo>
                    <a:pt x="259867" y="494931"/>
                  </a:lnTo>
                  <a:lnTo>
                    <a:pt x="266827" y="483133"/>
                  </a:lnTo>
                  <a:lnTo>
                    <a:pt x="274866" y="462775"/>
                  </a:lnTo>
                  <a:lnTo>
                    <a:pt x="390131" y="462775"/>
                  </a:lnTo>
                  <a:lnTo>
                    <a:pt x="392404" y="473964"/>
                  </a:lnTo>
                  <a:lnTo>
                    <a:pt x="392493" y="474370"/>
                  </a:lnTo>
                  <a:lnTo>
                    <a:pt x="394195" y="486130"/>
                  </a:lnTo>
                  <a:lnTo>
                    <a:pt x="395160" y="497014"/>
                  </a:lnTo>
                  <a:lnTo>
                    <a:pt x="395249" y="497954"/>
                  </a:lnTo>
                  <a:lnTo>
                    <a:pt x="395566" y="508228"/>
                  </a:lnTo>
                  <a:lnTo>
                    <a:pt x="389890" y="559346"/>
                  </a:lnTo>
                  <a:lnTo>
                    <a:pt x="373672" y="604812"/>
                  </a:lnTo>
                  <a:lnTo>
                    <a:pt x="348246" y="644969"/>
                  </a:lnTo>
                  <a:lnTo>
                    <a:pt x="314883" y="678497"/>
                  </a:lnTo>
                  <a:lnTo>
                    <a:pt x="277202" y="702640"/>
                  </a:lnTo>
                  <a:lnTo>
                    <a:pt x="229514" y="720585"/>
                  </a:lnTo>
                  <a:lnTo>
                    <a:pt x="180060" y="726554"/>
                  </a:lnTo>
                  <a:lnTo>
                    <a:pt x="0" y="726554"/>
                  </a:lnTo>
                  <a:lnTo>
                    <a:pt x="0" y="792518"/>
                  </a:lnTo>
                  <a:lnTo>
                    <a:pt x="527380" y="792518"/>
                  </a:lnTo>
                  <a:lnTo>
                    <a:pt x="527380" y="773671"/>
                  </a:lnTo>
                  <a:lnTo>
                    <a:pt x="527380" y="745401"/>
                  </a:lnTo>
                  <a:lnTo>
                    <a:pt x="527380" y="726554"/>
                  </a:lnTo>
                  <a:close/>
                </a:path>
                <a:path w="3556635" h="793114">
                  <a:moveTo>
                    <a:pt x="2981515" y="376669"/>
                  </a:moveTo>
                  <a:lnTo>
                    <a:pt x="2977299" y="372452"/>
                  </a:lnTo>
                  <a:lnTo>
                    <a:pt x="2972104" y="372452"/>
                  </a:lnTo>
                  <a:lnTo>
                    <a:pt x="2966897" y="372452"/>
                  </a:lnTo>
                  <a:lnTo>
                    <a:pt x="2962681" y="376669"/>
                  </a:lnTo>
                  <a:lnTo>
                    <a:pt x="2962681" y="764247"/>
                  </a:lnTo>
                  <a:lnTo>
                    <a:pt x="2920301" y="764247"/>
                  </a:lnTo>
                  <a:lnTo>
                    <a:pt x="2920301" y="530085"/>
                  </a:lnTo>
                  <a:lnTo>
                    <a:pt x="2901467" y="530085"/>
                  </a:lnTo>
                  <a:lnTo>
                    <a:pt x="2901467" y="764247"/>
                  </a:lnTo>
                  <a:lnTo>
                    <a:pt x="2859087" y="764247"/>
                  </a:lnTo>
                  <a:lnTo>
                    <a:pt x="2859087" y="376669"/>
                  </a:lnTo>
                  <a:lnTo>
                    <a:pt x="2854871" y="372452"/>
                  </a:lnTo>
                  <a:lnTo>
                    <a:pt x="2844469" y="372452"/>
                  </a:lnTo>
                  <a:lnTo>
                    <a:pt x="2840253" y="376669"/>
                  </a:lnTo>
                  <a:lnTo>
                    <a:pt x="2840253" y="783094"/>
                  </a:lnTo>
                  <a:lnTo>
                    <a:pt x="2981515" y="783094"/>
                  </a:lnTo>
                  <a:lnTo>
                    <a:pt x="2981515" y="376669"/>
                  </a:lnTo>
                  <a:close/>
                </a:path>
                <a:path w="3556635" h="793114">
                  <a:moveTo>
                    <a:pt x="3138005" y="605421"/>
                  </a:moveTo>
                  <a:lnTo>
                    <a:pt x="3134652" y="588759"/>
                  </a:lnTo>
                  <a:lnTo>
                    <a:pt x="3129737" y="581469"/>
                  </a:lnTo>
                  <a:lnTo>
                    <a:pt x="3125482" y="575157"/>
                  </a:lnTo>
                  <a:lnTo>
                    <a:pt x="3119158" y="570890"/>
                  </a:lnTo>
                  <a:lnTo>
                    <a:pt x="3119158" y="605421"/>
                  </a:lnTo>
                  <a:lnTo>
                    <a:pt x="3117265" y="614743"/>
                  </a:lnTo>
                  <a:lnTo>
                    <a:pt x="3112135" y="622350"/>
                  </a:lnTo>
                  <a:lnTo>
                    <a:pt x="3104527" y="627468"/>
                  </a:lnTo>
                  <a:lnTo>
                    <a:pt x="3095244" y="629348"/>
                  </a:lnTo>
                  <a:lnTo>
                    <a:pt x="3085922" y="627468"/>
                  </a:lnTo>
                  <a:lnTo>
                    <a:pt x="3078315" y="622350"/>
                  </a:lnTo>
                  <a:lnTo>
                    <a:pt x="3073184" y="614743"/>
                  </a:lnTo>
                  <a:lnTo>
                    <a:pt x="3071304" y="605421"/>
                  </a:lnTo>
                  <a:lnTo>
                    <a:pt x="3073184" y="596099"/>
                  </a:lnTo>
                  <a:lnTo>
                    <a:pt x="3078302" y="588492"/>
                  </a:lnTo>
                  <a:lnTo>
                    <a:pt x="3085896" y="583361"/>
                  </a:lnTo>
                  <a:lnTo>
                    <a:pt x="3095218" y="581469"/>
                  </a:lnTo>
                  <a:lnTo>
                    <a:pt x="3104540" y="583361"/>
                  </a:lnTo>
                  <a:lnTo>
                    <a:pt x="3112147" y="588492"/>
                  </a:lnTo>
                  <a:lnTo>
                    <a:pt x="3117278" y="596099"/>
                  </a:lnTo>
                  <a:lnTo>
                    <a:pt x="3119158" y="605421"/>
                  </a:lnTo>
                  <a:lnTo>
                    <a:pt x="3119158" y="570890"/>
                  </a:lnTo>
                  <a:lnTo>
                    <a:pt x="3111893" y="565988"/>
                  </a:lnTo>
                  <a:lnTo>
                    <a:pt x="3095244" y="562622"/>
                  </a:lnTo>
                  <a:lnTo>
                    <a:pt x="3078581" y="565988"/>
                  </a:lnTo>
                  <a:lnTo>
                    <a:pt x="3064992" y="575157"/>
                  </a:lnTo>
                  <a:lnTo>
                    <a:pt x="3055836" y="588759"/>
                  </a:lnTo>
                  <a:lnTo>
                    <a:pt x="3052483" y="605421"/>
                  </a:lnTo>
                  <a:lnTo>
                    <a:pt x="3055848" y="622071"/>
                  </a:lnTo>
                  <a:lnTo>
                    <a:pt x="3065018" y="635673"/>
                  </a:lnTo>
                  <a:lnTo>
                    <a:pt x="3078619" y="644842"/>
                  </a:lnTo>
                  <a:lnTo>
                    <a:pt x="3095231" y="648195"/>
                  </a:lnTo>
                  <a:lnTo>
                    <a:pt x="3111881" y="644842"/>
                  </a:lnTo>
                  <a:lnTo>
                    <a:pt x="3125470" y="635673"/>
                  </a:lnTo>
                  <a:lnTo>
                    <a:pt x="3129724" y="629348"/>
                  </a:lnTo>
                  <a:lnTo>
                    <a:pt x="3134639" y="622071"/>
                  </a:lnTo>
                  <a:lnTo>
                    <a:pt x="3138005" y="605421"/>
                  </a:lnTo>
                  <a:close/>
                </a:path>
                <a:path w="3556635" h="793114">
                  <a:moveTo>
                    <a:pt x="3179318" y="726554"/>
                  </a:moveTo>
                  <a:lnTo>
                    <a:pt x="3170872" y="685596"/>
                  </a:lnTo>
                  <a:lnTo>
                    <a:pt x="3161042" y="678764"/>
                  </a:lnTo>
                  <a:lnTo>
                    <a:pt x="3160509" y="678522"/>
                  </a:lnTo>
                  <a:lnTo>
                    <a:pt x="3160509" y="726554"/>
                  </a:lnTo>
                  <a:lnTo>
                    <a:pt x="3028607" y="726554"/>
                  </a:lnTo>
                  <a:lnTo>
                    <a:pt x="3046590" y="690410"/>
                  </a:lnTo>
                  <a:lnTo>
                    <a:pt x="3086608" y="679208"/>
                  </a:lnTo>
                  <a:lnTo>
                    <a:pt x="3085922" y="679208"/>
                  </a:lnTo>
                  <a:lnTo>
                    <a:pt x="3094672" y="678764"/>
                  </a:lnTo>
                  <a:lnTo>
                    <a:pt x="3105696" y="679208"/>
                  </a:lnTo>
                  <a:lnTo>
                    <a:pt x="3103346" y="679208"/>
                  </a:lnTo>
                  <a:lnTo>
                    <a:pt x="3110522" y="680021"/>
                  </a:lnTo>
                  <a:lnTo>
                    <a:pt x="3110103" y="680021"/>
                  </a:lnTo>
                  <a:lnTo>
                    <a:pt x="3117367" y="681405"/>
                  </a:lnTo>
                  <a:lnTo>
                    <a:pt x="3117189" y="681405"/>
                  </a:lnTo>
                  <a:lnTo>
                    <a:pt x="3159163" y="700328"/>
                  </a:lnTo>
                  <a:lnTo>
                    <a:pt x="3160509" y="726554"/>
                  </a:lnTo>
                  <a:lnTo>
                    <a:pt x="3160509" y="678522"/>
                  </a:lnTo>
                  <a:lnTo>
                    <a:pt x="3151213" y="673354"/>
                  </a:lnTo>
                  <a:lnTo>
                    <a:pt x="3140583" y="668756"/>
                  </a:lnTo>
                  <a:lnTo>
                    <a:pt x="3129521" y="665251"/>
                  </a:lnTo>
                  <a:lnTo>
                    <a:pt x="3121266" y="663041"/>
                  </a:lnTo>
                  <a:lnTo>
                    <a:pt x="3121393" y="663041"/>
                  </a:lnTo>
                  <a:lnTo>
                    <a:pt x="3112846" y="661428"/>
                  </a:lnTo>
                  <a:lnTo>
                    <a:pt x="3113252" y="661428"/>
                  </a:lnTo>
                  <a:lnTo>
                    <a:pt x="3104210" y="660400"/>
                  </a:lnTo>
                  <a:lnTo>
                    <a:pt x="3105696" y="660400"/>
                  </a:lnTo>
                  <a:lnTo>
                    <a:pt x="3094571" y="659968"/>
                  </a:lnTo>
                  <a:lnTo>
                    <a:pt x="3085719" y="660400"/>
                  </a:lnTo>
                  <a:lnTo>
                    <a:pt x="3038094" y="673658"/>
                  </a:lnTo>
                  <a:lnTo>
                    <a:pt x="3009849" y="700328"/>
                  </a:lnTo>
                  <a:lnTo>
                    <a:pt x="3009811" y="745401"/>
                  </a:lnTo>
                  <a:lnTo>
                    <a:pt x="3179318" y="745401"/>
                  </a:lnTo>
                  <a:lnTo>
                    <a:pt x="3179318" y="726554"/>
                  </a:lnTo>
                  <a:close/>
                </a:path>
                <a:path w="3556635" h="793114">
                  <a:moveTo>
                    <a:pt x="3240087" y="201320"/>
                  </a:moveTo>
                  <a:lnTo>
                    <a:pt x="3239947" y="195364"/>
                  </a:lnTo>
                  <a:lnTo>
                    <a:pt x="3232493" y="188252"/>
                  </a:lnTo>
                  <a:lnTo>
                    <a:pt x="3226676" y="188302"/>
                  </a:lnTo>
                  <a:lnTo>
                    <a:pt x="3102127" y="315150"/>
                  </a:lnTo>
                  <a:lnTo>
                    <a:pt x="3096145" y="312762"/>
                  </a:lnTo>
                  <a:lnTo>
                    <a:pt x="3061220" y="328510"/>
                  </a:lnTo>
                  <a:lnTo>
                    <a:pt x="3031426" y="376085"/>
                  </a:lnTo>
                  <a:lnTo>
                    <a:pt x="3013430" y="321983"/>
                  </a:lnTo>
                  <a:lnTo>
                    <a:pt x="2999219" y="302412"/>
                  </a:lnTo>
                  <a:lnTo>
                    <a:pt x="2977388" y="290766"/>
                  </a:lnTo>
                  <a:lnTo>
                    <a:pt x="2947581" y="285153"/>
                  </a:lnTo>
                  <a:lnTo>
                    <a:pt x="2909417" y="283692"/>
                  </a:lnTo>
                  <a:lnTo>
                    <a:pt x="2871254" y="285153"/>
                  </a:lnTo>
                  <a:lnTo>
                    <a:pt x="2819590" y="302463"/>
                  </a:lnTo>
                  <a:lnTo>
                    <a:pt x="2771305" y="505206"/>
                  </a:lnTo>
                  <a:lnTo>
                    <a:pt x="2770911" y="517550"/>
                  </a:lnTo>
                  <a:lnTo>
                    <a:pt x="2775140" y="528701"/>
                  </a:lnTo>
                  <a:lnTo>
                    <a:pt x="2783230" y="537451"/>
                  </a:lnTo>
                  <a:lnTo>
                    <a:pt x="2796730" y="543039"/>
                  </a:lnTo>
                  <a:lnTo>
                    <a:pt x="2806242" y="543433"/>
                  </a:lnTo>
                  <a:lnTo>
                    <a:pt x="2810319" y="539089"/>
                  </a:lnTo>
                  <a:lnTo>
                    <a:pt x="2810027" y="529450"/>
                  </a:lnTo>
                  <a:lnTo>
                    <a:pt x="2806814" y="525716"/>
                  </a:lnTo>
                  <a:lnTo>
                    <a:pt x="2796260" y="523938"/>
                  </a:lnTo>
                  <a:lnTo>
                    <a:pt x="2793276" y="522033"/>
                  </a:lnTo>
                  <a:lnTo>
                    <a:pt x="2789415" y="516216"/>
                  </a:lnTo>
                  <a:lnTo>
                    <a:pt x="2788818" y="512546"/>
                  </a:lnTo>
                  <a:lnTo>
                    <a:pt x="2822613" y="329565"/>
                  </a:lnTo>
                  <a:lnTo>
                    <a:pt x="2830550" y="317944"/>
                  </a:lnTo>
                  <a:lnTo>
                    <a:pt x="2845257" y="309473"/>
                  </a:lnTo>
                  <a:lnTo>
                    <a:pt x="2870339" y="304292"/>
                  </a:lnTo>
                  <a:lnTo>
                    <a:pt x="2909417" y="302539"/>
                  </a:lnTo>
                  <a:lnTo>
                    <a:pt x="2948482" y="304292"/>
                  </a:lnTo>
                  <a:lnTo>
                    <a:pt x="2973552" y="309460"/>
                  </a:lnTo>
                  <a:lnTo>
                    <a:pt x="2988246" y="317868"/>
                  </a:lnTo>
                  <a:lnTo>
                    <a:pt x="2996146" y="329399"/>
                  </a:lnTo>
                  <a:lnTo>
                    <a:pt x="3020999" y="404482"/>
                  </a:lnTo>
                  <a:lnTo>
                    <a:pt x="3024035" y="406984"/>
                  </a:lnTo>
                  <a:lnTo>
                    <a:pt x="3027667" y="407416"/>
                  </a:lnTo>
                  <a:lnTo>
                    <a:pt x="3031286" y="407860"/>
                  </a:lnTo>
                  <a:lnTo>
                    <a:pt x="3034830" y="406158"/>
                  </a:lnTo>
                  <a:lnTo>
                    <a:pt x="3081604" y="331571"/>
                  </a:lnTo>
                  <a:lnTo>
                    <a:pt x="3090849" y="329476"/>
                  </a:lnTo>
                  <a:lnTo>
                    <a:pt x="3098546" y="334378"/>
                  </a:lnTo>
                  <a:lnTo>
                    <a:pt x="3105048" y="339636"/>
                  </a:lnTo>
                  <a:lnTo>
                    <a:pt x="3106420" y="349021"/>
                  </a:lnTo>
                  <a:lnTo>
                    <a:pt x="3052330" y="437438"/>
                  </a:lnTo>
                  <a:lnTo>
                    <a:pt x="3047644" y="442620"/>
                  </a:lnTo>
                  <a:lnTo>
                    <a:pt x="3041561" y="445592"/>
                  </a:lnTo>
                  <a:lnTo>
                    <a:pt x="3034817" y="446151"/>
                  </a:lnTo>
                  <a:lnTo>
                    <a:pt x="3028137" y="444093"/>
                  </a:lnTo>
                  <a:lnTo>
                    <a:pt x="3023552" y="441642"/>
                  </a:lnTo>
                  <a:lnTo>
                    <a:pt x="3017837" y="443395"/>
                  </a:lnTo>
                  <a:lnTo>
                    <a:pt x="3012960" y="452577"/>
                  </a:lnTo>
                  <a:lnTo>
                    <a:pt x="3014700" y="458292"/>
                  </a:lnTo>
                  <a:lnTo>
                    <a:pt x="3019285" y="460743"/>
                  </a:lnTo>
                  <a:lnTo>
                    <a:pt x="3032861" y="464896"/>
                  </a:lnTo>
                  <a:lnTo>
                    <a:pt x="3046552" y="463753"/>
                  </a:lnTo>
                  <a:lnTo>
                    <a:pt x="3117685" y="365823"/>
                  </a:lnTo>
                  <a:lnTo>
                    <a:pt x="3123298" y="346240"/>
                  </a:lnTo>
                  <a:lnTo>
                    <a:pt x="3121660" y="336169"/>
                  </a:lnTo>
                  <a:lnTo>
                    <a:pt x="3117075" y="326821"/>
                  </a:lnTo>
                  <a:lnTo>
                    <a:pt x="3240087" y="201320"/>
                  </a:lnTo>
                  <a:close/>
                </a:path>
                <a:path w="3556635" h="793114">
                  <a:moveTo>
                    <a:pt x="3325076" y="605421"/>
                  </a:moveTo>
                  <a:lnTo>
                    <a:pt x="3321723" y="588759"/>
                  </a:lnTo>
                  <a:lnTo>
                    <a:pt x="3316808" y="581469"/>
                  </a:lnTo>
                  <a:lnTo>
                    <a:pt x="3312566" y="575157"/>
                  </a:lnTo>
                  <a:lnTo>
                    <a:pt x="3306241" y="570903"/>
                  </a:lnTo>
                  <a:lnTo>
                    <a:pt x="3306241" y="605421"/>
                  </a:lnTo>
                  <a:lnTo>
                    <a:pt x="3304362" y="614743"/>
                  </a:lnTo>
                  <a:lnTo>
                    <a:pt x="3299231" y="622350"/>
                  </a:lnTo>
                  <a:lnTo>
                    <a:pt x="3291611" y="627468"/>
                  </a:lnTo>
                  <a:lnTo>
                    <a:pt x="3282327" y="629348"/>
                  </a:lnTo>
                  <a:lnTo>
                    <a:pt x="3273006" y="627468"/>
                  </a:lnTo>
                  <a:lnTo>
                    <a:pt x="3265398" y="622350"/>
                  </a:lnTo>
                  <a:lnTo>
                    <a:pt x="3260267" y="614743"/>
                  </a:lnTo>
                  <a:lnTo>
                    <a:pt x="3258388" y="605421"/>
                  </a:lnTo>
                  <a:lnTo>
                    <a:pt x="3260267" y="596099"/>
                  </a:lnTo>
                  <a:lnTo>
                    <a:pt x="3265386" y="588492"/>
                  </a:lnTo>
                  <a:lnTo>
                    <a:pt x="3272980" y="583361"/>
                  </a:lnTo>
                  <a:lnTo>
                    <a:pt x="3282302" y="581469"/>
                  </a:lnTo>
                  <a:lnTo>
                    <a:pt x="3291611" y="583361"/>
                  </a:lnTo>
                  <a:lnTo>
                    <a:pt x="3299206" y="588492"/>
                  </a:lnTo>
                  <a:lnTo>
                    <a:pt x="3304336" y="596099"/>
                  </a:lnTo>
                  <a:lnTo>
                    <a:pt x="3306241" y="605421"/>
                  </a:lnTo>
                  <a:lnTo>
                    <a:pt x="3306241" y="570903"/>
                  </a:lnTo>
                  <a:lnTo>
                    <a:pt x="3298964" y="565988"/>
                  </a:lnTo>
                  <a:lnTo>
                    <a:pt x="3282327" y="562622"/>
                  </a:lnTo>
                  <a:lnTo>
                    <a:pt x="3265665" y="565988"/>
                  </a:lnTo>
                  <a:lnTo>
                    <a:pt x="3252076" y="575157"/>
                  </a:lnTo>
                  <a:lnTo>
                    <a:pt x="3242919" y="588759"/>
                  </a:lnTo>
                  <a:lnTo>
                    <a:pt x="3239554" y="605421"/>
                  </a:lnTo>
                  <a:lnTo>
                    <a:pt x="3242919" y="622071"/>
                  </a:lnTo>
                  <a:lnTo>
                    <a:pt x="3252089" y="635673"/>
                  </a:lnTo>
                  <a:lnTo>
                    <a:pt x="3265690" y="644842"/>
                  </a:lnTo>
                  <a:lnTo>
                    <a:pt x="3282302" y="648195"/>
                  </a:lnTo>
                  <a:lnTo>
                    <a:pt x="3298952" y="644842"/>
                  </a:lnTo>
                  <a:lnTo>
                    <a:pt x="3312553" y="635673"/>
                  </a:lnTo>
                  <a:lnTo>
                    <a:pt x="3316808" y="629348"/>
                  </a:lnTo>
                  <a:lnTo>
                    <a:pt x="3321710" y="622071"/>
                  </a:lnTo>
                  <a:lnTo>
                    <a:pt x="3325076" y="605421"/>
                  </a:lnTo>
                  <a:close/>
                </a:path>
                <a:path w="3556635" h="793114">
                  <a:moveTo>
                    <a:pt x="3367697" y="726554"/>
                  </a:moveTo>
                  <a:lnTo>
                    <a:pt x="3359239" y="685596"/>
                  </a:lnTo>
                  <a:lnTo>
                    <a:pt x="3349409" y="678764"/>
                  </a:lnTo>
                  <a:lnTo>
                    <a:pt x="3348875" y="678522"/>
                  </a:lnTo>
                  <a:lnTo>
                    <a:pt x="3348875" y="726554"/>
                  </a:lnTo>
                  <a:lnTo>
                    <a:pt x="3217037" y="726554"/>
                  </a:lnTo>
                  <a:lnTo>
                    <a:pt x="3235020" y="690410"/>
                  </a:lnTo>
                  <a:lnTo>
                    <a:pt x="3275050" y="679208"/>
                  </a:lnTo>
                  <a:lnTo>
                    <a:pt x="3274390" y="679208"/>
                  </a:lnTo>
                  <a:lnTo>
                    <a:pt x="3283102" y="678764"/>
                  </a:lnTo>
                  <a:lnTo>
                    <a:pt x="3294126" y="679208"/>
                  </a:lnTo>
                  <a:lnTo>
                    <a:pt x="3291776" y="679208"/>
                  </a:lnTo>
                  <a:lnTo>
                    <a:pt x="3298990" y="680021"/>
                  </a:lnTo>
                  <a:lnTo>
                    <a:pt x="3298558" y="680021"/>
                  </a:lnTo>
                  <a:lnTo>
                    <a:pt x="3305822" y="681405"/>
                  </a:lnTo>
                  <a:lnTo>
                    <a:pt x="3305645" y="681405"/>
                  </a:lnTo>
                  <a:lnTo>
                    <a:pt x="3347580" y="700328"/>
                  </a:lnTo>
                  <a:lnTo>
                    <a:pt x="3348875" y="726554"/>
                  </a:lnTo>
                  <a:lnTo>
                    <a:pt x="3348875" y="678522"/>
                  </a:lnTo>
                  <a:lnTo>
                    <a:pt x="3339579" y="673354"/>
                  </a:lnTo>
                  <a:lnTo>
                    <a:pt x="3328962" y="668769"/>
                  </a:lnTo>
                  <a:lnTo>
                    <a:pt x="3317900" y="665251"/>
                  </a:lnTo>
                  <a:lnTo>
                    <a:pt x="3309645" y="663041"/>
                  </a:lnTo>
                  <a:lnTo>
                    <a:pt x="3309772" y="663041"/>
                  </a:lnTo>
                  <a:lnTo>
                    <a:pt x="3301225" y="661428"/>
                  </a:lnTo>
                  <a:lnTo>
                    <a:pt x="3301631" y="661428"/>
                  </a:lnTo>
                  <a:lnTo>
                    <a:pt x="3292589" y="660400"/>
                  </a:lnTo>
                  <a:lnTo>
                    <a:pt x="3294075" y="660400"/>
                  </a:lnTo>
                  <a:lnTo>
                    <a:pt x="3282950" y="659968"/>
                  </a:lnTo>
                  <a:lnTo>
                    <a:pt x="3274098" y="660400"/>
                  </a:lnTo>
                  <a:lnTo>
                    <a:pt x="3226473" y="673658"/>
                  </a:lnTo>
                  <a:lnTo>
                    <a:pt x="3198228" y="700328"/>
                  </a:lnTo>
                  <a:lnTo>
                    <a:pt x="3198177" y="745401"/>
                  </a:lnTo>
                  <a:lnTo>
                    <a:pt x="3367697" y="745401"/>
                  </a:lnTo>
                  <a:lnTo>
                    <a:pt x="3367697" y="726554"/>
                  </a:lnTo>
                  <a:close/>
                </a:path>
                <a:path w="3556635" h="793114">
                  <a:moveTo>
                    <a:pt x="3471227" y="406184"/>
                  </a:moveTo>
                  <a:lnTo>
                    <a:pt x="3471214" y="85826"/>
                  </a:lnTo>
                  <a:lnTo>
                    <a:pt x="3448215" y="51092"/>
                  </a:lnTo>
                  <a:lnTo>
                    <a:pt x="3433546" y="48133"/>
                  </a:lnTo>
                  <a:lnTo>
                    <a:pt x="2953258" y="48133"/>
                  </a:lnTo>
                  <a:lnTo>
                    <a:pt x="2938602" y="51092"/>
                  </a:lnTo>
                  <a:lnTo>
                    <a:pt x="2926626" y="59169"/>
                  </a:lnTo>
                  <a:lnTo>
                    <a:pt x="2918549" y="71158"/>
                  </a:lnTo>
                  <a:lnTo>
                    <a:pt x="2915589" y="85826"/>
                  </a:lnTo>
                  <a:lnTo>
                    <a:pt x="2915589" y="123825"/>
                  </a:lnTo>
                  <a:lnTo>
                    <a:pt x="2928302" y="125412"/>
                  </a:lnTo>
                  <a:lnTo>
                    <a:pt x="2934424" y="127292"/>
                  </a:lnTo>
                  <a:lnTo>
                    <a:pt x="2934424" y="85826"/>
                  </a:lnTo>
                  <a:lnTo>
                    <a:pt x="2935909" y="78473"/>
                  </a:lnTo>
                  <a:lnTo>
                    <a:pt x="2939948" y="72478"/>
                  </a:lnTo>
                  <a:lnTo>
                    <a:pt x="2945930" y="68453"/>
                  </a:lnTo>
                  <a:lnTo>
                    <a:pt x="2953258" y="66979"/>
                  </a:lnTo>
                  <a:lnTo>
                    <a:pt x="3433546" y="66979"/>
                  </a:lnTo>
                  <a:lnTo>
                    <a:pt x="3440887" y="68453"/>
                  </a:lnTo>
                  <a:lnTo>
                    <a:pt x="3446869" y="72478"/>
                  </a:lnTo>
                  <a:lnTo>
                    <a:pt x="3450907" y="78473"/>
                  </a:lnTo>
                  <a:lnTo>
                    <a:pt x="3452380" y="85826"/>
                  </a:lnTo>
                  <a:lnTo>
                    <a:pt x="3452380" y="406184"/>
                  </a:lnTo>
                  <a:lnTo>
                    <a:pt x="3450907" y="413524"/>
                  </a:lnTo>
                  <a:lnTo>
                    <a:pt x="3446869" y="419519"/>
                  </a:lnTo>
                  <a:lnTo>
                    <a:pt x="3440887" y="423557"/>
                  </a:lnTo>
                  <a:lnTo>
                    <a:pt x="3433546" y="425030"/>
                  </a:lnTo>
                  <a:lnTo>
                    <a:pt x="3114903" y="425030"/>
                  </a:lnTo>
                  <a:lnTo>
                    <a:pt x="3103486" y="443877"/>
                  </a:lnTo>
                  <a:lnTo>
                    <a:pt x="3433546" y="443877"/>
                  </a:lnTo>
                  <a:lnTo>
                    <a:pt x="3448215" y="440918"/>
                  </a:lnTo>
                  <a:lnTo>
                    <a:pt x="3460191" y="432841"/>
                  </a:lnTo>
                  <a:lnTo>
                    <a:pt x="3468255" y="420865"/>
                  </a:lnTo>
                  <a:lnTo>
                    <a:pt x="3471227" y="406184"/>
                  </a:lnTo>
                  <a:close/>
                </a:path>
                <a:path w="3556635" h="793114">
                  <a:moveTo>
                    <a:pt x="3513442" y="605421"/>
                  </a:moveTo>
                  <a:lnTo>
                    <a:pt x="3510076" y="588759"/>
                  </a:lnTo>
                  <a:lnTo>
                    <a:pt x="3505162" y="581469"/>
                  </a:lnTo>
                  <a:lnTo>
                    <a:pt x="3500920" y="575157"/>
                  </a:lnTo>
                  <a:lnTo>
                    <a:pt x="3494608" y="570903"/>
                  </a:lnTo>
                  <a:lnTo>
                    <a:pt x="3494608" y="605421"/>
                  </a:lnTo>
                  <a:lnTo>
                    <a:pt x="3492716" y="614743"/>
                  </a:lnTo>
                  <a:lnTo>
                    <a:pt x="3487572" y="622350"/>
                  </a:lnTo>
                  <a:lnTo>
                    <a:pt x="3479952" y="627468"/>
                  </a:lnTo>
                  <a:lnTo>
                    <a:pt x="3470668" y="629348"/>
                  </a:lnTo>
                  <a:lnTo>
                    <a:pt x="3461347" y="627468"/>
                  </a:lnTo>
                  <a:lnTo>
                    <a:pt x="3453739" y="622350"/>
                  </a:lnTo>
                  <a:lnTo>
                    <a:pt x="3448608" y="614743"/>
                  </a:lnTo>
                  <a:lnTo>
                    <a:pt x="3446729" y="605421"/>
                  </a:lnTo>
                  <a:lnTo>
                    <a:pt x="3448608" y="596099"/>
                  </a:lnTo>
                  <a:lnTo>
                    <a:pt x="3453727" y="588492"/>
                  </a:lnTo>
                  <a:lnTo>
                    <a:pt x="3461334" y="583349"/>
                  </a:lnTo>
                  <a:lnTo>
                    <a:pt x="3470643" y="581469"/>
                  </a:lnTo>
                  <a:lnTo>
                    <a:pt x="3479977" y="583349"/>
                  </a:lnTo>
                  <a:lnTo>
                    <a:pt x="3487585" y="588492"/>
                  </a:lnTo>
                  <a:lnTo>
                    <a:pt x="3492728" y="596099"/>
                  </a:lnTo>
                  <a:lnTo>
                    <a:pt x="3494608" y="605421"/>
                  </a:lnTo>
                  <a:lnTo>
                    <a:pt x="3494608" y="570903"/>
                  </a:lnTo>
                  <a:lnTo>
                    <a:pt x="3487318" y="565988"/>
                  </a:lnTo>
                  <a:lnTo>
                    <a:pt x="3470668" y="562622"/>
                  </a:lnTo>
                  <a:lnTo>
                    <a:pt x="3454019" y="565988"/>
                  </a:lnTo>
                  <a:lnTo>
                    <a:pt x="3440430" y="575157"/>
                  </a:lnTo>
                  <a:lnTo>
                    <a:pt x="3431260" y="588759"/>
                  </a:lnTo>
                  <a:lnTo>
                    <a:pt x="3427907" y="605421"/>
                  </a:lnTo>
                  <a:lnTo>
                    <a:pt x="3431273" y="622071"/>
                  </a:lnTo>
                  <a:lnTo>
                    <a:pt x="3440442" y="635673"/>
                  </a:lnTo>
                  <a:lnTo>
                    <a:pt x="3454044" y="644842"/>
                  </a:lnTo>
                  <a:lnTo>
                    <a:pt x="3470656" y="648195"/>
                  </a:lnTo>
                  <a:lnTo>
                    <a:pt x="3487318" y="644842"/>
                  </a:lnTo>
                  <a:lnTo>
                    <a:pt x="3500907" y="635673"/>
                  </a:lnTo>
                  <a:lnTo>
                    <a:pt x="3505174" y="629348"/>
                  </a:lnTo>
                  <a:lnTo>
                    <a:pt x="3510076" y="622071"/>
                  </a:lnTo>
                  <a:lnTo>
                    <a:pt x="3513442" y="605421"/>
                  </a:lnTo>
                  <a:close/>
                </a:path>
                <a:path w="3556635" h="793114">
                  <a:moveTo>
                    <a:pt x="3556050" y="726554"/>
                  </a:moveTo>
                  <a:lnTo>
                    <a:pt x="3547580" y="685596"/>
                  </a:lnTo>
                  <a:lnTo>
                    <a:pt x="3537775" y="678764"/>
                  </a:lnTo>
                  <a:lnTo>
                    <a:pt x="3537216" y="678497"/>
                  </a:lnTo>
                  <a:lnTo>
                    <a:pt x="3537216" y="726554"/>
                  </a:lnTo>
                  <a:lnTo>
                    <a:pt x="3405403" y="726554"/>
                  </a:lnTo>
                  <a:lnTo>
                    <a:pt x="3423399" y="690410"/>
                  </a:lnTo>
                  <a:lnTo>
                    <a:pt x="3463417" y="679208"/>
                  </a:lnTo>
                  <a:lnTo>
                    <a:pt x="3462731" y="679208"/>
                  </a:lnTo>
                  <a:lnTo>
                    <a:pt x="3471468" y="678764"/>
                  </a:lnTo>
                  <a:lnTo>
                    <a:pt x="3482517" y="679208"/>
                  </a:lnTo>
                  <a:lnTo>
                    <a:pt x="3480155" y="679208"/>
                  </a:lnTo>
                  <a:lnTo>
                    <a:pt x="3487343" y="680021"/>
                  </a:lnTo>
                  <a:lnTo>
                    <a:pt x="3486924" y="680021"/>
                  </a:lnTo>
                  <a:lnTo>
                    <a:pt x="3494176" y="681405"/>
                  </a:lnTo>
                  <a:lnTo>
                    <a:pt x="3493998" y="681405"/>
                  </a:lnTo>
                  <a:lnTo>
                    <a:pt x="3535972" y="700328"/>
                  </a:lnTo>
                  <a:lnTo>
                    <a:pt x="3537216" y="726554"/>
                  </a:lnTo>
                  <a:lnTo>
                    <a:pt x="3537216" y="678497"/>
                  </a:lnTo>
                  <a:lnTo>
                    <a:pt x="3527971" y="673354"/>
                  </a:lnTo>
                  <a:lnTo>
                    <a:pt x="3517354" y="668756"/>
                  </a:lnTo>
                  <a:lnTo>
                    <a:pt x="3506305" y="665251"/>
                  </a:lnTo>
                  <a:lnTo>
                    <a:pt x="3498024" y="663041"/>
                  </a:lnTo>
                  <a:lnTo>
                    <a:pt x="3498151" y="663041"/>
                  </a:lnTo>
                  <a:lnTo>
                    <a:pt x="3489591" y="661428"/>
                  </a:lnTo>
                  <a:lnTo>
                    <a:pt x="3489998" y="661428"/>
                  </a:lnTo>
                  <a:lnTo>
                    <a:pt x="3480955" y="660400"/>
                  </a:lnTo>
                  <a:lnTo>
                    <a:pt x="3482441" y="660400"/>
                  </a:lnTo>
                  <a:lnTo>
                    <a:pt x="3471329" y="659968"/>
                  </a:lnTo>
                  <a:lnTo>
                    <a:pt x="3462464" y="660400"/>
                  </a:lnTo>
                  <a:lnTo>
                    <a:pt x="3414839" y="673658"/>
                  </a:lnTo>
                  <a:lnTo>
                    <a:pt x="3386607" y="700328"/>
                  </a:lnTo>
                  <a:lnTo>
                    <a:pt x="3386556" y="745401"/>
                  </a:lnTo>
                  <a:lnTo>
                    <a:pt x="3556050" y="745401"/>
                  </a:lnTo>
                  <a:lnTo>
                    <a:pt x="3556050" y="7265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19263" y="3995744"/>
              <a:ext cx="113008" cy="11307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232741" y="3939209"/>
              <a:ext cx="3510279" cy="668655"/>
            </a:xfrm>
            <a:custGeom>
              <a:avLst/>
              <a:gdLst/>
              <a:ahLst/>
              <a:cxnLst/>
              <a:rect l="l" t="t" r="r" b="b"/>
              <a:pathLst>
                <a:path w="3510279" h="668654">
                  <a:moveTo>
                    <a:pt x="821283" y="242163"/>
                  </a:moveTo>
                  <a:lnTo>
                    <a:pt x="765378" y="222161"/>
                  </a:lnTo>
                  <a:lnTo>
                    <a:pt x="765378" y="242163"/>
                  </a:lnTo>
                  <a:lnTo>
                    <a:pt x="764209" y="242163"/>
                  </a:lnTo>
                  <a:lnTo>
                    <a:pt x="636384" y="287070"/>
                  </a:lnTo>
                  <a:lnTo>
                    <a:pt x="636384" y="307098"/>
                  </a:lnTo>
                  <a:lnTo>
                    <a:pt x="636384" y="436194"/>
                  </a:lnTo>
                  <a:lnTo>
                    <a:pt x="593547" y="481990"/>
                  </a:lnTo>
                  <a:lnTo>
                    <a:pt x="545033" y="501027"/>
                  </a:lnTo>
                  <a:lnTo>
                    <a:pt x="482955" y="514248"/>
                  </a:lnTo>
                  <a:lnTo>
                    <a:pt x="410654" y="519188"/>
                  </a:lnTo>
                  <a:lnTo>
                    <a:pt x="338366" y="514248"/>
                  </a:lnTo>
                  <a:lnTo>
                    <a:pt x="276288" y="501027"/>
                  </a:lnTo>
                  <a:lnTo>
                    <a:pt x="227787" y="481990"/>
                  </a:lnTo>
                  <a:lnTo>
                    <a:pt x="196215" y="459562"/>
                  </a:lnTo>
                  <a:lnTo>
                    <a:pt x="184950" y="436194"/>
                  </a:lnTo>
                  <a:lnTo>
                    <a:pt x="184950" y="307098"/>
                  </a:lnTo>
                  <a:lnTo>
                    <a:pt x="410654" y="386334"/>
                  </a:lnTo>
                  <a:lnTo>
                    <a:pt x="467512" y="366369"/>
                  </a:lnTo>
                  <a:lnTo>
                    <a:pt x="636346" y="307098"/>
                  </a:lnTo>
                  <a:lnTo>
                    <a:pt x="636384" y="287070"/>
                  </a:lnTo>
                  <a:lnTo>
                    <a:pt x="410654" y="366369"/>
                  </a:lnTo>
                  <a:lnTo>
                    <a:pt x="241846" y="307098"/>
                  </a:lnTo>
                  <a:lnTo>
                    <a:pt x="156718" y="277215"/>
                  </a:lnTo>
                  <a:lnTo>
                    <a:pt x="56883" y="242163"/>
                  </a:lnTo>
                  <a:lnTo>
                    <a:pt x="56235" y="242163"/>
                  </a:lnTo>
                  <a:lnTo>
                    <a:pt x="410654" y="115201"/>
                  </a:lnTo>
                  <a:lnTo>
                    <a:pt x="765378" y="242163"/>
                  </a:lnTo>
                  <a:lnTo>
                    <a:pt x="765378" y="222161"/>
                  </a:lnTo>
                  <a:lnTo>
                    <a:pt x="466598" y="115201"/>
                  </a:lnTo>
                  <a:lnTo>
                    <a:pt x="410654" y="95173"/>
                  </a:lnTo>
                  <a:lnTo>
                    <a:pt x="0" y="242163"/>
                  </a:lnTo>
                  <a:lnTo>
                    <a:pt x="81000" y="270611"/>
                  </a:lnTo>
                  <a:lnTo>
                    <a:pt x="81000" y="439597"/>
                  </a:lnTo>
                  <a:lnTo>
                    <a:pt x="85204" y="443814"/>
                  </a:lnTo>
                  <a:lnTo>
                    <a:pt x="95618" y="443814"/>
                  </a:lnTo>
                  <a:lnTo>
                    <a:pt x="99834" y="439597"/>
                  </a:lnTo>
                  <a:lnTo>
                    <a:pt x="99834" y="277215"/>
                  </a:lnTo>
                  <a:lnTo>
                    <a:pt x="166116" y="300494"/>
                  </a:lnTo>
                  <a:lnTo>
                    <a:pt x="166116" y="436194"/>
                  </a:lnTo>
                  <a:lnTo>
                    <a:pt x="175031" y="462902"/>
                  </a:lnTo>
                  <a:lnTo>
                    <a:pt x="238683" y="507809"/>
                  </a:lnTo>
                  <a:lnTo>
                    <a:pt x="288353" y="523900"/>
                  </a:lnTo>
                  <a:lnTo>
                    <a:pt x="346519" y="534327"/>
                  </a:lnTo>
                  <a:lnTo>
                    <a:pt x="410654" y="538035"/>
                  </a:lnTo>
                  <a:lnTo>
                    <a:pt x="474802" y="534327"/>
                  </a:lnTo>
                  <a:lnTo>
                    <a:pt x="532980" y="523900"/>
                  </a:lnTo>
                  <a:lnTo>
                    <a:pt x="547522" y="519188"/>
                  </a:lnTo>
                  <a:lnTo>
                    <a:pt x="582650" y="507809"/>
                  </a:lnTo>
                  <a:lnTo>
                    <a:pt x="621271" y="487133"/>
                  </a:lnTo>
                  <a:lnTo>
                    <a:pt x="646315" y="462902"/>
                  </a:lnTo>
                  <a:lnTo>
                    <a:pt x="655218" y="436194"/>
                  </a:lnTo>
                  <a:lnTo>
                    <a:pt x="655218" y="307098"/>
                  </a:lnTo>
                  <a:lnTo>
                    <a:pt x="655218" y="300494"/>
                  </a:lnTo>
                  <a:lnTo>
                    <a:pt x="821283" y="242163"/>
                  </a:lnTo>
                  <a:close/>
                </a:path>
                <a:path w="3510279" h="668654">
                  <a:moveTo>
                    <a:pt x="3255759" y="423938"/>
                  </a:moveTo>
                  <a:lnTo>
                    <a:pt x="3252051" y="405612"/>
                  </a:lnTo>
                  <a:lnTo>
                    <a:pt x="3241967" y="390626"/>
                  </a:lnTo>
                  <a:lnTo>
                    <a:pt x="3226993" y="380530"/>
                  </a:lnTo>
                  <a:lnTo>
                    <a:pt x="3208667" y="376834"/>
                  </a:lnTo>
                  <a:lnTo>
                    <a:pt x="2982645" y="376834"/>
                  </a:lnTo>
                  <a:lnTo>
                    <a:pt x="2664549" y="519823"/>
                  </a:lnTo>
                  <a:lnTo>
                    <a:pt x="2662466" y="531914"/>
                  </a:lnTo>
                  <a:lnTo>
                    <a:pt x="2666669" y="536143"/>
                  </a:lnTo>
                  <a:lnTo>
                    <a:pt x="2671876" y="536155"/>
                  </a:lnTo>
                  <a:lnTo>
                    <a:pt x="2673286" y="536155"/>
                  </a:lnTo>
                  <a:lnTo>
                    <a:pt x="2952369" y="401993"/>
                  </a:lnTo>
                  <a:lnTo>
                    <a:pt x="2962148" y="398576"/>
                  </a:lnTo>
                  <a:lnTo>
                    <a:pt x="2972282" y="396455"/>
                  </a:lnTo>
                  <a:lnTo>
                    <a:pt x="2982645" y="395681"/>
                  </a:lnTo>
                  <a:lnTo>
                    <a:pt x="3208667" y="395681"/>
                  </a:lnTo>
                  <a:lnTo>
                    <a:pt x="3219666" y="397903"/>
                  </a:lnTo>
                  <a:lnTo>
                    <a:pt x="3228644" y="403961"/>
                  </a:lnTo>
                  <a:lnTo>
                    <a:pt x="3234702" y="412940"/>
                  </a:lnTo>
                  <a:lnTo>
                    <a:pt x="3236925" y="423938"/>
                  </a:lnTo>
                  <a:lnTo>
                    <a:pt x="3234702" y="434949"/>
                  </a:lnTo>
                  <a:lnTo>
                    <a:pt x="3228644" y="443928"/>
                  </a:lnTo>
                  <a:lnTo>
                    <a:pt x="3219666" y="449986"/>
                  </a:lnTo>
                  <a:lnTo>
                    <a:pt x="3208667" y="452208"/>
                  </a:lnTo>
                  <a:lnTo>
                    <a:pt x="3033953" y="452208"/>
                  </a:lnTo>
                  <a:lnTo>
                    <a:pt x="3029737" y="456438"/>
                  </a:lnTo>
                  <a:lnTo>
                    <a:pt x="3029737" y="466839"/>
                  </a:lnTo>
                  <a:lnTo>
                    <a:pt x="3033953" y="471055"/>
                  </a:lnTo>
                  <a:lnTo>
                    <a:pt x="3208667" y="471055"/>
                  </a:lnTo>
                  <a:lnTo>
                    <a:pt x="3226993" y="467360"/>
                  </a:lnTo>
                  <a:lnTo>
                    <a:pt x="3241967" y="457263"/>
                  </a:lnTo>
                  <a:lnTo>
                    <a:pt x="3252051" y="442277"/>
                  </a:lnTo>
                  <a:lnTo>
                    <a:pt x="3255759" y="423938"/>
                  </a:lnTo>
                  <a:close/>
                </a:path>
                <a:path w="3510279" h="668654">
                  <a:moveTo>
                    <a:pt x="3284004" y="82118"/>
                  </a:moveTo>
                  <a:lnTo>
                    <a:pt x="3277489" y="52336"/>
                  </a:lnTo>
                  <a:lnTo>
                    <a:pt x="3265170" y="33820"/>
                  </a:lnTo>
                  <a:lnTo>
                    <a:pt x="3265170" y="82118"/>
                  </a:lnTo>
                  <a:lnTo>
                    <a:pt x="3255060" y="124841"/>
                  </a:lnTo>
                  <a:lnTo>
                    <a:pt x="3229229" y="169481"/>
                  </a:lnTo>
                  <a:lnTo>
                    <a:pt x="3194329" y="212496"/>
                  </a:lnTo>
                  <a:lnTo>
                    <a:pt x="3157016" y="250342"/>
                  </a:lnTo>
                  <a:lnTo>
                    <a:pt x="3123908" y="279501"/>
                  </a:lnTo>
                  <a:lnTo>
                    <a:pt x="3090773" y="250342"/>
                  </a:lnTo>
                  <a:lnTo>
                    <a:pt x="3053435" y="212496"/>
                  </a:lnTo>
                  <a:lnTo>
                    <a:pt x="3018536" y="169481"/>
                  </a:lnTo>
                  <a:lnTo>
                    <a:pt x="2992729" y="124841"/>
                  </a:lnTo>
                  <a:lnTo>
                    <a:pt x="2982645" y="82118"/>
                  </a:lnTo>
                  <a:lnTo>
                    <a:pt x="2984284" y="70154"/>
                  </a:lnTo>
                  <a:lnTo>
                    <a:pt x="3010382" y="30772"/>
                  </a:lnTo>
                  <a:lnTo>
                    <a:pt x="3043859" y="18846"/>
                  </a:lnTo>
                  <a:lnTo>
                    <a:pt x="3061385" y="22250"/>
                  </a:lnTo>
                  <a:lnTo>
                    <a:pt x="3077908" y="32321"/>
                  </a:lnTo>
                  <a:lnTo>
                    <a:pt x="3093224" y="48895"/>
                  </a:lnTo>
                  <a:lnTo>
                    <a:pt x="3107093" y="71755"/>
                  </a:lnTo>
                  <a:lnTo>
                    <a:pt x="3123819" y="104978"/>
                  </a:lnTo>
                  <a:lnTo>
                    <a:pt x="3123996" y="104978"/>
                  </a:lnTo>
                  <a:lnTo>
                    <a:pt x="3140722" y="71755"/>
                  </a:lnTo>
                  <a:lnTo>
                    <a:pt x="3145955" y="63131"/>
                  </a:lnTo>
                  <a:lnTo>
                    <a:pt x="3154591" y="48895"/>
                  </a:lnTo>
                  <a:lnTo>
                    <a:pt x="3169907" y="32321"/>
                  </a:lnTo>
                  <a:lnTo>
                    <a:pt x="3186430" y="22250"/>
                  </a:lnTo>
                  <a:lnTo>
                    <a:pt x="3203956" y="18846"/>
                  </a:lnTo>
                  <a:lnTo>
                    <a:pt x="3227425" y="24726"/>
                  </a:lnTo>
                  <a:lnTo>
                    <a:pt x="3246920" y="39801"/>
                  </a:lnTo>
                  <a:lnTo>
                    <a:pt x="3260242" y="60223"/>
                  </a:lnTo>
                  <a:lnTo>
                    <a:pt x="3265170" y="82118"/>
                  </a:lnTo>
                  <a:lnTo>
                    <a:pt x="3265170" y="33820"/>
                  </a:lnTo>
                  <a:lnTo>
                    <a:pt x="3259975" y="25996"/>
                  </a:lnTo>
                  <a:lnTo>
                    <a:pt x="3250285" y="18846"/>
                  </a:lnTo>
                  <a:lnTo>
                    <a:pt x="3234461" y="7188"/>
                  </a:lnTo>
                  <a:lnTo>
                    <a:pt x="3203956" y="0"/>
                  </a:lnTo>
                  <a:lnTo>
                    <a:pt x="3183204" y="3416"/>
                  </a:lnTo>
                  <a:lnTo>
                    <a:pt x="3162427" y="14351"/>
                  </a:lnTo>
                  <a:lnTo>
                    <a:pt x="3142424" y="33896"/>
                  </a:lnTo>
                  <a:lnTo>
                    <a:pt x="3123996" y="63131"/>
                  </a:lnTo>
                  <a:lnTo>
                    <a:pt x="3123819" y="63131"/>
                  </a:lnTo>
                  <a:lnTo>
                    <a:pt x="3105391" y="33896"/>
                  </a:lnTo>
                  <a:lnTo>
                    <a:pt x="3089999" y="18846"/>
                  </a:lnTo>
                  <a:lnTo>
                    <a:pt x="3085401" y="14351"/>
                  </a:lnTo>
                  <a:lnTo>
                    <a:pt x="3064624" y="3416"/>
                  </a:lnTo>
                  <a:lnTo>
                    <a:pt x="3043859" y="0"/>
                  </a:lnTo>
                  <a:lnTo>
                    <a:pt x="3013367" y="7188"/>
                  </a:lnTo>
                  <a:lnTo>
                    <a:pt x="2987840" y="25996"/>
                  </a:lnTo>
                  <a:lnTo>
                    <a:pt x="2970326" y="52336"/>
                  </a:lnTo>
                  <a:lnTo>
                    <a:pt x="2963811" y="82118"/>
                  </a:lnTo>
                  <a:lnTo>
                    <a:pt x="2988830" y="158457"/>
                  </a:lnTo>
                  <a:lnTo>
                    <a:pt x="3043859" y="229946"/>
                  </a:lnTo>
                  <a:lnTo>
                    <a:pt x="3098889" y="282867"/>
                  </a:lnTo>
                  <a:lnTo>
                    <a:pt x="3123908" y="303555"/>
                  </a:lnTo>
                  <a:lnTo>
                    <a:pt x="3148927" y="282867"/>
                  </a:lnTo>
                  <a:lnTo>
                    <a:pt x="3152432" y="279501"/>
                  </a:lnTo>
                  <a:lnTo>
                    <a:pt x="3203956" y="229946"/>
                  </a:lnTo>
                  <a:lnTo>
                    <a:pt x="3258985" y="158457"/>
                  </a:lnTo>
                  <a:lnTo>
                    <a:pt x="3284004" y="82118"/>
                  </a:lnTo>
                  <a:close/>
                </a:path>
                <a:path w="3510279" h="668654">
                  <a:moveTo>
                    <a:pt x="3510026" y="347599"/>
                  </a:moveTo>
                  <a:lnTo>
                    <a:pt x="3506317" y="329272"/>
                  </a:lnTo>
                  <a:lnTo>
                    <a:pt x="3496221" y="314312"/>
                  </a:lnTo>
                  <a:lnTo>
                    <a:pt x="3481247" y="304215"/>
                  </a:lnTo>
                  <a:lnTo>
                    <a:pt x="3462934" y="300494"/>
                  </a:lnTo>
                  <a:lnTo>
                    <a:pt x="3456495" y="300850"/>
                  </a:lnTo>
                  <a:lnTo>
                    <a:pt x="3444176" y="304342"/>
                  </a:lnTo>
                  <a:lnTo>
                    <a:pt x="3273145" y="402361"/>
                  </a:lnTo>
                  <a:lnTo>
                    <a:pt x="3271634" y="407911"/>
                  </a:lnTo>
                  <a:lnTo>
                    <a:pt x="3276536" y="416915"/>
                  </a:lnTo>
                  <a:lnTo>
                    <a:pt x="3282264" y="418592"/>
                  </a:lnTo>
                  <a:lnTo>
                    <a:pt x="3452736" y="320611"/>
                  </a:lnTo>
                  <a:lnTo>
                    <a:pt x="3457752" y="319201"/>
                  </a:lnTo>
                  <a:lnTo>
                    <a:pt x="3473945" y="321564"/>
                  </a:lnTo>
                  <a:lnTo>
                    <a:pt x="3482924" y="327621"/>
                  </a:lnTo>
                  <a:lnTo>
                    <a:pt x="3488969" y="336613"/>
                  </a:lnTo>
                  <a:lnTo>
                    <a:pt x="3491192" y="347611"/>
                  </a:lnTo>
                  <a:lnTo>
                    <a:pt x="3490798" y="355968"/>
                  </a:lnTo>
                  <a:lnTo>
                    <a:pt x="3218027" y="562356"/>
                  </a:lnTo>
                  <a:lnTo>
                    <a:pt x="3029737" y="564413"/>
                  </a:lnTo>
                  <a:lnTo>
                    <a:pt x="2974136" y="567944"/>
                  </a:lnTo>
                  <a:lnTo>
                    <a:pt x="2922955" y="578497"/>
                  </a:lnTo>
                  <a:lnTo>
                    <a:pt x="2876321" y="596049"/>
                  </a:lnTo>
                  <a:lnTo>
                    <a:pt x="2834322" y="620560"/>
                  </a:lnTo>
                  <a:lnTo>
                    <a:pt x="2797060" y="651979"/>
                  </a:lnTo>
                  <a:lnTo>
                    <a:pt x="2794304" y="656145"/>
                  </a:lnTo>
                  <a:lnTo>
                    <a:pt x="2794304" y="663854"/>
                  </a:lnTo>
                  <a:lnTo>
                    <a:pt x="2798521" y="668070"/>
                  </a:lnTo>
                  <a:lnTo>
                    <a:pt x="2803715" y="668070"/>
                  </a:lnTo>
                  <a:lnTo>
                    <a:pt x="2808605" y="667080"/>
                  </a:lnTo>
                  <a:lnTo>
                    <a:pt x="2845320" y="635889"/>
                  </a:lnTo>
                  <a:lnTo>
                    <a:pt x="2884843" y="612927"/>
                  </a:lnTo>
                  <a:lnTo>
                    <a:pt x="2928810" y="596468"/>
                  </a:lnTo>
                  <a:lnTo>
                    <a:pt x="2977146" y="586574"/>
                  </a:lnTo>
                  <a:lnTo>
                    <a:pt x="3029737" y="583260"/>
                  </a:lnTo>
                  <a:lnTo>
                    <a:pt x="3213379" y="582637"/>
                  </a:lnTo>
                  <a:lnTo>
                    <a:pt x="3227616" y="577913"/>
                  </a:lnTo>
                  <a:lnTo>
                    <a:pt x="3492995" y="384441"/>
                  </a:lnTo>
                  <a:lnTo>
                    <a:pt x="3500704" y="375856"/>
                  </a:lnTo>
                  <a:lnTo>
                    <a:pt x="3505644" y="367144"/>
                  </a:lnTo>
                  <a:lnTo>
                    <a:pt x="3508794" y="357632"/>
                  </a:lnTo>
                  <a:lnTo>
                    <a:pt x="3510026" y="3475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4444" y="3448557"/>
              <a:ext cx="9141460" cy="1518285"/>
            </a:xfrm>
            <a:custGeom>
              <a:avLst/>
              <a:gdLst/>
              <a:ahLst/>
              <a:cxnLst/>
              <a:rect l="l" t="t" r="r" b="b"/>
              <a:pathLst>
                <a:path w="9141460" h="1518285">
                  <a:moveTo>
                    <a:pt x="390182" y="1229614"/>
                  </a:moveTo>
                  <a:lnTo>
                    <a:pt x="0" y="1373759"/>
                  </a:lnTo>
                  <a:lnTo>
                    <a:pt x="390182" y="1517777"/>
                  </a:lnTo>
                  <a:lnTo>
                    <a:pt x="390182" y="1229614"/>
                  </a:lnTo>
                  <a:close/>
                </a:path>
                <a:path w="9141460" h="1518285">
                  <a:moveTo>
                    <a:pt x="4723727" y="38100"/>
                  </a:moveTo>
                  <a:lnTo>
                    <a:pt x="4720729" y="23253"/>
                  </a:lnTo>
                  <a:lnTo>
                    <a:pt x="4712576" y="11150"/>
                  </a:lnTo>
                  <a:lnTo>
                    <a:pt x="4700473" y="2997"/>
                  </a:lnTo>
                  <a:lnTo>
                    <a:pt x="4685627" y="0"/>
                  </a:lnTo>
                  <a:lnTo>
                    <a:pt x="4670831" y="2997"/>
                  </a:lnTo>
                  <a:lnTo>
                    <a:pt x="4658715" y="11150"/>
                  </a:lnTo>
                  <a:lnTo>
                    <a:pt x="4650524" y="23253"/>
                  </a:lnTo>
                  <a:lnTo>
                    <a:pt x="4647527" y="38100"/>
                  </a:lnTo>
                  <a:lnTo>
                    <a:pt x="4650524" y="52959"/>
                  </a:lnTo>
                  <a:lnTo>
                    <a:pt x="4658715" y="65062"/>
                  </a:lnTo>
                  <a:lnTo>
                    <a:pt x="4670831" y="73215"/>
                  </a:lnTo>
                  <a:lnTo>
                    <a:pt x="4676127" y="74295"/>
                  </a:lnTo>
                  <a:lnTo>
                    <a:pt x="4676102" y="1333919"/>
                  </a:lnTo>
                  <a:lnTo>
                    <a:pt x="4670831" y="1334985"/>
                  </a:lnTo>
                  <a:lnTo>
                    <a:pt x="4658715" y="1343177"/>
                  </a:lnTo>
                  <a:lnTo>
                    <a:pt x="4650524" y="1355293"/>
                  </a:lnTo>
                  <a:lnTo>
                    <a:pt x="4647527" y="1370076"/>
                  </a:lnTo>
                  <a:lnTo>
                    <a:pt x="4650524" y="1384935"/>
                  </a:lnTo>
                  <a:lnTo>
                    <a:pt x="4658715" y="1397038"/>
                  </a:lnTo>
                  <a:lnTo>
                    <a:pt x="4670831" y="1405191"/>
                  </a:lnTo>
                  <a:lnTo>
                    <a:pt x="4685627" y="1408176"/>
                  </a:lnTo>
                  <a:lnTo>
                    <a:pt x="4700473" y="1405191"/>
                  </a:lnTo>
                  <a:lnTo>
                    <a:pt x="4712576" y="1397038"/>
                  </a:lnTo>
                  <a:lnTo>
                    <a:pt x="4720729" y="1384935"/>
                  </a:lnTo>
                  <a:lnTo>
                    <a:pt x="4723727" y="1370076"/>
                  </a:lnTo>
                  <a:lnTo>
                    <a:pt x="4720729" y="1355293"/>
                  </a:lnTo>
                  <a:lnTo>
                    <a:pt x="4712576" y="1343177"/>
                  </a:lnTo>
                  <a:lnTo>
                    <a:pt x="4700473" y="1334985"/>
                  </a:lnTo>
                  <a:lnTo>
                    <a:pt x="4695177" y="1333919"/>
                  </a:lnTo>
                  <a:lnTo>
                    <a:pt x="4695152" y="1370076"/>
                  </a:lnTo>
                  <a:lnTo>
                    <a:pt x="4695152" y="1333919"/>
                  </a:lnTo>
                  <a:lnTo>
                    <a:pt x="4695152" y="1331976"/>
                  </a:lnTo>
                  <a:lnTo>
                    <a:pt x="4695152" y="76200"/>
                  </a:lnTo>
                  <a:lnTo>
                    <a:pt x="4695152" y="74295"/>
                  </a:lnTo>
                  <a:lnTo>
                    <a:pt x="4685627" y="76200"/>
                  </a:lnTo>
                  <a:lnTo>
                    <a:pt x="4695139" y="74295"/>
                  </a:lnTo>
                  <a:lnTo>
                    <a:pt x="4695152" y="38100"/>
                  </a:lnTo>
                  <a:lnTo>
                    <a:pt x="4695152" y="74295"/>
                  </a:lnTo>
                  <a:lnTo>
                    <a:pt x="4700473" y="73215"/>
                  </a:lnTo>
                  <a:lnTo>
                    <a:pt x="4712576" y="65062"/>
                  </a:lnTo>
                  <a:lnTo>
                    <a:pt x="4720729" y="52959"/>
                  </a:lnTo>
                  <a:lnTo>
                    <a:pt x="4723727" y="38100"/>
                  </a:lnTo>
                  <a:close/>
                </a:path>
                <a:path w="9141460" h="1518285">
                  <a:moveTo>
                    <a:pt x="7352881" y="38100"/>
                  </a:moveTo>
                  <a:lnTo>
                    <a:pt x="7349871" y="23253"/>
                  </a:lnTo>
                  <a:lnTo>
                    <a:pt x="7341679" y="11150"/>
                  </a:lnTo>
                  <a:lnTo>
                    <a:pt x="7329564" y="2997"/>
                  </a:lnTo>
                  <a:lnTo>
                    <a:pt x="7314781" y="0"/>
                  </a:lnTo>
                  <a:lnTo>
                    <a:pt x="7299922" y="2997"/>
                  </a:lnTo>
                  <a:lnTo>
                    <a:pt x="7287819" y="11150"/>
                  </a:lnTo>
                  <a:lnTo>
                    <a:pt x="7279665" y="23253"/>
                  </a:lnTo>
                  <a:lnTo>
                    <a:pt x="7276681" y="38100"/>
                  </a:lnTo>
                  <a:lnTo>
                    <a:pt x="7279665" y="52959"/>
                  </a:lnTo>
                  <a:lnTo>
                    <a:pt x="7287819" y="65062"/>
                  </a:lnTo>
                  <a:lnTo>
                    <a:pt x="7299922" y="73215"/>
                  </a:lnTo>
                  <a:lnTo>
                    <a:pt x="7305256" y="74295"/>
                  </a:lnTo>
                  <a:lnTo>
                    <a:pt x="7305256" y="1333919"/>
                  </a:lnTo>
                  <a:lnTo>
                    <a:pt x="7299922" y="1334985"/>
                  </a:lnTo>
                  <a:lnTo>
                    <a:pt x="7287819" y="1343177"/>
                  </a:lnTo>
                  <a:lnTo>
                    <a:pt x="7279665" y="1355293"/>
                  </a:lnTo>
                  <a:lnTo>
                    <a:pt x="7276681" y="1370076"/>
                  </a:lnTo>
                  <a:lnTo>
                    <a:pt x="7279665" y="1384935"/>
                  </a:lnTo>
                  <a:lnTo>
                    <a:pt x="7287819" y="1397038"/>
                  </a:lnTo>
                  <a:lnTo>
                    <a:pt x="7299922" y="1405191"/>
                  </a:lnTo>
                  <a:lnTo>
                    <a:pt x="7314781" y="1408176"/>
                  </a:lnTo>
                  <a:lnTo>
                    <a:pt x="7329564" y="1405191"/>
                  </a:lnTo>
                  <a:lnTo>
                    <a:pt x="7341679" y="1397038"/>
                  </a:lnTo>
                  <a:lnTo>
                    <a:pt x="7349871" y="1384935"/>
                  </a:lnTo>
                  <a:lnTo>
                    <a:pt x="7352881" y="1370076"/>
                  </a:lnTo>
                  <a:lnTo>
                    <a:pt x="7349871" y="1355293"/>
                  </a:lnTo>
                  <a:lnTo>
                    <a:pt x="7341679" y="1343177"/>
                  </a:lnTo>
                  <a:lnTo>
                    <a:pt x="7329564" y="1334985"/>
                  </a:lnTo>
                  <a:lnTo>
                    <a:pt x="7324306" y="1333919"/>
                  </a:lnTo>
                  <a:lnTo>
                    <a:pt x="7324306" y="1331976"/>
                  </a:lnTo>
                  <a:lnTo>
                    <a:pt x="7324306" y="76200"/>
                  </a:lnTo>
                  <a:lnTo>
                    <a:pt x="7324306" y="74295"/>
                  </a:lnTo>
                  <a:lnTo>
                    <a:pt x="7314781" y="76200"/>
                  </a:lnTo>
                  <a:lnTo>
                    <a:pt x="7324268" y="74295"/>
                  </a:lnTo>
                  <a:lnTo>
                    <a:pt x="7324306" y="38100"/>
                  </a:lnTo>
                  <a:lnTo>
                    <a:pt x="7324306" y="74295"/>
                  </a:lnTo>
                  <a:lnTo>
                    <a:pt x="7329564" y="73215"/>
                  </a:lnTo>
                  <a:lnTo>
                    <a:pt x="7341679" y="65062"/>
                  </a:lnTo>
                  <a:lnTo>
                    <a:pt x="7349871" y="52959"/>
                  </a:lnTo>
                  <a:lnTo>
                    <a:pt x="7352881" y="38100"/>
                  </a:lnTo>
                  <a:close/>
                </a:path>
                <a:path w="9141460" h="1518285">
                  <a:moveTo>
                    <a:pt x="9141041" y="1370076"/>
                  </a:moveTo>
                  <a:lnTo>
                    <a:pt x="8750770" y="1226058"/>
                  </a:lnTo>
                  <a:lnTo>
                    <a:pt x="8750770" y="1514094"/>
                  </a:lnTo>
                  <a:lnTo>
                    <a:pt x="9141041" y="1370076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4180" y="5008626"/>
            <a:ext cx="19507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Wetenschap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50" dirty="0">
                <a:latin typeface="Trebuchet MS"/>
                <a:cs typeface="Trebuchet MS"/>
              </a:rPr>
              <a:t>Achtergrond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opleiding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637535" y="5008626"/>
            <a:ext cx="22783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Docent: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120" dirty="0">
                <a:latin typeface="Trebuchet MS"/>
                <a:cs typeface="Trebuchet MS"/>
              </a:rPr>
              <a:t>Bijv.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achtergrond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docent,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didactische</a:t>
            </a:r>
            <a:r>
              <a:rPr sz="1600" spc="-145" dirty="0">
                <a:latin typeface="Trebuchet MS"/>
                <a:cs typeface="Trebuchet MS"/>
              </a:rPr>
              <a:t> </a:t>
            </a:r>
            <a:r>
              <a:rPr sz="1600" spc="-20" dirty="0">
                <a:latin typeface="Trebuchet MS"/>
                <a:cs typeface="Trebuchet MS"/>
              </a:rPr>
              <a:t>vaardigheden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40426" y="5008626"/>
            <a:ext cx="22631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Student: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120" dirty="0">
                <a:latin typeface="Trebuchet MS"/>
                <a:cs typeface="Trebuchet MS"/>
              </a:rPr>
              <a:t>Bijv.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achtergrond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student,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Trebuchet MS"/>
                <a:cs typeface="Trebuchet MS"/>
              </a:rPr>
              <a:t>leervaardigheden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91245" y="5008626"/>
            <a:ext cx="17773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Ondersteuning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spc="-50" dirty="0">
                <a:latin typeface="Trebuchet MS"/>
                <a:cs typeface="Trebuchet MS"/>
              </a:rPr>
              <a:t>Achtergrond</a:t>
            </a:r>
            <a:r>
              <a:rPr sz="1600" spc="-1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mentor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27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04673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wetenschap</a:t>
            </a:r>
            <a:r>
              <a:rPr sz="1800" b="0" spc="-9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10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35" dirty="0">
                <a:latin typeface="Verdana"/>
                <a:cs typeface="Verdana"/>
              </a:rPr>
              <a:t>binnen</a:t>
            </a:r>
            <a:r>
              <a:rPr sz="1800" b="0" spc="-9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de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onderwijspraktijk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4232" y="730796"/>
            <a:ext cx="818794" cy="68538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04163" y="2461640"/>
            <a:ext cx="8194040" cy="3354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17018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spc="-35" dirty="0">
                <a:latin typeface="Trebuchet MS"/>
                <a:cs typeface="Trebuchet MS"/>
              </a:rPr>
              <a:t>‘Persoonsgerichte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zorg’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over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opleidingen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heen:</a:t>
            </a:r>
            <a:endParaRPr sz="1800">
              <a:latin typeface="Trebuchet MS"/>
              <a:cs typeface="Trebuchet MS"/>
            </a:endParaRPr>
          </a:p>
          <a:p>
            <a:pPr marL="697865" lvl="1" indent="-170180">
              <a:lnSpc>
                <a:spcPct val="100000"/>
              </a:lnSpc>
              <a:spcBef>
                <a:spcPts val="1845"/>
              </a:spcBef>
              <a:buFont typeface="Arial MT"/>
              <a:buChar char="•"/>
              <a:tabLst>
                <a:tab pos="697865" algn="l"/>
              </a:tabLst>
            </a:pPr>
            <a:r>
              <a:rPr sz="1800" spc="-25" dirty="0">
                <a:latin typeface="Trebuchet MS"/>
                <a:cs typeface="Trebuchet MS"/>
              </a:rPr>
              <a:t>éénsgezind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over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basisprincipes: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zorg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afstemmen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op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noden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van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zorgvrager</a:t>
            </a:r>
            <a:endParaRPr sz="1800">
              <a:latin typeface="Trebuchet MS"/>
              <a:cs typeface="Trebuchet MS"/>
            </a:endParaRPr>
          </a:p>
          <a:p>
            <a:pPr marL="697865" lvl="1" indent="-170180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697865" algn="l"/>
              </a:tabLst>
            </a:pPr>
            <a:r>
              <a:rPr sz="1800" spc="-10" dirty="0">
                <a:latin typeface="Trebuchet MS"/>
                <a:cs typeface="Trebuchet MS"/>
              </a:rPr>
              <a:t>nuanceverschillen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over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opleidingen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heen: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biomedisch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vs.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psychosociaal</a:t>
            </a:r>
            <a:endParaRPr sz="18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spc="-65" dirty="0">
                <a:latin typeface="Trebuchet MS"/>
                <a:cs typeface="Trebuchet MS"/>
              </a:rPr>
              <a:t>Verankering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in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opleiding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beroepsprofielen</a:t>
            </a:r>
            <a:endParaRPr sz="18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spc="-20" dirty="0">
                <a:latin typeface="Trebuchet MS"/>
                <a:cs typeface="Trebuchet MS"/>
              </a:rPr>
              <a:t>Belang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interprofessionele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samenwerking:</a:t>
            </a:r>
            <a:endParaRPr sz="1800">
              <a:latin typeface="Trebuchet MS"/>
              <a:cs typeface="Trebuchet MS"/>
            </a:endParaRPr>
          </a:p>
          <a:p>
            <a:pPr marL="697865" lvl="1" indent="-227965">
              <a:lnSpc>
                <a:spcPct val="100000"/>
              </a:lnSpc>
              <a:spcBef>
                <a:spcPts val="1845"/>
              </a:spcBef>
              <a:buFont typeface="Arial MT"/>
              <a:buChar char="•"/>
              <a:tabLst>
                <a:tab pos="697865" algn="l"/>
              </a:tabLst>
            </a:pPr>
            <a:r>
              <a:rPr sz="1800" spc="-55" dirty="0">
                <a:latin typeface="Trebuchet MS"/>
                <a:cs typeface="Trebuchet MS"/>
              </a:rPr>
              <a:t>Intervisie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en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kruisbestuiving</a:t>
            </a:r>
            <a:endParaRPr sz="1800">
              <a:latin typeface="Trebuchet MS"/>
              <a:cs typeface="Trebuchet MS"/>
            </a:endParaRPr>
          </a:p>
          <a:p>
            <a:pPr marL="697865" lvl="1" indent="-227965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697865" algn="l"/>
              </a:tabLst>
            </a:pPr>
            <a:r>
              <a:rPr sz="1800" spc="-30" dirty="0">
                <a:latin typeface="Trebuchet MS"/>
                <a:cs typeface="Trebuchet MS"/>
              </a:rPr>
              <a:t>Samenwerking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wetenschap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werkveld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28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04673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2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wetenschap</a:t>
            </a:r>
            <a:r>
              <a:rPr sz="1800" b="0" spc="-9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10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120" dirty="0">
                <a:latin typeface="Verdana"/>
                <a:cs typeface="Verdana"/>
              </a:rPr>
              <a:t> </a:t>
            </a:r>
            <a:r>
              <a:rPr sz="1800" b="0" spc="-35" dirty="0">
                <a:latin typeface="Verdana"/>
                <a:cs typeface="Verdana"/>
              </a:rPr>
              <a:t>binnen</a:t>
            </a:r>
            <a:r>
              <a:rPr sz="1800" b="0" spc="-9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de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onderwijspraktijk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4232" y="730796"/>
            <a:ext cx="818794" cy="68538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3242" y="1977009"/>
            <a:ext cx="353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25" dirty="0">
                <a:latin typeface="Trebuchet MS"/>
                <a:cs typeface="Trebuchet MS"/>
              </a:rPr>
              <a:t>Concreet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handvat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uit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syllabus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3263" y="2876676"/>
            <a:ext cx="7007687" cy="266772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59101" y="3485769"/>
            <a:ext cx="6257925" cy="1809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Ga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in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dialoog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met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de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studenten.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Hoe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kijken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80" dirty="0">
                <a:latin typeface="Trebuchet MS"/>
                <a:cs typeface="Trebuchet MS"/>
              </a:rPr>
              <a:t>zij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naar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het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begrip? </a:t>
            </a:r>
            <a:r>
              <a:rPr sz="1800" dirty="0">
                <a:latin typeface="Trebuchet MS"/>
                <a:cs typeface="Trebuchet MS"/>
              </a:rPr>
              <a:t>Kunnen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jullie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samen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tot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een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definitie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komen?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Hoe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zou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deze </a:t>
            </a:r>
            <a:r>
              <a:rPr sz="1800" spc="-30" dirty="0">
                <a:latin typeface="Trebuchet MS"/>
                <a:cs typeface="Trebuchet MS"/>
              </a:rPr>
              <a:t>definitie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verschillen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met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andere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disciplines?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Hoe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kun</a:t>
            </a:r>
            <a:r>
              <a:rPr sz="1800" spc="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je</a:t>
            </a:r>
            <a:r>
              <a:rPr sz="1800" spc="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als </a:t>
            </a:r>
            <a:r>
              <a:rPr sz="1800" spc="-40" dirty="0">
                <a:latin typeface="Trebuchet MS"/>
                <a:cs typeface="Trebuchet MS"/>
              </a:rPr>
              <a:t>interdisciplinair </a:t>
            </a:r>
            <a:r>
              <a:rPr sz="1800" dirty="0">
                <a:latin typeface="Trebuchet MS"/>
                <a:cs typeface="Trebuchet MS"/>
              </a:rPr>
              <a:t>team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bijdragen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aan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PGZ,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elk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vanuit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hun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eigen sterktes?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7696" y="2903220"/>
            <a:ext cx="601941" cy="740282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29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195705" cy="2023110"/>
          </a:xfrm>
          <a:custGeom>
            <a:avLst/>
            <a:gdLst/>
            <a:ahLst/>
            <a:cxnLst/>
            <a:rect l="l" t="t" r="r" b="b"/>
            <a:pathLst>
              <a:path w="1195705" h="2023110">
                <a:moveTo>
                  <a:pt x="0" y="2022728"/>
                </a:moveTo>
                <a:lnTo>
                  <a:pt x="11955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096375" y="0"/>
            <a:ext cx="3095625" cy="6858000"/>
          </a:xfrm>
          <a:custGeom>
            <a:avLst/>
            <a:gdLst/>
            <a:ahLst/>
            <a:cxnLst/>
            <a:rect l="l" t="t" r="r" b="b"/>
            <a:pathLst>
              <a:path w="3095625" h="6858000">
                <a:moveTo>
                  <a:pt x="0" y="1496949"/>
                </a:moveTo>
                <a:lnTo>
                  <a:pt x="3095625" y="1497076"/>
                </a:lnTo>
              </a:path>
              <a:path w="3095625" h="6858000">
                <a:moveTo>
                  <a:pt x="3085255" y="0"/>
                </a:moveTo>
                <a:lnTo>
                  <a:pt x="285369" y="6858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91287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9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0" dirty="0">
                <a:latin typeface="Verdana"/>
                <a:cs typeface="Verdana"/>
              </a:rPr>
              <a:t>praktijkgerichte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vaardigheden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741019"/>
            <a:ext cx="818794" cy="6648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79195" y="2364739"/>
            <a:ext cx="4886960" cy="277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30000"/>
              </a:lnSpc>
              <a:spcBef>
                <a:spcPts val="100"/>
              </a:spcBef>
              <a:buFont typeface="Arial MT"/>
              <a:buChar char="•"/>
              <a:tabLst>
                <a:tab pos="182880" algn="l"/>
                <a:tab pos="1278890" algn="l"/>
                <a:tab pos="2795270" algn="l"/>
                <a:tab pos="3153410" algn="l"/>
              </a:tabLst>
            </a:pPr>
            <a:r>
              <a:rPr sz="1800" spc="-10" dirty="0">
                <a:latin typeface="Trebuchet MS"/>
                <a:cs typeface="Trebuchet MS"/>
              </a:rPr>
              <a:t>Concrete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vaardigheden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in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persoonsgerichte </a:t>
            </a:r>
            <a:r>
              <a:rPr sz="1800" spc="-25" dirty="0">
                <a:latin typeface="Trebuchet MS"/>
                <a:cs typeface="Trebuchet MS"/>
              </a:rPr>
              <a:t>persoonsgerichte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zorg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daadwerkelijk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vorm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krijgt</a:t>
            </a:r>
            <a:endParaRPr sz="1800">
              <a:latin typeface="Trebuchet MS"/>
              <a:cs typeface="Trebuchet MS"/>
            </a:endParaRPr>
          </a:p>
          <a:p>
            <a:pPr marL="182880" indent="-170180">
              <a:lnSpc>
                <a:spcPct val="100000"/>
              </a:lnSpc>
              <a:spcBef>
                <a:spcPts val="1845"/>
              </a:spcBef>
              <a:buFont typeface="Arial MT"/>
              <a:buChar char="•"/>
              <a:tabLst>
                <a:tab pos="182880" algn="l"/>
              </a:tabLst>
            </a:pPr>
            <a:r>
              <a:rPr sz="1800" spc="-10" dirty="0">
                <a:latin typeface="Trebuchet MS"/>
                <a:cs typeface="Trebuchet MS"/>
              </a:rPr>
              <a:t>Syllabus:</a:t>
            </a:r>
            <a:endParaRPr sz="1800">
              <a:latin typeface="Trebuchet MS"/>
              <a:cs typeface="Trebuchet MS"/>
            </a:endParaRPr>
          </a:p>
          <a:p>
            <a:pPr marL="640080" lvl="1" indent="-170180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640080" algn="l"/>
              </a:tabLst>
            </a:pPr>
            <a:r>
              <a:rPr sz="1800" spc="-10" dirty="0">
                <a:latin typeface="Trebuchet MS"/>
                <a:cs typeface="Trebuchet MS"/>
              </a:rPr>
              <a:t>Vaardigheden</a:t>
            </a:r>
            <a:endParaRPr sz="1800">
              <a:latin typeface="Trebuchet MS"/>
              <a:cs typeface="Trebuchet MS"/>
            </a:endParaRPr>
          </a:p>
          <a:p>
            <a:pPr marL="640080" lvl="1" indent="-170180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640080" algn="l"/>
              </a:tabLst>
            </a:pPr>
            <a:r>
              <a:rPr sz="1800" spc="-10" dirty="0">
                <a:latin typeface="Trebuchet MS"/>
                <a:cs typeface="Trebuchet MS"/>
              </a:rPr>
              <a:t>Methoden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24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‘good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practices’</a:t>
            </a:r>
            <a:endParaRPr sz="1800">
              <a:latin typeface="Trebuchet MS"/>
              <a:cs typeface="Trebuchet MS"/>
            </a:endParaRPr>
          </a:p>
          <a:p>
            <a:pPr marL="640080" lvl="1" indent="-170180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640080" algn="l"/>
              </a:tabLst>
            </a:pPr>
            <a:r>
              <a:rPr sz="1800" spc="-45" dirty="0">
                <a:latin typeface="Trebuchet MS"/>
                <a:cs typeface="Trebuchet MS"/>
              </a:rPr>
              <a:t>Evalueren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van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vaardigheden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21222" y="2447035"/>
            <a:ext cx="4271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7535" algn="l"/>
                <a:tab pos="1582420" algn="l"/>
                <a:tab pos="1941830" algn="l"/>
                <a:tab pos="3197860" algn="l"/>
                <a:tab pos="3885565" algn="l"/>
              </a:tabLst>
            </a:pPr>
            <a:r>
              <a:rPr sz="1800" spc="-20" dirty="0">
                <a:latin typeface="Trebuchet MS"/>
                <a:cs typeface="Trebuchet MS"/>
              </a:rPr>
              <a:t>zorg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bepalen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in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10" dirty="0">
                <a:latin typeface="Trebuchet MS"/>
                <a:cs typeface="Trebuchet MS"/>
              </a:rPr>
              <a:t>belangrijke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0" dirty="0">
                <a:latin typeface="Trebuchet MS"/>
                <a:cs typeface="Trebuchet MS"/>
              </a:rPr>
              <a:t>mate</a:t>
            </a:r>
            <a:r>
              <a:rPr sz="1800" dirty="0">
                <a:latin typeface="Trebuchet MS"/>
                <a:cs typeface="Trebuchet MS"/>
              </a:rPr>
              <a:t>	</a:t>
            </a:r>
            <a:r>
              <a:rPr sz="1800" spc="-25" dirty="0">
                <a:latin typeface="Trebuchet MS"/>
                <a:cs typeface="Trebuchet MS"/>
              </a:rPr>
              <a:t>hoe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30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91287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9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0" dirty="0">
                <a:latin typeface="Verdana"/>
                <a:cs typeface="Verdana"/>
              </a:rPr>
              <a:t>praktijkgerichte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vaardigheden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741019"/>
            <a:ext cx="818794" cy="6648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494" y="2148202"/>
            <a:ext cx="6537959" cy="470979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3242" y="1977009"/>
            <a:ext cx="1665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35" dirty="0">
                <a:latin typeface="Trebuchet MS"/>
                <a:cs typeface="Trebuchet MS"/>
              </a:rPr>
              <a:t>Vaardigheden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96579" y="2331097"/>
            <a:ext cx="4518025" cy="2680335"/>
            <a:chOff x="6896579" y="2331097"/>
            <a:chExt cx="4518025" cy="2680335"/>
          </a:xfrm>
        </p:grpSpPr>
        <p:sp>
          <p:nvSpPr>
            <p:cNvPr id="9" name="object 9"/>
            <p:cNvSpPr/>
            <p:nvPr/>
          </p:nvSpPr>
          <p:spPr>
            <a:xfrm>
              <a:off x="7369893" y="2823512"/>
              <a:ext cx="4044315" cy="2146935"/>
            </a:xfrm>
            <a:custGeom>
              <a:avLst/>
              <a:gdLst/>
              <a:ahLst/>
              <a:cxnLst/>
              <a:rect l="l" t="t" r="r" b="b"/>
              <a:pathLst>
                <a:path w="4044315" h="2146935">
                  <a:moveTo>
                    <a:pt x="2863381" y="0"/>
                  </a:moveTo>
                  <a:lnTo>
                    <a:pt x="2746038" y="432"/>
                  </a:lnTo>
                  <a:lnTo>
                    <a:pt x="2627723" y="1596"/>
                  </a:lnTo>
                  <a:lnTo>
                    <a:pt x="2508686" y="3424"/>
                  </a:lnTo>
                  <a:lnTo>
                    <a:pt x="2389180" y="5848"/>
                  </a:lnTo>
                  <a:lnTo>
                    <a:pt x="2209588" y="10451"/>
                  </a:lnTo>
                  <a:lnTo>
                    <a:pt x="2030353" y="16011"/>
                  </a:lnTo>
                  <a:lnTo>
                    <a:pt x="1793392" y="24514"/>
                  </a:lnTo>
                  <a:lnTo>
                    <a:pt x="907171" y="60522"/>
                  </a:lnTo>
                  <a:lnTo>
                    <a:pt x="711074" y="67295"/>
                  </a:lnTo>
                  <a:lnTo>
                    <a:pt x="573213" y="71104"/>
                  </a:lnTo>
                  <a:lnTo>
                    <a:pt x="486164" y="72909"/>
                  </a:lnTo>
                  <a:lnTo>
                    <a:pt x="403294" y="74048"/>
                  </a:lnTo>
                  <a:lnTo>
                    <a:pt x="324855" y="74453"/>
                  </a:lnTo>
                  <a:lnTo>
                    <a:pt x="251098" y="74055"/>
                  </a:lnTo>
                  <a:lnTo>
                    <a:pt x="182274" y="72785"/>
                  </a:lnTo>
                  <a:lnTo>
                    <a:pt x="118635" y="70577"/>
                  </a:lnTo>
                  <a:lnTo>
                    <a:pt x="60432" y="67362"/>
                  </a:lnTo>
                  <a:lnTo>
                    <a:pt x="7917" y="63070"/>
                  </a:lnTo>
                  <a:lnTo>
                    <a:pt x="6046" y="90837"/>
                  </a:lnTo>
                  <a:lnTo>
                    <a:pt x="3134" y="151010"/>
                  </a:lnTo>
                  <a:lnTo>
                    <a:pt x="1233" y="217142"/>
                  </a:lnTo>
                  <a:lnTo>
                    <a:pt x="227" y="288962"/>
                  </a:lnTo>
                  <a:lnTo>
                    <a:pt x="0" y="366199"/>
                  </a:lnTo>
                  <a:lnTo>
                    <a:pt x="436" y="448582"/>
                  </a:lnTo>
                  <a:lnTo>
                    <a:pt x="2081" y="581212"/>
                  </a:lnTo>
                  <a:lnTo>
                    <a:pt x="13175" y="1203106"/>
                  </a:lnTo>
                  <a:lnTo>
                    <a:pt x="15125" y="1376847"/>
                  </a:lnTo>
                  <a:lnTo>
                    <a:pt x="15833" y="1495773"/>
                  </a:lnTo>
                  <a:lnTo>
                    <a:pt x="15931" y="1616862"/>
                  </a:lnTo>
                  <a:lnTo>
                    <a:pt x="15304" y="1739843"/>
                  </a:lnTo>
                  <a:lnTo>
                    <a:pt x="13836" y="1864444"/>
                  </a:lnTo>
                  <a:lnTo>
                    <a:pt x="11413" y="1990394"/>
                  </a:lnTo>
                  <a:lnTo>
                    <a:pt x="9806" y="2053790"/>
                  </a:lnTo>
                  <a:lnTo>
                    <a:pt x="7917" y="2117422"/>
                  </a:lnTo>
                  <a:lnTo>
                    <a:pt x="23879" y="2111824"/>
                  </a:lnTo>
                  <a:lnTo>
                    <a:pt x="78361" y="2097320"/>
                  </a:lnTo>
                  <a:lnTo>
                    <a:pt x="120084" y="2089465"/>
                  </a:lnTo>
                  <a:lnTo>
                    <a:pt x="166043" y="2082975"/>
                  </a:lnTo>
                  <a:lnTo>
                    <a:pt x="216165" y="2077772"/>
                  </a:lnTo>
                  <a:lnTo>
                    <a:pt x="270374" y="2073780"/>
                  </a:lnTo>
                  <a:lnTo>
                    <a:pt x="328598" y="2070925"/>
                  </a:lnTo>
                  <a:lnTo>
                    <a:pt x="390762" y="2069130"/>
                  </a:lnTo>
                  <a:lnTo>
                    <a:pt x="491234" y="2068259"/>
                  </a:lnTo>
                  <a:lnTo>
                    <a:pt x="562925" y="2068782"/>
                  </a:lnTo>
                  <a:lnTo>
                    <a:pt x="638297" y="2070099"/>
                  </a:lnTo>
                  <a:lnTo>
                    <a:pt x="717278" y="2072136"/>
                  </a:lnTo>
                  <a:lnTo>
                    <a:pt x="842350" y="2076372"/>
                  </a:lnTo>
                  <a:lnTo>
                    <a:pt x="1021050" y="2083827"/>
                  </a:lnTo>
                  <a:lnTo>
                    <a:pt x="1578240" y="2110286"/>
                  </a:lnTo>
                  <a:lnTo>
                    <a:pt x="1860930" y="2122671"/>
                  </a:lnTo>
                  <a:lnTo>
                    <a:pt x="2038669" y="2129489"/>
                  </a:lnTo>
                  <a:lnTo>
                    <a:pt x="2222196" y="2135535"/>
                  </a:lnTo>
                  <a:lnTo>
                    <a:pt x="2347640" y="2139009"/>
                  </a:lnTo>
                  <a:lnTo>
                    <a:pt x="2475471" y="2141950"/>
                  </a:lnTo>
                  <a:lnTo>
                    <a:pt x="2605617" y="2144283"/>
                  </a:lnTo>
                  <a:lnTo>
                    <a:pt x="2738002" y="2145930"/>
                  </a:lnTo>
                  <a:lnTo>
                    <a:pt x="2872553" y="2146817"/>
                  </a:lnTo>
                  <a:lnTo>
                    <a:pt x="3009197" y="2146868"/>
                  </a:lnTo>
                  <a:lnTo>
                    <a:pt x="3147858" y="2146005"/>
                  </a:lnTo>
                  <a:lnTo>
                    <a:pt x="3288464" y="2144155"/>
                  </a:lnTo>
                  <a:lnTo>
                    <a:pt x="3359473" y="2142835"/>
                  </a:lnTo>
                  <a:lnTo>
                    <a:pt x="3430940" y="2141240"/>
                  </a:lnTo>
                  <a:lnTo>
                    <a:pt x="3502856" y="2139360"/>
                  </a:lnTo>
                  <a:lnTo>
                    <a:pt x="3575213" y="2137185"/>
                  </a:lnTo>
                  <a:lnTo>
                    <a:pt x="3647999" y="2134707"/>
                  </a:lnTo>
                  <a:lnTo>
                    <a:pt x="3721208" y="2131915"/>
                  </a:lnTo>
                  <a:lnTo>
                    <a:pt x="3794828" y="2128800"/>
                  </a:lnTo>
                  <a:lnTo>
                    <a:pt x="3868851" y="2125352"/>
                  </a:lnTo>
                  <a:lnTo>
                    <a:pt x="3943268" y="2121563"/>
                  </a:lnTo>
                  <a:lnTo>
                    <a:pt x="4018069" y="2117422"/>
                  </a:lnTo>
                  <a:lnTo>
                    <a:pt x="4013000" y="2047000"/>
                  </a:lnTo>
                  <a:lnTo>
                    <a:pt x="4008732" y="1978834"/>
                  </a:lnTo>
                  <a:lnTo>
                    <a:pt x="4005222" y="1912827"/>
                  </a:lnTo>
                  <a:lnTo>
                    <a:pt x="4002427" y="1848886"/>
                  </a:lnTo>
                  <a:lnTo>
                    <a:pt x="4000307" y="1786913"/>
                  </a:lnTo>
                  <a:lnTo>
                    <a:pt x="3998819" y="1726815"/>
                  </a:lnTo>
                  <a:lnTo>
                    <a:pt x="3997921" y="1668495"/>
                  </a:lnTo>
                  <a:lnTo>
                    <a:pt x="3997570" y="1611859"/>
                  </a:lnTo>
                  <a:lnTo>
                    <a:pt x="3997725" y="1556811"/>
                  </a:lnTo>
                  <a:lnTo>
                    <a:pt x="3998344" y="1503255"/>
                  </a:lnTo>
                  <a:lnTo>
                    <a:pt x="3999385" y="1451096"/>
                  </a:lnTo>
                  <a:lnTo>
                    <a:pt x="4000805" y="1400240"/>
                  </a:lnTo>
                  <a:lnTo>
                    <a:pt x="4002563" y="1350590"/>
                  </a:lnTo>
                  <a:lnTo>
                    <a:pt x="4004616" y="1302050"/>
                  </a:lnTo>
                  <a:lnTo>
                    <a:pt x="4006923" y="1254527"/>
                  </a:lnTo>
                  <a:lnTo>
                    <a:pt x="4009441" y="1207924"/>
                  </a:lnTo>
                  <a:lnTo>
                    <a:pt x="4014943" y="1117099"/>
                  </a:lnTo>
                  <a:lnTo>
                    <a:pt x="4032147" y="856795"/>
                  </a:lnTo>
                  <a:lnTo>
                    <a:pt x="4036994" y="771541"/>
                  </a:lnTo>
                  <a:lnTo>
                    <a:pt x="4039061" y="728770"/>
                  </a:lnTo>
                  <a:lnTo>
                    <a:pt x="4040835" y="685774"/>
                  </a:lnTo>
                  <a:lnTo>
                    <a:pt x="4042274" y="642459"/>
                  </a:lnTo>
                  <a:lnTo>
                    <a:pt x="4043335" y="598730"/>
                  </a:lnTo>
                  <a:lnTo>
                    <a:pt x="4043977" y="554491"/>
                  </a:lnTo>
                  <a:lnTo>
                    <a:pt x="4044157" y="509646"/>
                  </a:lnTo>
                  <a:lnTo>
                    <a:pt x="4043833" y="464101"/>
                  </a:lnTo>
                  <a:lnTo>
                    <a:pt x="4042964" y="417759"/>
                  </a:lnTo>
                  <a:lnTo>
                    <a:pt x="4041507" y="370526"/>
                  </a:lnTo>
                  <a:lnTo>
                    <a:pt x="4039421" y="322307"/>
                  </a:lnTo>
                  <a:lnTo>
                    <a:pt x="4036662" y="273005"/>
                  </a:lnTo>
                  <a:lnTo>
                    <a:pt x="4033190" y="222526"/>
                  </a:lnTo>
                  <a:lnTo>
                    <a:pt x="4028962" y="170774"/>
                  </a:lnTo>
                  <a:lnTo>
                    <a:pt x="4023935" y="117654"/>
                  </a:lnTo>
                  <a:lnTo>
                    <a:pt x="4018069" y="63070"/>
                  </a:lnTo>
                  <a:lnTo>
                    <a:pt x="3973524" y="56820"/>
                  </a:lnTo>
                  <a:lnTo>
                    <a:pt x="3928014" y="50948"/>
                  </a:lnTo>
                  <a:lnTo>
                    <a:pt x="3881569" y="45447"/>
                  </a:lnTo>
                  <a:lnTo>
                    <a:pt x="3834222" y="40308"/>
                  </a:lnTo>
                  <a:lnTo>
                    <a:pt x="3786002" y="35522"/>
                  </a:lnTo>
                  <a:lnTo>
                    <a:pt x="3736943" y="31082"/>
                  </a:lnTo>
                  <a:lnTo>
                    <a:pt x="3687075" y="26978"/>
                  </a:lnTo>
                  <a:lnTo>
                    <a:pt x="3636430" y="23202"/>
                  </a:lnTo>
                  <a:lnTo>
                    <a:pt x="3585039" y="19745"/>
                  </a:lnTo>
                  <a:lnTo>
                    <a:pt x="3532934" y="16600"/>
                  </a:lnTo>
                  <a:lnTo>
                    <a:pt x="3480146" y="13756"/>
                  </a:lnTo>
                  <a:lnTo>
                    <a:pt x="3426706" y="11207"/>
                  </a:lnTo>
                  <a:lnTo>
                    <a:pt x="3372645" y="8943"/>
                  </a:lnTo>
                  <a:lnTo>
                    <a:pt x="3317997" y="6956"/>
                  </a:lnTo>
                  <a:lnTo>
                    <a:pt x="3262790" y="5237"/>
                  </a:lnTo>
                  <a:lnTo>
                    <a:pt x="3207058" y="3777"/>
                  </a:lnTo>
                  <a:lnTo>
                    <a:pt x="3094142" y="1604"/>
                  </a:lnTo>
                  <a:lnTo>
                    <a:pt x="2979499" y="368"/>
                  </a:lnTo>
                  <a:lnTo>
                    <a:pt x="286338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03053" y="2844680"/>
              <a:ext cx="4084954" cy="2157095"/>
            </a:xfrm>
            <a:custGeom>
              <a:avLst/>
              <a:gdLst/>
              <a:ahLst/>
              <a:cxnLst/>
              <a:rect l="l" t="t" r="r" b="b"/>
              <a:pathLst>
                <a:path w="4084954" h="2157095">
                  <a:moveTo>
                    <a:pt x="74756" y="41902"/>
                  </a:moveTo>
                  <a:lnTo>
                    <a:pt x="143507" y="44097"/>
                  </a:lnTo>
                  <a:lnTo>
                    <a:pt x="211449" y="46067"/>
                  </a:lnTo>
                  <a:lnTo>
                    <a:pt x="278596" y="47818"/>
                  </a:lnTo>
                  <a:lnTo>
                    <a:pt x="344962" y="49357"/>
                  </a:lnTo>
                  <a:lnTo>
                    <a:pt x="410560" y="50691"/>
                  </a:lnTo>
                  <a:lnTo>
                    <a:pt x="475405" y="51826"/>
                  </a:lnTo>
                  <a:lnTo>
                    <a:pt x="539509" y="52768"/>
                  </a:lnTo>
                  <a:lnTo>
                    <a:pt x="602885" y="53525"/>
                  </a:lnTo>
                  <a:lnTo>
                    <a:pt x="665548" y="54102"/>
                  </a:lnTo>
                  <a:lnTo>
                    <a:pt x="727511" y="54507"/>
                  </a:lnTo>
                  <a:lnTo>
                    <a:pt x="788788" y="54746"/>
                  </a:lnTo>
                  <a:lnTo>
                    <a:pt x="849391" y="54825"/>
                  </a:lnTo>
                  <a:lnTo>
                    <a:pt x="909335" y="54752"/>
                  </a:lnTo>
                  <a:lnTo>
                    <a:pt x="968633" y="54532"/>
                  </a:lnTo>
                  <a:lnTo>
                    <a:pt x="1027299" y="54173"/>
                  </a:lnTo>
                  <a:lnTo>
                    <a:pt x="1085346" y="53680"/>
                  </a:lnTo>
                  <a:lnTo>
                    <a:pt x="1142787" y="53061"/>
                  </a:lnTo>
                  <a:lnTo>
                    <a:pt x="1199636" y="52322"/>
                  </a:lnTo>
                  <a:lnTo>
                    <a:pt x="1255907" y="51470"/>
                  </a:lnTo>
                  <a:lnTo>
                    <a:pt x="1311613" y="50510"/>
                  </a:lnTo>
                  <a:lnTo>
                    <a:pt x="1366768" y="49451"/>
                  </a:lnTo>
                  <a:lnTo>
                    <a:pt x="1421384" y="48298"/>
                  </a:lnTo>
                  <a:lnTo>
                    <a:pt x="1475477" y="47058"/>
                  </a:lnTo>
                  <a:lnTo>
                    <a:pt x="1529058" y="45738"/>
                  </a:lnTo>
                  <a:lnTo>
                    <a:pt x="1582143" y="44344"/>
                  </a:lnTo>
                  <a:lnTo>
                    <a:pt x="1634743" y="42882"/>
                  </a:lnTo>
                  <a:lnTo>
                    <a:pt x="1686874" y="41360"/>
                  </a:lnTo>
                  <a:lnTo>
                    <a:pt x="1738547" y="39784"/>
                  </a:lnTo>
                  <a:lnTo>
                    <a:pt x="1789778" y="38160"/>
                  </a:lnTo>
                  <a:lnTo>
                    <a:pt x="1840578" y="36496"/>
                  </a:lnTo>
                  <a:lnTo>
                    <a:pt x="1890963" y="34797"/>
                  </a:lnTo>
                  <a:lnTo>
                    <a:pt x="1940944" y="33070"/>
                  </a:lnTo>
                  <a:lnTo>
                    <a:pt x="1990537" y="31322"/>
                  </a:lnTo>
                  <a:lnTo>
                    <a:pt x="2039754" y="29559"/>
                  </a:lnTo>
                  <a:lnTo>
                    <a:pt x="2088609" y="27789"/>
                  </a:lnTo>
                  <a:lnTo>
                    <a:pt x="2137115" y="26017"/>
                  </a:lnTo>
                  <a:lnTo>
                    <a:pt x="2185286" y="24250"/>
                  </a:lnTo>
                  <a:lnTo>
                    <a:pt x="2233136" y="22495"/>
                  </a:lnTo>
                  <a:lnTo>
                    <a:pt x="2280677" y="20758"/>
                  </a:lnTo>
                  <a:lnTo>
                    <a:pt x="2327924" y="19047"/>
                  </a:lnTo>
                  <a:lnTo>
                    <a:pt x="2374890" y="17366"/>
                  </a:lnTo>
                  <a:lnTo>
                    <a:pt x="2421589" y="15724"/>
                  </a:lnTo>
                  <a:lnTo>
                    <a:pt x="2468033" y="14126"/>
                  </a:lnTo>
                  <a:lnTo>
                    <a:pt x="2514237" y="12580"/>
                  </a:lnTo>
                  <a:lnTo>
                    <a:pt x="2560214" y="11092"/>
                  </a:lnTo>
                  <a:lnTo>
                    <a:pt x="2605978" y="9667"/>
                  </a:lnTo>
                  <a:lnTo>
                    <a:pt x="2651541" y="8314"/>
                  </a:lnTo>
                  <a:lnTo>
                    <a:pt x="2696919" y="7039"/>
                  </a:lnTo>
                  <a:lnTo>
                    <a:pt x="2742123" y="5848"/>
                  </a:lnTo>
                  <a:lnTo>
                    <a:pt x="2787168" y="4747"/>
                  </a:lnTo>
                  <a:lnTo>
                    <a:pt x="2832067" y="3744"/>
                  </a:lnTo>
                  <a:lnTo>
                    <a:pt x="2876834" y="2844"/>
                  </a:lnTo>
                  <a:lnTo>
                    <a:pt x="2921482" y="2056"/>
                  </a:lnTo>
                  <a:lnTo>
                    <a:pt x="2966025" y="1384"/>
                  </a:lnTo>
                  <a:lnTo>
                    <a:pt x="3010476" y="836"/>
                  </a:lnTo>
                  <a:lnTo>
                    <a:pt x="3054849" y="418"/>
                  </a:lnTo>
                  <a:lnTo>
                    <a:pt x="3099156" y="137"/>
                  </a:lnTo>
                  <a:lnTo>
                    <a:pt x="3143413" y="0"/>
                  </a:lnTo>
                  <a:lnTo>
                    <a:pt x="3187632" y="12"/>
                  </a:lnTo>
                  <a:lnTo>
                    <a:pt x="3231827" y="181"/>
                  </a:lnTo>
                  <a:lnTo>
                    <a:pt x="3276011" y="513"/>
                  </a:lnTo>
                  <a:lnTo>
                    <a:pt x="3320198" y="1015"/>
                  </a:lnTo>
                  <a:lnTo>
                    <a:pt x="3364401" y="1694"/>
                  </a:lnTo>
                  <a:lnTo>
                    <a:pt x="3408635" y="2555"/>
                  </a:lnTo>
                  <a:lnTo>
                    <a:pt x="3452911" y="3606"/>
                  </a:lnTo>
                  <a:lnTo>
                    <a:pt x="3497245" y="4852"/>
                  </a:lnTo>
                  <a:lnTo>
                    <a:pt x="3541648" y="6302"/>
                  </a:lnTo>
                  <a:lnTo>
                    <a:pt x="3586136" y="7961"/>
                  </a:lnTo>
                  <a:lnTo>
                    <a:pt x="3630722" y="9835"/>
                  </a:lnTo>
                  <a:lnTo>
                    <a:pt x="3675418" y="11932"/>
                  </a:lnTo>
                  <a:lnTo>
                    <a:pt x="3720239" y="14258"/>
                  </a:lnTo>
                  <a:lnTo>
                    <a:pt x="3765197" y="16820"/>
                  </a:lnTo>
                  <a:lnTo>
                    <a:pt x="3810308" y="19624"/>
                  </a:lnTo>
                  <a:lnTo>
                    <a:pt x="3855583" y="22677"/>
                  </a:lnTo>
                  <a:lnTo>
                    <a:pt x="3901037" y="25985"/>
                  </a:lnTo>
                  <a:lnTo>
                    <a:pt x="3946683" y="29555"/>
                  </a:lnTo>
                  <a:lnTo>
                    <a:pt x="3992534" y="33393"/>
                  </a:lnTo>
                  <a:lnTo>
                    <a:pt x="4038605" y="37506"/>
                  </a:lnTo>
                  <a:lnTo>
                    <a:pt x="4084908" y="41902"/>
                  </a:lnTo>
                  <a:lnTo>
                    <a:pt x="4080580" y="91019"/>
                  </a:lnTo>
                  <a:lnTo>
                    <a:pt x="4076406" y="141211"/>
                  </a:lnTo>
                  <a:lnTo>
                    <a:pt x="4072393" y="192399"/>
                  </a:lnTo>
                  <a:lnTo>
                    <a:pt x="4068544" y="244503"/>
                  </a:lnTo>
                  <a:lnTo>
                    <a:pt x="4064864" y="297445"/>
                  </a:lnTo>
                  <a:lnTo>
                    <a:pt x="4061359" y="351147"/>
                  </a:lnTo>
                  <a:lnTo>
                    <a:pt x="4058032" y="405528"/>
                  </a:lnTo>
                  <a:lnTo>
                    <a:pt x="4054888" y="460510"/>
                  </a:lnTo>
                  <a:lnTo>
                    <a:pt x="4051933" y="516015"/>
                  </a:lnTo>
                  <a:lnTo>
                    <a:pt x="4049171" y="571964"/>
                  </a:lnTo>
                  <a:lnTo>
                    <a:pt x="4046606" y="628278"/>
                  </a:lnTo>
                  <a:lnTo>
                    <a:pt x="4044244" y="684877"/>
                  </a:lnTo>
                  <a:lnTo>
                    <a:pt x="4042088" y="741683"/>
                  </a:lnTo>
                  <a:lnTo>
                    <a:pt x="4040145" y="798618"/>
                  </a:lnTo>
                  <a:lnTo>
                    <a:pt x="4038418" y="855602"/>
                  </a:lnTo>
                  <a:lnTo>
                    <a:pt x="4036912" y="912557"/>
                  </a:lnTo>
                  <a:lnTo>
                    <a:pt x="4035631" y="969404"/>
                  </a:lnTo>
                  <a:lnTo>
                    <a:pt x="4034582" y="1026063"/>
                  </a:lnTo>
                  <a:lnTo>
                    <a:pt x="4033767" y="1082456"/>
                  </a:lnTo>
                  <a:lnTo>
                    <a:pt x="4033193" y="1138505"/>
                  </a:lnTo>
                  <a:lnTo>
                    <a:pt x="4032863" y="1194130"/>
                  </a:lnTo>
                  <a:lnTo>
                    <a:pt x="4032783" y="1249253"/>
                  </a:lnTo>
                  <a:lnTo>
                    <a:pt x="4032957" y="1303794"/>
                  </a:lnTo>
                  <a:lnTo>
                    <a:pt x="4033389" y="1357675"/>
                  </a:lnTo>
                  <a:lnTo>
                    <a:pt x="4034086" y="1410817"/>
                  </a:lnTo>
                  <a:lnTo>
                    <a:pt x="4035050" y="1463142"/>
                  </a:lnTo>
                  <a:lnTo>
                    <a:pt x="4036287" y="1514569"/>
                  </a:lnTo>
                  <a:lnTo>
                    <a:pt x="4037802" y="1565021"/>
                  </a:lnTo>
                  <a:lnTo>
                    <a:pt x="4039600" y="1614419"/>
                  </a:lnTo>
                  <a:lnTo>
                    <a:pt x="4041684" y="1662683"/>
                  </a:lnTo>
                  <a:lnTo>
                    <a:pt x="4044061" y="1709736"/>
                  </a:lnTo>
                  <a:lnTo>
                    <a:pt x="4046733" y="1755498"/>
                  </a:lnTo>
                  <a:lnTo>
                    <a:pt x="4049707" y="1799889"/>
                  </a:lnTo>
                  <a:lnTo>
                    <a:pt x="4052987" y="1842833"/>
                  </a:lnTo>
                  <a:lnTo>
                    <a:pt x="4056578" y="1884249"/>
                  </a:lnTo>
                  <a:lnTo>
                    <a:pt x="4060484" y="1924058"/>
                  </a:lnTo>
                  <a:lnTo>
                    <a:pt x="4064710" y="1962183"/>
                  </a:lnTo>
                  <a:lnTo>
                    <a:pt x="4074141" y="2033062"/>
                  </a:lnTo>
                  <a:lnTo>
                    <a:pt x="4084908" y="2096254"/>
                  </a:lnTo>
                  <a:lnTo>
                    <a:pt x="4035731" y="2095346"/>
                  </a:lnTo>
                  <a:lnTo>
                    <a:pt x="3986338" y="2094627"/>
                  </a:lnTo>
                  <a:lnTo>
                    <a:pt x="3936735" y="2094088"/>
                  </a:lnTo>
                  <a:lnTo>
                    <a:pt x="3886931" y="2093724"/>
                  </a:lnTo>
                  <a:lnTo>
                    <a:pt x="3836930" y="2093528"/>
                  </a:lnTo>
                  <a:lnTo>
                    <a:pt x="3786742" y="2093494"/>
                  </a:lnTo>
                  <a:lnTo>
                    <a:pt x="3736371" y="2093616"/>
                  </a:lnTo>
                  <a:lnTo>
                    <a:pt x="3685825" y="2093887"/>
                  </a:lnTo>
                  <a:lnTo>
                    <a:pt x="3635111" y="2094300"/>
                  </a:lnTo>
                  <a:lnTo>
                    <a:pt x="3584236" y="2094850"/>
                  </a:lnTo>
                  <a:lnTo>
                    <a:pt x="3533206" y="2095530"/>
                  </a:lnTo>
                  <a:lnTo>
                    <a:pt x="3482029" y="2096333"/>
                  </a:lnTo>
                  <a:lnTo>
                    <a:pt x="3430711" y="2097254"/>
                  </a:lnTo>
                  <a:lnTo>
                    <a:pt x="3379258" y="2098285"/>
                  </a:lnTo>
                  <a:lnTo>
                    <a:pt x="3327679" y="2099420"/>
                  </a:lnTo>
                  <a:lnTo>
                    <a:pt x="3275979" y="2100653"/>
                  </a:lnTo>
                  <a:lnTo>
                    <a:pt x="3224166" y="2101978"/>
                  </a:lnTo>
                  <a:lnTo>
                    <a:pt x="3172246" y="2103388"/>
                  </a:lnTo>
                  <a:lnTo>
                    <a:pt x="3120226" y="2104876"/>
                  </a:lnTo>
                  <a:lnTo>
                    <a:pt x="3068114" y="2106437"/>
                  </a:lnTo>
                  <a:lnTo>
                    <a:pt x="3015915" y="2108064"/>
                  </a:lnTo>
                  <a:lnTo>
                    <a:pt x="2963636" y="2109750"/>
                  </a:lnTo>
                  <a:lnTo>
                    <a:pt x="2911286" y="2111490"/>
                  </a:lnTo>
                  <a:lnTo>
                    <a:pt x="2858869" y="2113276"/>
                  </a:lnTo>
                  <a:lnTo>
                    <a:pt x="2806394" y="2115103"/>
                  </a:lnTo>
                  <a:lnTo>
                    <a:pt x="2753867" y="2116963"/>
                  </a:lnTo>
                  <a:lnTo>
                    <a:pt x="2701294" y="2118851"/>
                  </a:lnTo>
                  <a:lnTo>
                    <a:pt x="2648683" y="2120760"/>
                  </a:lnTo>
                  <a:lnTo>
                    <a:pt x="2596041" y="2122684"/>
                  </a:lnTo>
                  <a:lnTo>
                    <a:pt x="2543374" y="2124616"/>
                  </a:lnTo>
                  <a:lnTo>
                    <a:pt x="2490689" y="2126550"/>
                  </a:lnTo>
                  <a:lnTo>
                    <a:pt x="2437994" y="2128480"/>
                  </a:lnTo>
                  <a:lnTo>
                    <a:pt x="2385294" y="2130399"/>
                  </a:lnTo>
                  <a:lnTo>
                    <a:pt x="2332596" y="2132300"/>
                  </a:lnTo>
                  <a:lnTo>
                    <a:pt x="2279908" y="2134178"/>
                  </a:lnTo>
                  <a:lnTo>
                    <a:pt x="2227237" y="2136026"/>
                  </a:lnTo>
                  <a:lnTo>
                    <a:pt x="2174588" y="2137837"/>
                  </a:lnTo>
                  <a:lnTo>
                    <a:pt x="2121970" y="2139606"/>
                  </a:lnTo>
                  <a:lnTo>
                    <a:pt x="2069388" y="2141325"/>
                  </a:lnTo>
                  <a:lnTo>
                    <a:pt x="2016850" y="2142989"/>
                  </a:lnTo>
                  <a:lnTo>
                    <a:pt x="1964363" y="2144590"/>
                  </a:lnTo>
                  <a:lnTo>
                    <a:pt x="1911933" y="2146123"/>
                  </a:lnTo>
                  <a:lnTo>
                    <a:pt x="1859567" y="2147581"/>
                  </a:lnTo>
                  <a:lnTo>
                    <a:pt x="1807272" y="2148958"/>
                  </a:lnTo>
                  <a:lnTo>
                    <a:pt x="1755055" y="2150248"/>
                  </a:lnTo>
                  <a:lnTo>
                    <a:pt x="1702922" y="2151443"/>
                  </a:lnTo>
                  <a:lnTo>
                    <a:pt x="1650881" y="2152538"/>
                  </a:lnTo>
                  <a:lnTo>
                    <a:pt x="1598938" y="2153526"/>
                  </a:lnTo>
                  <a:lnTo>
                    <a:pt x="1547101" y="2154401"/>
                  </a:lnTo>
                  <a:lnTo>
                    <a:pt x="1495375" y="2155156"/>
                  </a:lnTo>
                  <a:lnTo>
                    <a:pt x="1443768" y="2155785"/>
                  </a:lnTo>
                  <a:lnTo>
                    <a:pt x="1392287" y="2156282"/>
                  </a:lnTo>
                  <a:lnTo>
                    <a:pt x="1340939" y="2156640"/>
                  </a:lnTo>
                  <a:lnTo>
                    <a:pt x="1289729" y="2156852"/>
                  </a:lnTo>
                  <a:lnTo>
                    <a:pt x="1238666" y="2156913"/>
                  </a:lnTo>
                  <a:lnTo>
                    <a:pt x="1187756" y="2156816"/>
                  </a:lnTo>
                  <a:lnTo>
                    <a:pt x="1137005" y="2156555"/>
                  </a:lnTo>
                  <a:lnTo>
                    <a:pt x="1086422" y="2156123"/>
                  </a:lnTo>
                  <a:lnTo>
                    <a:pt x="1036011" y="2155513"/>
                  </a:lnTo>
                  <a:lnTo>
                    <a:pt x="985781" y="2154720"/>
                  </a:lnTo>
                  <a:lnTo>
                    <a:pt x="935738" y="2153737"/>
                  </a:lnTo>
                  <a:lnTo>
                    <a:pt x="885889" y="2152558"/>
                  </a:lnTo>
                  <a:lnTo>
                    <a:pt x="836241" y="2151175"/>
                  </a:lnTo>
                  <a:lnTo>
                    <a:pt x="786801" y="2149584"/>
                  </a:lnTo>
                  <a:lnTo>
                    <a:pt x="737575" y="2147776"/>
                  </a:lnTo>
                  <a:lnTo>
                    <a:pt x="688570" y="2145747"/>
                  </a:lnTo>
                  <a:lnTo>
                    <a:pt x="639794" y="2143490"/>
                  </a:lnTo>
                  <a:lnTo>
                    <a:pt x="591252" y="2140997"/>
                  </a:lnTo>
                  <a:lnTo>
                    <a:pt x="542952" y="2138264"/>
                  </a:lnTo>
                  <a:lnTo>
                    <a:pt x="494901" y="2135282"/>
                  </a:lnTo>
                  <a:lnTo>
                    <a:pt x="447105" y="2132047"/>
                  </a:lnTo>
                  <a:lnTo>
                    <a:pt x="399572" y="2128552"/>
                  </a:lnTo>
                  <a:lnTo>
                    <a:pt x="352308" y="2124789"/>
                  </a:lnTo>
                  <a:lnTo>
                    <a:pt x="305319" y="2120754"/>
                  </a:lnTo>
                  <a:lnTo>
                    <a:pt x="258614" y="2116438"/>
                  </a:lnTo>
                  <a:lnTo>
                    <a:pt x="212198" y="2111837"/>
                  </a:lnTo>
                  <a:lnTo>
                    <a:pt x="166079" y="2106944"/>
                  </a:lnTo>
                  <a:lnTo>
                    <a:pt x="120262" y="2101751"/>
                  </a:lnTo>
                  <a:lnTo>
                    <a:pt x="74756" y="2096254"/>
                  </a:lnTo>
                  <a:lnTo>
                    <a:pt x="70550" y="2056813"/>
                  </a:lnTo>
                  <a:lnTo>
                    <a:pt x="66289" y="2015485"/>
                  </a:lnTo>
                  <a:lnTo>
                    <a:pt x="61994" y="1972374"/>
                  </a:lnTo>
                  <a:lnTo>
                    <a:pt x="57686" y="1927584"/>
                  </a:lnTo>
                  <a:lnTo>
                    <a:pt x="53384" y="1881219"/>
                  </a:lnTo>
                  <a:lnTo>
                    <a:pt x="49109" y="1833384"/>
                  </a:lnTo>
                  <a:lnTo>
                    <a:pt x="44881" y="1784182"/>
                  </a:lnTo>
                  <a:lnTo>
                    <a:pt x="40722" y="1733718"/>
                  </a:lnTo>
                  <a:lnTo>
                    <a:pt x="36650" y="1682096"/>
                  </a:lnTo>
                  <a:lnTo>
                    <a:pt x="32687" y="1629420"/>
                  </a:lnTo>
                  <a:lnTo>
                    <a:pt x="28853" y="1575794"/>
                  </a:lnTo>
                  <a:lnTo>
                    <a:pt x="25167" y="1521322"/>
                  </a:lnTo>
                  <a:lnTo>
                    <a:pt x="21652" y="1466109"/>
                  </a:lnTo>
                  <a:lnTo>
                    <a:pt x="18327" y="1410258"/>
                  </a:lnTo>
                  <a:lnTo>
                    <a:pt x="15211" y="1353874"/>
                  </a:lnTo>
                  <a:lnTo>
                    <a:pt x="12327" y="1297061"/>
                  </a:lnTo>
                  <a:lnTo>
                    <a:pt x="9693" y="1239922"/>
                  </a:lnTo>
                  <a:lnTo>
                    <a:pt x="7331" y="1182563"/>
                  </a:lnTo>
                  <a:lnTo>
                    <a:pt x="5261" y="1125088"/>
                  </a:lnTo>
                  <a:lnTo>
                    <a:pt x="3503" y="1067600"/>
                  </a:lnTo>
                  <a:lnTo>
                    <a:pt x="2078" y="1010203"/>
                  </a:lnTo>
                  <a:lnTo>
                    <a:pt x="1005" y="953002"/>
                  </a:lnTo>
                  <a:lnTo>
                    <a:pt x="305" y="896101"/>
                  </a:lnTo>
                  <a:lnTo>
                    <a:pt x="0" y="839605"/>
                  </a:lnTo>
                  <a:lnTo>
                    <a:pt x="108" y="783616"/>
                  </a:lnTo>
                  <a:lnTo>
                    <a:pt x="650" y="728240"/>
                  </a:lnTo>
                  <a:lnTo>
                    <a:pt x="1647" y="673580"/>
                  </a:lnTo>
                  <a:lnTo>
                    <a:pt x="3120" y="619741"/>
                  </a:lnTo>
                  <a:lnTo>
                    <a:pt x="5087" y="566827"/>
                  </a:lnTo>
                  <a:lnTo>
                    <a:pt x="7571" y="514942"/>
                  </a:lnTo>
                  <a:lnTo>
                    <a:pt x="10590" y="464189"/>
                  </a:lnTo>
                  <a:lnTo>
                    <a:pt x="14167" y="414675"/>
                  </a:lnTo>
                  <a:lnTo>
                    <a:pt x="18320" y="366501"/>
                  </a:lnTo>
                  <a:lnTo>
                    <a:pt x="23070" y="319773"/>
                  </a:lnTo>
                  <a:lnTo>
                    <a:pt x="28438" y="274595"/>
                  </a:lnTo>
                  <a:lnTo>
                    <a:pt x="34444" y="231070"/>
                  </a:lnTo>
                  <a:lnTo>
                    <a:pt x="41108" y="189304"/>
                  </a:lnTo>
                  <a:lnTo>
                    <a:pt x="48451" y="149400"/>
                  </a:lnTo>
                  <a:lnTo>
                    <a:pt x="56493" y="111462"/>
                  </a:lnTo>
                  <a:lnTo>
                    <a:pt x="65255" y="75595"/>
                  </a:lnTo>
                  <a:lnTo>
                    <a:pt x="74756" y="41902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6579" y="2331097"/>
              <a:ext cx="1031394" cy="90130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599426" y="3158108"/>
            <a:ext cx="3683635" cy="1604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In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hoeverre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wordt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hier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aandacht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aan </a:t>
            </a:r>
            <a:r>
              <a:rPr sz="1800" spc="-30" dirty="0">
                <a:latin typeface="Trebuchet MS"/>
                <a:cs typeface="Trebuchet MS"/>
              </a:rPr>
              <a:t>besteed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binnen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het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curriculum?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sz="1800" spc="55" dirty="0">
                <a:latin typeface="Trebuchet MS"/>
                <a:cs typeface="Trebuchet MS"/>
              </a:rPr>
              <a:t>Op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welke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wijze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heeft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de</a:t>
            </a:r>
            <a:r>
              <a:rPr sz="1800" spc="-40" dirty="0">
                <a:latin typeface="Trebuchet MS"/>
                <a:cs typeface="Trebuchet MS"/>
              </a:rPr>
              <a:t> context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een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800" spc="-40" dirty="0">
                <a:latin typeface="Trebuchet MS"/>
                <a:cs typeface="Trebuchet MS"/>
              </a:rPr>
              <a:t>invloed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op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eigen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discipline?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31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91287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9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0" dirty="0">
                <a:latin typeface="Verdana"/>
                <a:cs typeface="Verdana"/>
              </a:rPr>
              <a:t>praktijkgerichte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vaardigheden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741019"/>
            <a:ext cx="818794" cy="6648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3242" y="1977009"/>
            <a:ext cx="7494905" cy="139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10" dirty="0">
                <a:latin typeface="Trebuchet MS"/>
                <a:cs typeface="Trebuchet MS"/>
              </a:rPr>
              <a:t>Werkvormen: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800">
              <a:latin typeface="Trebuchet MS"/>
              <a:cs typeface="Trebuchet MS"/>
            </a:endParaRPr>
          </a:p>
          <a:p>
            <a:pPr marL="1789430" marR="5080" indent="-64135">
              <a:lnSpc>
                <a:spcPct val="100000"/>
              </a:lnSpc>
            </a:pPr>
            <a:r>
              <a:rPr sz="1600" spc="-45" dirty="0">
                <a:latin typeface="Trebuchet MS"/>
                <a:cs typeface="Trebuchet MS"/>
              </a:rPr>
              <a:t>Werkvormen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die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65" dirty="0">
                <a:latin typeface="Trebuchet MS"/>
                <a:cs typeface="Trebuchet MS"/>
              </a:rPr>
              <a:t>gebruikt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worden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om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persoonsgerichte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zorg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aan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te </a:t>
            </a:r>
            <a:r>
              <a:rPr sz="1600" spc="-35" dirty="0">
                <a:latin typeface="Trebuchet MS"/>
                <a:cs typeface="Trebuchet MS"/>
              </a:rPr>
              <a:t>bieden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binnen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de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deelnemende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Vlaamse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zorgopleidingen </a:t>
            </a:r>
            <a:r>
              <a:rPr sz="1600" spc="-10" dirty="0">
                <a:latin typeface="Trebuchet MS"/>
                <a:cs typeface="Trebuchet MS"/>
              </a:rPr>
              <a:t>(N=35)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1507" y="3414211"/>
            <a:ext cx="5645160" cy="3443787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32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91287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9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0" dirty="0">
                <a:latin typeface="Verdana"/>
                <a:cs typeface="Verdana"/>
              </a:rPr>
              <a:t>praktijkgerichte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vaardigheden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741019"/>
            <a:ext cx="818794" cy="6648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3242" y="1977009"/>
            <a:ext cx="9081135" cy="139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60" dirty="0">
                <a:latin typeface="Trebuchet MS"/>
                <a:cs typeface="Trebuchet MS"/>
              </a:rPr>
              <a:t>Werkvormen: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FF0000"/>
                </a:solidFill>
                <a:latin typeface="Trebuchet MS"/>
                <a:cs typeface="Trebuchet MS"/>
              </a:rPr>
              <a:t>ervaringsgericht</a:t>
            </a:r>
            <a:r>
              <a:rPr sz="1800" spc="-1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+</a:t>
            </a:r>
            <a:r>
              <a:rPr sz="1800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nood</a:t>
            </a:r>
            <a:r>
              <a:rPr sz="1800" spc="-15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aan</a:t>
            </a:r>
            <a:r>
              <a:rPr sz="1800" spc="-12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FF0000"/>
                </a:solidFill>
                <a:latin typeface="Trebuchet MS"/>
                <a:cs typeface="Trebuchet MS"/>
              </a:rPr>
              <a:t>variatie</a:t>
            </a:r>
            <a:r>
              <a:rPr sz="1800" spc="-1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om</a:t>
            </a:r>
            <a:r>
              <a:rPr sz="1800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rebuchet MS"/>
                <a:cs typeface="Trebuchet MS"/>
              </a:rPr>
              <a:t>aan</a:t>
            </a:r>
            <a:r>
              <a:rPr sz="1800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FF0000"/>
                </a:solidFill>
                <a:latin typeface="Trebuchet MS"/>
                <a:cs typeface="Trebuchet MS"/>
              </a:rPr>
              <a:t>te</a:t>
            </a:r>
            <a:r>
              <a:rPr sz="1800" spc="-1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FF0000"/>
                </a:solidFill>
                <a:latin typeface="Trebuchet MS"/>
                <a:cs typeface="Trebuchet MS"/>
              </a:rPr>
              <a:t>sluiten</a:t>
            </a:r>
            <a:r>
              <a:rPr sz="1800" spc="-14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FF0000"/>
                </a:solidFill>
                <a:latin typeface="Trebuchet MS"/>
                <a:cs typeface="Trebuchet MS"/>
              </a:rPr>
              <a:t>bij</a:t>
            </a:r>
            <a:r>
              <a:rPr sz="1800" spc="-1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FF0000"/>
                </a:solidFill>
                <a:latin typeface="Trebuchet MS"/>
                <a:cs typeface="Trebuchet MS"/>
              </a:rPr>
              <a:t>leefwereld</a:t>
            </a:r>
            <a:r>
              <a:rPr sz="1800" spc="-13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rebuchet MS"/>
                <a:cs typeface="Trebuchet MS"/>
              </a:rPr>
              <a:t>student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800">
              <a:latin typeface="Trebuchet MS"/>
              <a:cs typeface="Trebuchet MS"/>
            </a:endParaRPr>
          </a:p>
          <a:p>
            <a:pPr marL="1789430" marR="1591310" indent="-64135">
              <a:lnSpc>
                <a:spcPct val="100000"/>
              </a:lnSpc>
            </a:pPr>
            <a:r>
              <a:rPr sz="1600" spc="-45" dirty="0">
                <a:latin typeface="Trebuchet MS"/>
                <a:cs typeface="Trebuchet MS"/>
              </a:rPr>
              <a:t>Werkvormen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die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65" dirty="0">
                <a:latin typeface="Trebuchet MS"/>
                <a:cs typeface="Trebuchet MS"/>
              </a:rPr>
              <a:t>gebruikt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worden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om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persoonsgerichte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zorg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aan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te </a:t>
            </a:r>
            <a:r>
              <a:rPr sz="1600" spc="-35" dirty="0">
                <a:latin typeface="Trebuchet MS"/>
                <a:cs typeface="Trebuchet MS"/>
              </a:rPr>
              <a:t>bieden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binnen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de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deelnemende</a:t>
            </a:r>
            <a:r>
              <a:rPr sz="1600" spc="-9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Vlaamse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zorgopleidingen </a:t>
            </a:r>
            <a:r>
              <a:rPr sz="1600" spc="-10" dirty="0">
                <a:latin typeface="Trebuchet MS"/>
                <a:cs typeface="Trebuchet MS"/>
              </a:rPr>
              <a:t>(N=35)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1507" y="3414211"/>
            <a:ext cx="5645160" cy="3443787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33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91287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9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0" dirty="0">
                <a:latin typeface="Verdana"/>
                <a:cs typeface="Verdana"/>
              </a:rPr>
              <a:t>praktijkgerichte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vaardigheden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741019"/>
            <a:ext cx="818794" cy="6648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3242" y="1977009"/>
            <a:ext cx="10217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25" dirty="0">
                <a:latin typeface="Trebuchet MS"/>
                <a:cs typeface="Trebuchet MS"/>
              </a:rPr>
              <a:t>Concrete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werkvormen</a:t>
            </a:r>
            <a:endParaRPr sz="18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spc="-25" dirty="0">
                <a:latin typeface="Trebuchet MS"/>
                <a:cs typeface="Trebuchet MS"/>
              </a:rPr>
              <a:t>Concrete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tips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zoals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bijvoorbeeld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studiemateriaal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opmaken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met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behulp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van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studenten,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gastsprekers…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198" y="3250215"/>
            <a:ext cx="3334599" cy="255699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2777" y="3363938"/>
            <a:ext cx="5375783" cy="245334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749298" y="5957417"/>
            <a:ext cx="2745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Levensverhaal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(De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Weer,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S.)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6711" y="5902553"/>
            <a:ext cx="2642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rebuchet MS"/>
                <a:cs typeface="Trebuchet MS"/>
              </a:rPr>
              <a:t>VR-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game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(into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d’mentia</a:t>
            </a:r>
            <a:r>
              <a:rPr sz="3600" spc="-127" baseline="-12731" dirty="0">
                <a:latin typeface="Trebuchet MS"/>
                <a:cs typeface="Trebuchet MS"/>
              </a:rPr>
              <a:t>®</a:t>
            </a:r>
            <a:r>
              <a:rPr sz="1800" spc="-85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34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91287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9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0" dirty="0">
                <a:latin typeface="Verdana"/>
                <a:cs typeface="Verdana"/>
              </a:rPr>
              <a:t>praktijkgerichte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vaardigheden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741019"/>
            <a:ext cx="818794" cy="66487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3242" y="1977009"/>
            <a:ext cx="1220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40" dirty="0">
                <a:latin typeface="Trebuchet MS"/>
                <a:cs typeface="Trebuchet MS"/>
              </a:rPr>
              <a:t>Evaluatie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7469" y="2860929"/>
            <a:ext cx="55962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1825" marR="5080" indent="-619125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Trebuchet MS"/>
                <a:cs typeface="Trebuchet MS"/>
              </a:rPr>
              <a:t>Manier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waarop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persoonsgerichte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zorg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geëvalueerd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wordt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binnen </a:t>
            </a:r>
            <a:r>
              <a:rPr sz="1600" spc="-25" dirty="0">
                <a:latin typeface="Trebuchet MS"/>
                <a:cs typeface="Trebuchet MS"/>
              </a:rPr>
              <a:t>de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deelnemende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Vlaamse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zorgopleidingen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(N=35)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8834" y="3388947"/>
            <a:ext cx="5389957" cy="301498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35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96975" rIns="0" bIns="0" rtlCol="0">
            <a:spAutoFit/>
          </a:bodyPr>
          <a:lstStyle/>
          <a:p>
            <a:pPr marL="391287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theoretische</a:t>
            </a:r>
            <a:r>
              <a:rPr sz="1800" b="0" spc="-80" dirty="0">
                <a:latin typeface="Verdana"/>
                <a:cs typeface="Verdana"/>
              </a:rPr>
              <a:t> </a:t>
            </a:r>
            <a:r>
              <a:rPr sz="1800" b="0" spc="-50" dirty="0">
                <a:latin typeface="Verdana"/>
                <a:cs typeface="Verdana"/>
              </a:rPr>
              <a:t>kennis</a:t>
            </a:r>
            <a:r>
              <a:rPr sz="1800" b="0" spc="-90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naar</a:t>
            </a:r>
            <a:r>
              <a:rPr sz="1800" b="0" spc="-130" dirty="0">
                <a:latin typeface="Verdana"/>
                <a:cs typeface="Verdana"/>
              </a:rPr>
              <a:t> </a:t>
            </a:r>
            <a:r>
              <a:rPr sz="1800" b="0" spc="-40" dirty="0">
                <a:latin typeface="Verdana"/>
                <a:cs typeface="Verdana"/>
              </a:rPr>
              <a:t>praktijkgerichte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20" dirty="0">
                <a:latin typeface="Verdana"/>
                <a:cs typeface="Verdana"/>
              </a:rPr>
              <a:t>vaardigheden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500" y="741019"/>
            <a:ext cx="818794" cy="66487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93242" y="1977009"/>
            <a:ext cx="7678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spc="-65" dirty="0">
                <a:latin typeface="Trebuchet MS"/>
                <a:cs typeface="Trebuchet MS"/>
              </a:rPr>
              <a:t>Evaluatie: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FF0000"/>
                </a:solidFill>
                <a:latin typeface="Trebuchet MS"/>
                <a:cs typeface="Trebuchet MS"/>
              </a:rPr>
              <a:t>niet</a:t>
            </a:r>
            <a:r>
              <a:rPr sz="1800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op</a:t>
            </a:r>
            <a:r>
              <a:rPr sz="1800" spc="-13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rebuchet MS"/>
                <a:cs typeface="Trebuchet MS"/>
              </a:rPr>
              <a:t>systematisch</a:t>
            </a:r>
            <a:r>
              <a:rPr sz="1800" spc="-1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FF0000"/>
                </a:solidFill>
                <a:latin typeface="Trebuchet MS"/>
                <a:cs typeface="Trebuchet MS"/>
              </a:rPr>
              <a:t>wijze;</a:t>
            </a:r>
            <a:r>
              <a:rPr sz="1800" spc="-15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FF0000"/>
                </a:solidFill>
                <a:latin typeface="Trebuchet MS"/>
                <a:cs typeface="Trebuchet MS"/>
              </a:rPr>
              <a:t>stage</a:t>
            </a:r>
            <a:r>
              <a:rPr sz="1800" spc="-1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als</a:t>
            </a:r>
            <a:r>
              <a:rPr sz="1800" spc="-1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FF0000"/>
                </a:solidFill>
                <a:latin typeface="Trebuchet MS"/>
                <a:cs typeface="Trebuchet MS"/>
              </a:rPr>
              <a:t>belangrijk</a:t>
            </a:r>
            <a:r>
              <a:rPr sz="1800" spc="-15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rebuchet MS"/>
                <a:cs typeface="Trebuchet MS"/>
              </a:rPr>
              <a:t>evaluatiemoment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7469" y="2860929"/>
            <a:ext cx="55962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1825" marR="5080" indent="-619125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Trebuchet MS"/>
                <a:cs typeface="Trebuchet MS"/>
              </a:rPr>
              <a:t>Manier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waarop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persoonsgerichte</a:t>
            </a:r>
            <a:r>
              <a:rPr sz="1600" spc="-45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zorg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geëvalueerd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spc="-70" dirty="0">
                <a:latin typeface="Trebuchet MS"/>
                <a:cs typeface="Trebuchet MS"/>
              </a:rPr>
              <a:t>wordt</a:t>
            </a:r>
            <a:r>
              <a:rPr sz="1600" spc="-8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binnen </a:t>
            </a:r>
            <a:r>
              <a:rPr sz="1600" spc="-25" dirty="0">
                <a:latin typeface="Trebuchet MS"/>
                <a:cs typeface="Trebuchet MS"/>
              </a:rPr>
              <a:t>de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deelnemende</a:t>
            </a:r>
            <a:r>
              <a:rPr sz="1600" spc="-9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Vlaamse</a:t>
            </a:r>
            <a:r>
              <a:rPr sz="1600" spc="-114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zorgopleidingen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(N=35)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8834" y="3388947"/>
            <a:ext cx="5389957" cy="301498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36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8416543" y="1054100"/>
            <a:ext cx="3062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Verdana"/>
                <a:cs typeface="Verdana"/>
              </a:rPr>
              <a:t>Van</a:t>
            </a:r>
            <a:r>
              <a:rPr sz="1800" b="0" spc="-105" dirty="0">
                <a:latin typeface="Verdana"/>
                <a:cs typeface="Verdana"/>
              </a:rPr>
              <a:t> </a:t>
            </a:r>
            <a:r>
              <a:rPr sz="1800" b="0" spc="-45" dirty="0">
                <a:latin typeface="Verdana"/>
                <a:cs typeface="Verdana"/>
              </a:rPr>
              <a:t>klaslokaal</a:t>
            </a:r>
            <a:r>
              <a:rPr sz="1800" b="0" spc="-145" dirty="0">
                <a:latin typeface="Verdana"/>
                <a:cs typeface="Verdana"/>
              </a:rPr>
              <a:t> </a:t>
            </a:r>
            <a:r>
              <a:rPr sz="1800" b="0" spc="-55" dirty="0">
                <a:latin typeface="Verdana"/>
                <a:cs typeface="Verdana"/>
              </a:rPr>
              <a:t>naar</a:t>
            </a:r>
            <a:r>
              <a:rPr sz="1800" b="0" spc="-114" dirty="0">
                <a:latin typeface="Verdana"/>
                <a:cs typeface="Verdana"/>
              </a:rPr>
              <a:t> </a:t>
            </a:r>
            <a:r>
              <a:rPr sz="1800" b="0" spc="-10" dirty="0">
                <a:latin typeface="Verdana"/>
                <a:cs typeface="Verdana"/>
              </a:rPr>
              <a:t>praktijk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0104" y="736688"/>
            <a:ext cx="818794" cy="67364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3041" y="2181605"/>
            <a:ext cx="9630410" cy="3101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2880" algn="l"/>
              </a:tabLst>
            </a:pPr>
            <a:r>
              <a:rPr sz="1800" spc="-20" dirty="0">
                <a:latin typeface="Trebuchet MS"/>
                <a:cs typeface="Trebuchet MS"/>
              </a:rPr>
              <a:t>Belang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van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stage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ervaringen</a:t>
            </a:r>
            <a:endParaRPr sz="1800">
              <a:latin typeface="Trebuchet MS"/>
              <a:cs typeface="Trebuchet MS"/>
            </a:endParaRPr>
          </a:p>
          <a:p>
            <a:pPr marL="640080" lvl="1" indent="-170180">
              <a:lnSpc>
                <a:spcPct val="100000"/>
              </a:lnSpc>
              <a:spcBef>
                <a:spcPts val="1845"/>
              </a:spcBef>
              <a:buFont typeface="Arial MT"/>
              <a:buChar char="•"/>
              <a:tabLst>
                <a:tab pos="640080" algn="l"/>
              </a:tabLst>
            </a:pPr>
            <a:r>
              <a:rPr sz="1800" spc="-20" dirty="0">
                <a:latin typeface="Trebuchet MS"/>
                <a:cs typeface="Trebuchet MS"/>
              </a:rPr>
              <a:t>Brug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tussen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klaslokaal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praktijk</a:t>
            </a:r>
            <a:endParaRPr sz="1800">
              <a:latin typeface="Trebuchet MS"/>
              <a:cs typeface="Trebuchet MS"/>
            </a:endParaRPr>
          </a:p>
          <a:p>
            <a:pPr marL="639445" indent="-227965">
              <a:lnSpc>
                <a:spcPct val="100000"/>
              </a:lnSpc>
              <a:spcBef>
                <a:spcPts val="1250"/>
              </a:spcBef>
              <a:buFont typeface="Arial MT"/>
              <a:buChar char="•"/>
              <a:tabLst>
                <a:tab pos="639445" algn="l"/>
              </a:tabLst>
            </a:pPr>
            <a:r>
              <a:rPr sz="1800" spc="-30" dirty="0">
                <a:latin typeface="Trebuchet MS"/>
                <a:cs typeface="Trebuchet MS"/>
              </a:rPr>
              <a:t>Oefenen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evalueren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van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vaardigheden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in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praktijkstages</a:t>
            </a:r>
            <a:endParaRPr sz="1800">
              <a:latin typeface="Trebuchet MS"/>
              <a:cs typeface="Trebuchet MS"/>
            </a:endParaRPr>
          </a:p>
          <a:p>
            <a:pPr marL="639445" indent="-22796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639445" algn="l"/>
              </a:tabLst>
            </a:pPr>
            <a:r>
              <a:rPr sz="1800" spc="-10" dirty="0">
                <a:latin typeface="Trebuchet MS"/>
                <a:cs typeface="Trebuchet MS"/>
              </a:rPr>
              <a:t>Bepaalde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houding</a:t>
            </a:r>
            <a:r>
              <a:rPr sz="1800" spc="-19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of</a:t>
            </a:r>
            <a:r>
              <a:rPr sz="1800" spc="-18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attitude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nodig</a:t>
            </a:r>
            <a:endParaRPr sz="1800">
              <a:latin typeface="Trebuchet MS"/>
              <a:cs typeface="Trebuchet MS"/>
            </a:endParaRPr>
          </a:p>
          <a:p>
            <a:pPr marL="639445" indent="-227965">
              <a:lnSpc>
                <a:spcPct val="100000"/>
              </a:lnSpc>
              <a:spcBef>
                <a:spcPts val="645"/>
              </a:spcBef>
              <a:buFont typeface="Arial MT"/>
              <a:buChar char="•"/>
              <a:tabLst>
                <a:tab pos="639445" algn="l"/>
              </a:tabLst>
            </a:pPr>
            <a:r>
              <a:rPr sz="1800" spc="-55" dirty="0">
                <a:latin typeface="Trebuchet MS"/>
                <a:cs typeface="Trebuchet MS"/>
              </a:rPr>
              <a:t>Zinvol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intergenerationeel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contact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bevorderen</a:t>
            </a:r>
            <a:endParaRPr sz="1800">
              <a:latin typeface="Trebuchet MS"/>
              <a:cs typeface="Trebuchet MS"/>
            </a:endParaRPr>
          </a:p>
          <a:p>
            <a:pPr marL="639445" indent="-22796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639445" algn="l"/>
              </a:tabLst>
            </a:pPr>
            <a:r>
              <a:rPr sz="1800" dirty="0">
                <a:latin typeface="Trebuchet MS"/>
                <a:cs typeface="Trebuchet MS"/>
              </a:rPr>
              <a:t>Cultuurshock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=&gt;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optimaal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leerklimaat: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belang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vaardigheden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stagebegeleider</a:t>
            </a:r>
            <a:endParaRPr sz="1800">
              <a:latin typeface="Trebuchet MS"/>
              <a:cs typeface="Trebuchet MS"/>
            </a:endParaRPr>
          </a:p>
          <a:p>
            <a:pPr marL="182880" indent="-170180">
              <a:lnSpc>
                <a:spcPct val="100000"/>
              </a:lnSpc>
              <a:spcBef>
                <a:spcPts val="1250"/>
              </a:spcBef>
              <a:buFont typeface="Arial MT"/>
              <a:buChar char="•"/>
              <a:tabLst>
                <a:tab pos="182880" algn="l"/>
              </a:tabLst>
            </a:pPr>
            <a:r>
              <a:rPr sz="1800" spc="-25" dirty="0">
                <a:latin typeface="Trebuchet MS"/>
                <a:cs typeface="Trebuchet MS"/>
              </a:rPr>
              <a:t>Strategieën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om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werkveld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en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opleidingen</a:t>
            </a:r>
            <a:r>
              <a:rPr sz="1800" spc="4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op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elkaar</a:t>
            </a:r>
            <a:r>
              <a:rPr sz="1800" spc="4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af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te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stemmen</a:t>
            </a:r>
            <a:r>
              <a:rPr sz="1800" spc="484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(bijv.</a:t>
            </a:r>
            <a:r>
              <a:rPr sz="1800" spc="47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mentordagen,</a:t>
            </a:r>
            <a:endParaRPr sz="1800">
              <a:latin typeface="Trebuchet MS"/>
              <a:cs typeface="Trebuchet MS"/>
            </a:endParaRPr>
          </a:p>
          <a:p>
            <a:pPr marL="182880">
              <a:lnSpc>
                <a:spcPct val="100000"/>
              </a:lnSpc>
              <a:spcBef>
                <a:spcPts val="645"/>
              </a:spcBef>
            </a:pPr>
            <a:r>
              <a:rPr sz="1800" spc="-10" dirty="0">
                <a:latin typeface="Trebuchet MS"/>
                <a:cs typeface="Trebuchet MS"/>
              </a:rPr>
              <a:t>werkveldcommissie)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37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8559" y="6026899"/>
            <a:ext cx="1276704" cy="56799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195705" cy="2023110"/>
          </a:xfrm>
          <a:custGeom>
            <a:avLst/>
            <a:gdLst/>
            <a:ahLst/>
            <a:cxnLst/>
            <a:rect l="l" t="t" r="r" b="b"/>
            <a:pathLst>
              <a:path w="1195705" h="2023110">
                <a:moveTo>
                  <a:pt x="0" y="2022728"/>
                </a:moveTo>
                <a:lnTo>
                  <a:pt x="119556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9096375" y="0"/>
            <a:ext cx="3095625" cy="6858000"/>
          </a:xfrm>
          <a:custGeom>
            <a:avLst/>
            <a:gdLst/>
            <a:ahLst/>
            <a:cxnLst/>
            <a:rect l="l" t="t" r="r" b="b"/>
            <a:pathLst>
              <a:path w="3095625" h="6858000">
                <a:moveTo>
                  <a:pt x="0" y="1496949"/>
                </a:moveTo>
                <a:lnTo>
                  <a:pt x="3095625" y="1497076"/>
                </a:lnTo>
              </a:path>
              <a:path w="3095625" h="6858000">
                <a:moveTo>
                  <a:pt x="3085255" y="0"/>
                </a:moveTo>
                <a:lnTo>
                  <a:pt x="285369" y="6858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74379" y="1079119"/>
            <a:ext cx="2620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Verdana"/>
                <a:cs typeface="Verdana"/>
              </a:rPr>
              <a:t>Materialen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65" dirty="0">
                <a:latin typeface="Verdana"/>
                <a:cs typeface="Verdana"/>
              </a:rPr>
              <a:t>en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factsheet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91490" y="2450972"/>
            <a:ext cx="5726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45" dirty="0">
                <a:latin typeface="Trebuchet MS"/>
                <a:cs typeface="Trebuchet MS"/>
              </a:rPr>
              <a:t>Materialen</a:t>
            </a:r>
            <a:r>
              <a:rPr sz="1800" b="0" spc="-120" dirty="0">
                <a:latin typeface="Trebuchet MS"/>
                <a:cs typeface="Trebuchet MS"/>
              </a:rPr>
              <a:t> </a:t>
            </a:r>
            <a:r>
              <a:rPr sz="1800" b="0" spc="-20" dirty="0">
                <a:latin typeface="Trebuchet MS"/>
                <a:cs typeface="Trebuchet MS"/>
              </a:rPr>
              <a:t>beschikbaar</a:t>
            </a:r>
            <a:r>
              <a:rPr sz="1800" b="0" spc="-135" dirty="0">
                <a:latin typeface="Trebuchet MS"/>
                <a:cs typeface="Trebuchet MS"/>
              </a:rPr>
              <a:t> </a:t>
            </a:r>
            <a:r>
              <a:rPr sz="1800" b="0" spc="-50" dirty="0">
                <a:latin typeface="Trebuchet MS"/>
                <a:cs typeface="Trebuchet MS"/>
              </a:rPr>
              <a:t>op:</a:t>
            </a:r>
            <a:r>
              <a:rPr sz="1800" b="0" spc="-105" dirty="0">
                <a:latin typeface="Trebuchet MS"/>
                <a:cs typeface="Trebuchet MS"/>
              </a:rPr>
              <a:t> </a:t>
            </a:r>
            <a:r>
              <a:rPr sz="1800" b="0" spc="-75" dirty="0">
                <a:solidFill>
                  <a:srgbClr val="3493B9"/>
                </a:solidFill>
                <a:latin typeface="Trebuchet MS"/>
                <a:cs typeface="Trebuchet MS"/>
                <a:hlinkClick r:id="rId2"/>
              </a:rPr>
              <a:t>https://ment.research.vub.be/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623" y="3024377"/>
            <a:ext cx="7941551" cy="33319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94368" y="3544900"/>
            <a:ext cx="2258186" cy="22581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137772" y="6452717"/>
            <a:ext cx="1447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888888"/>
                </a:solidFill>
                <a:latin typeface="Trebuchet MS"/>
                <a:cs typeface="Trebuchet MS"/>
              </a:rPr>
              <a:t>38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73732" y="2739009"/>
            <a:ext cx="6361430" cy="1415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470"/>
              </a:lnSpc>
              <a:spcBef>
                <a:spcPts val="100"/>
              </a:spcBef>
            </a:pPr>
            <a:r>
              <a:rPr sz="4800" spc="-395" dirty="0"/>
              <a:t>Twee</a:t>
            </a:r>
            <a:r>
              <a:rPr sz="4800" spc="-515" dirty="0"/>
              <a:t> </a:t>
            </a:r>
            <a:r>
              <a:rPr sz="4800" spc="-340" dirty="0"/>
              <a:t>onderzoeken:</a:t>
            </a:r>
            <a:endParaRPr sz="4800"/>
          </a:p>
          <a:p>
            <a:pPr marL="12700">
              <a:lnSpc>
                <a:spcPts val="5470"/>
              </a:lnSpc>
            </a:pPr>
            <a:r>
              <a:rPr sz="4800" i="1" spc="-305" dirty="0">
                <a:latin typeface="Trebuchet MS"/>
                <a:cs typeface="Trebuchet MS"/>
              </a:rPr>
              <a:t>gezamenlijke</a:t>
            </a:r>
            <a:r>
              <a:rPr sz="4800" i="1" spc="-470" dirty="0">
                <a:latin typeface="Trebuchet MS"/>
                <a:cs typeface="Trebuchet MS"/>
              </a:rPr>
              <a:t> </a:t>
            </a:r>
            <a:r>
              <a:rPr sz="4800" i="1" spc="-60" dirty="0">
                <a:latin typeface="Trebuchet MS"/>
                <a:cs typeface="Trebuchet MS"/>
              </a:rPr>
              <a:t>conclusies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152" rIns="0" bIns="0" rtlCol="0">
            <a:spAutoFit/>
          </a:bodyPr>
          <a:lstStyle/>
          <a:p>
            <a:pPr marL="6730365">
              <a:lnSpc>
                <a:spcPct val="100000"/>
              </a:lnSpc>
              <a:spcBef>
                <a:spcPts val="100"/>
              </a:spcBef>
            </a:pPr>
            <a:r>
              <a:rPr sz="1800" b="0" spc="-65" dirty="0">
                <a:latin typeface="Verdana"/>
                <a:cs typeface="Verdana"/>
              </a:rPr>
              <a:t>Enkele</a:t>
            </a:r>
            <a:r>
              <a:rPr sz="1800" b="0" spc="-85" dirty="0">
                <a:latin typeface="Verdana"/>
                <a:cs typeface="Verdana"/>
              </a:rPr>
              <a:t> </a:t>
            </a:r>
            <a:r>
              <a:rPr sz="1800" b="0" spc="-60" dirty="0">
                <a:latin typeface="Verdana"/>
                <a:cs typeface="Verdana"/>
              </a:rPr>
              <a:t>gezamenlijke</a:t>
            </a:r>
            <a:r>
              <a:rPr sz="1800" b="0" spc="-75" dirty="0">
                <a:latin typeface="Verdana"/>
                <a:cs typeface="Verdana"/>
              </a:rPr>
              <a:t> </a:t>
            </a:r>
            <a:r>
              <a:rPr sz="1800" b="0" spc="-35" dirty="0">
                <a:latin typeface="Verdana"/>
                <a:cs typeface="Verdana"/>
              </a:rPr>
              <a:t>conclusies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18539" y="0"/>
            <a:ext cx="10974070" cy="1668780"/>
            <a:chOff x="1218539" y="0"/>
            <a:chExt cx="10974070" cy="16687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8504" y="213118"/>
              <a:ext cx="793483" cy="119023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8539" y="0"/>
              <a:ext cx="2403475" cy="1668780"/>
            </a:xfrm>
            <a:custGeom>
              <a:avLst/>
              <a:gdLst/>
              <a:ahLst/>
              <a:cxnLst/>
              <a:rect l="l" t="t" r="r" b="b"/>
              <a:pathLst>
                <a:path w="2403475" h="1668780">
                  <a:moveTo>
                    <a:pt x="1802536" y="0"/>
                  </a:moveTo>
                  <a:lnTo>
                    <a:pt x="600862" y="0"/>
                  </a:lnTo>
                  <a:lnTo>
                    <a:pt x="600862" y="834136"/>
                  </a:lnTo>
                  <a:lnTo>
                    <a:pt x="0" y="834136"/>
                  </a:lnTo>
                  <a:lnTo>
                    <a:pt x="1201699" y="1668272"/>
                  </a:lnTo>
                  <a:lnTo>
                    <a:pt x="2403373" y="834136"/>
                  </a:lnTo>
                  <a:lnTo>
                    <a:pt x="1802536" y="834136"/>
                  </a:lnTo>
                  <a:lnTo>
                    <a:pt x="180253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/>
          <p:nvPr/>
        </p:nvSpPr>
        <p:spPr>
          <a:xfrm>
            <a:off x="11150472" y="6496495"/>
            <a:ext cx="119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5"/>
              </a:lnSpc>
            </a:pPr>
            <a:r>
              <a:rPr sz="900" spc="-30" dirty="0">
                <a:solidFill>
                  <a:srgbClr val="888888"/>
                </a:solidFill>
                <a:latin typeface="Trebuchet MS"/>
                <a:cs typeface="Trebuchet MS"/>
              </a:rPr>
              <a:t>40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" y="1819084"/>
            <a:ext cx="11073130" cy="4751705"/>
          </a:xfrm>
          <a:custGeom>
            <a:avLst/>
            <a:gdLst/>
            <a:ahLst/>
            <a:cxnLst/>
            <a:rect l="l" t="t" r="r" b="b"/>
            <a:pathLst>
              <a:path w="11073130" h="4751705">
                <a:moveTo>
                  <a:pt x="11072876" y="0"/>
                </a:moveTo>
                <a:lnTo>
                  <a:pt x="0" y="0"/>
                </a:lnTo>
                <a:lnTo>
                  <a:pt x="0" y="4751578"/>
                </a:lnTo>
                <a:lnTo>
                  <a:pt x="11072876" y="4751578"/>
                </a:lnTo>
                <a:lnTo>
                  <a:pt x="11072876" y="0"/>
                </a:lnTo>
                <a:close/>
              </a:path>
            </a:pathLst>
          </a:custGeom>
          <a:solidFill>
            <a:srgbClr val="FFC000">
              <a:alpha val="8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2452" y="1810004"/>
            <a:ext cx="10859135" cy="46621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353695" algn="l"/>
              </a:tabLst>
            </a:pP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Belang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van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persoonsgerichte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zorg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(PGZ)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wordt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onderschreven</a:t>
            </a:r>
            <a:r>
              <a:rPr sz="1800" spc="-19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door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alle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partijen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353695" algn="l"/>
              </a:tabLst>
            </a:pPr>
            <a:r>
              <a:rPr sz="1800" spc="-25" dirty="0">
                <a:latin typeface="Trebuchet MS"/>
                <a:cs typeface="Trebuchet MS"/>
              </a:rPr>
              <a:t>Lange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weg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om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theoretische</a:t>
            </a:r>
            <a:r>
              <a:rPr sz="1800" u="sng" spc="-1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kennis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om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zetten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in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praktische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vaardigheden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353695" algn="l"/>
              </a:tabLst>
            </a:pP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Wisselwerking</a:t>
            </a:r>
            <a:endParaRPr sz="1800">
              <a:latin typeface="Trebuchet MS"/>
              <a:cs typeface="Trebuchet MS"/>
            </a:endParaRPr>
          </a:p>
          <a:p>
            <a:pPr marL="812800" lvl="1" indent="-3429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812800" algn="l"/>
              </a:tabLst>
            </a:pPr>
            <a:r>
              <a:rPr sz="1800" spc="145" dirty="0">
                <a:latin typeface="Trebuchet MS"/>
                <a:cs typeface="Trebuchet MS"/>
              </a:rPr>
              <a:t>…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tussen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wetenschap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werkveld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is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essentieel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om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opleidingen</a:t>
            </a:r>
            <a:r>
              <a:rPr sz="1800" spc="-17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actueel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houden</a:t>
            </a:r>
            <a:endParaRPr sz="1800">
              <a:latin typeface="Trebuchet MS"/>
              <a:cs typeface="Trebuchet MS"/>
            </a:endParaRPr>
          </a:p>
          <a:p>
            <a:pPr marL="812800" lvl="1" indent="-3429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812800" algn="l"/>
              </a:tabLst>
            </a:pPr>
            <a:r>
              <a:rPr sz="1800" spc="145" dirty="0">
                <a:latin typeface="Trebuchet MS"/>
                <a:cs typeface="Trebuchet MS"/>
              </a:rPr>
              <a:t>…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tussen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opleidingen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werkveld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essentieel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voor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stage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als</a:t>
            </a:r>
            <a:r>
              <a:rPr sz="1800" spc="-229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“brug”</a:t>
            </a:r>
            <a:r>
              <a:rPr sz="1800" spc="-2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tussen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theorie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en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praktijk</a:t>
            </a:r>
            <a:endParaRPr sz="1800">
              <a:latin typeface="Trebuchet MS"/>
              <a:cs typeface="Trebuchet MS"/>
            </a:endParaRPr>
          </a:p>
          <a:p>
            <a:pPr marL="353060" marR="5080" indent="-340995">
              <a:lnSpc>
                <a:spcPct val="130000"/>
              </a:lnSpc>
              <a:buAutoNum type="arabicPeriod"/>
              <a:tabLst>
                <a:tab pos="355600" algn="l"/>
              </a:tabLst>
            </a:pPr>
            <a:r>
              <a:rPr sz="1800" spc="-25" dirty="0">
                <a:latin typeface="Trebuchet MS"/>
                <a:cs typeface="Trebuchet MS"/>
              </a:rPr>
              <a:t>Belangrijk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om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aan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te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sluiten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bij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de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leefwereld</a:t>
            </a:r>
            <a:r>
              <a:rPr sz="1800" u="sng" spc="3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van</a:t>
            </a:r>
            <a:r>
              <a:rPr sz="1800" u="sng" spc="3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u="sng" spc="31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student</a:t>
            </a:r>
            <a:r>
              <a:rPr sz="1800" dirty="0">
                <a:latin typeface="Trebuchet MS"/>
                <a:cs typeface="Trebuchet MS"/>
              </a:rPr>
              <a:t>;</a:t>
            </a:r>
            <a:r>
              <a:rPr sz="1800" spc="32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dit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geldt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zowel</a:t>
            </a:r>
            <a:r>
              <a:rPr sz="1800" spc="3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voor</a:t>
            </a:r>
            <a:r>
              <a:rPr sz="1800" spc="3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werkvormen, 	</a:t>
            </a:r>
            <a:r>
              <a:rPr sz="1800" spc="-50" dirty="0">
                <a:latin typeface="Trebuchet MS"/>
                <a:cs typeface="Trebuchet MS"/>
              </a:rPr>
              <a:t>lesmateriaal,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…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353695" algn="l"/>
              </a:tabLst>
            </a:pPr>
            <a:r>
              <a:rPr sz="1800" spc="-45" dirty="0">
                <a:latin typeface="Trebuchet MS"/>
                <a:cs typeface="Trebuchet MS"/>
              </a:rPr>
              <a:t>Er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is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duidelijk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nood</a:t>
            </a:r>
            <a:r>
              <a:rPr sz="1800" u="sng" spc="-1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aan</a:t>
            </a:r>
            <a:r>
              <a:rPr sz="1800" u="sng" spc="-1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uniformiteit</a:t>
            </a:r>
            <a:r>
              <a:rPr sz="1800" u="sng" spc="-1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en</a:t>
            </a:r>
            <a:r>
              <a:rPr sz="1800" u="sng" spc="-1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brede</a:t>
            </a:r>
            <a:r>
              <a:rPr sz="1800" u="sng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verankering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van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begrippen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in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opleidingen</a:t>
            </a:r>
            <a:endParaRPr sz="1800">
              <a:latin typeface="Trebuchet MS"/>
              <a:cs typeface="Trebuchet MS"/>
            </a:endParaRPr>
          </a:p>
          <a:p>
            <a:pPr marL="812800" lvl="1" indent="-3429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812800" algn="l"/>
              </a:tabLst>
            </a:pPr>
            <a:r>
              <a:rPr sz="1800" spc="145" dirty="0">
                <a:latin typeface="Trebuchet MS"/>
                <a:cs typeface="Trebuchet MS"/>
              </a:rPr>
              <a:t>…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zelfde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begrippenkader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in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alle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opleidingen</a:t>
            </a:r>
            <a:endParaRPr sz="1800">
              <a:latin typeface="Trebuchet MS"/>
              <a:cs typeface="Trebuchet MS"/>
            </a:endParaRPr>
          </a:p>
          <a:p>
            <a:pPr marL="812800" lvl="1" indent="-342900">
              <a:lnSpc>
                <a:spcPct val="100000"/>
              </a:lnSpc>
              <a:spcBef>
                <a:spcPts val="645"/>
              </a:spcBef>
              <a:buFont typeface="Arial MT"/>
              <a:buChar char="•"/>
              <a:tabLst>
                <a:tab pos="812800" algn="l"/>
              </a:tabLst>
            </a:pPr>
            <a:r>
              <a:rPr sz="1800" spc="145" dirty="0">
                <a:latin typeface="Trebuchet MS"/>
                <a:cs typeface="Trebuchet MS"/>
              </a:rPr>
              <a:t>…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tijdig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in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opleiding,</a:t>
            </a:r>
            <a:r>
              <a:rPr sz="1800" spc="-17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niet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als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extra</a:t>
            </a:r>
            <a:r>
              <a:rPr sz="1800" spc="-12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na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biomedische</a:t>
            </a:r>
            <a:r>
              <a:rPr sz="1800" spc="-18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kennis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353695" algn="l"/>
              </a:tabLst>
            </a:pP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Stage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is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belangrijk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onderdeel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van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de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55" dirty="0">
                <a:latin typeface="Trebuchet MS"/>
                <a:cs typeface="Trebuchet MS"/>
              </a:rPr>
              <a:t>volledige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vorming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van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toekomstige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professionals</a:t>
            </a:r>
            <a:endParaRPr sz="1800">
              <a:latin typeface="Trebuchet MS"/>
              <a:cs typeface="Trebuchet MS"/>
            </a:endParaRPr>
          </a:p>
          <a:p>
            <a:pPr marL="812800" lvl="1" indent="-3429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812800" algn="l"/>
              </a:tabLst>
            </a:pPr>
            <a:r>
              <a:rPr sz="1800" dirty="0">
                <a:latin typeface="Trebuchet MS"/>
                <a:cs typeface="Trebuchet MS"/>
              </a:rPr>
              <a:t>Focus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op</a:t>
            </a:r>
            <a:r>
              <a:rPr sz="1800" spc="-10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transfer-</a:t>
            </a:r>
            <a:r>
              <a:rPr sz="1800" spc="-50" dirty="0">
                <a:latin typeface="Trebuchet MS"/>
                <a:cs typeface="Trebuchet MS"/>
              </a:rPr>
              <a:t>bevorderende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aspecten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40" dirty="0">
                <a:latin typeface="Trebuchet MS"/>
                <a:cs typeface="Trebuchet MS"/>
              </a:rPr>
              <a:t>(bv.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simulatieonderwijs,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veilige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transfer-</a:t>
            </a:r>
            <a:r>
              <a:rPr sz="1800" spc="-85" dirty="0">
                <a:latin typeface="Trebuchet MS"/>
                <a:cs typeface="Trebuchet MS"/>
              </a:rPr>
              <a:t>ruimte,</a:t>
            </a:r>
            <a:r>
              <a:rPr sz="1800" spc="-9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…)</a:t>
            </a:r>
            <a:endParaRPr sz="1800">
              <a:latin typeface="Trebuchet MS"/>
              <a:cs typeface="Trebuchet MS"/>
            </a:endParaRPr>
          </a:p>
          <a:p>
            <a:pPr marL="353695" indent="-340995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353695" algn="l"/>
              </a:tabLst>
            </a:pPr>
            <a:r>
              <a:rPr sz="1800" spc="-70" dirty="0">
                <a:latin typeface="Trebuchet MS"/>
                <a:cs typeface="Trebuchet MS"/>
              </a:rPr>
              <a:t>Verantwoordelijkheid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voor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het</a:t>
            </a:r>
            <a:r>
              <a:rPr sz="1800" spc="-114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opleiden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van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professionals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ligt</a:t>
            </a:r>
            <a:r>
              <a:rPr sz="1800" spc="-120" dirty="0">
                <a:latin typeface="Trebuchet MS"/>
                <a:cs typeface="Trebuchet MS"/>
              </a:rPr>
              <a:t> 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zowel</a:t>
            </a:r>
            <a:r>
              <a:rPr sz="1800" u="sng" spc="-1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bij</a:t>
            </a:r>
            <a:r>
              <a:rPr sz="1800" u="sng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opleidingen</a:t>
            </a:r>
            <a:r>
              <a:rPr sz="1800" u="sng" spc="-1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als</a:t>
            </a:r>
            <a:r>
              <a:rPr sz="1800" u="sng" spc="-1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zorginstellingen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D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11480" y="432816"/>
            <a:ext cx="11364595" cy="6024880"/>
            <a:chOff x="411480" y="432816"/>
            <a:chExt cx="11364595" cy="6024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80" y="432816"/>
              <a:ext cx="11364468" cy="60243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7012" y="480060"/>
              <a:ext cx="11238230" cy="5897880"/>
            </a:xfrm>
            <a:custGeom>
              <a:avLst/>
              <a:gdLst/>
              <a:ahLst/>
              <a:cxnLst/>
              <a:rect l="l" t="t" r="r" b="b"/>
              <a:pathLst>
                <a:path w="11238230" h="5897880">
                  <a:moveTo>
                    <a:pt x="11237976" y="0"/>
                  </a:moveTo>
                  <a:lnTo>
                    <a:pt x="0" y="0"/>
                  </a:lnTo>
                  <a:lnTo>
                    <a:pt x="0" y="5897880"/>
                  </a:lnTo>
                  <a:lnTo>
                    <a:pt x="11237976" y="5897880"/>
                  </a:lnTo>
                  <a:lnTo>
                    <a:pt x="11237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407" y="3597414"/>
              <a:ext cx="4578477" cy="241426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3988" y="4030738"/>
              <a:ext cx="2668905" cy="12584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305" y="4168254"/>
              <a:ext cx="1607312" cy="1120914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9023" rIns="0" bIns="0" rtlCol="0">
            <a:spAutoFit/>
          </a:bodyPr>
          <a:lstStyle/>
          <a:p>
            <a:pPr marL="434975">
              <a:lnSpc>
                <a:spcPct val="100000"/>
              </a:lnSpc>
              <a:spcBef>
                <a:spcPts val="105"/>
              </a:spcBef>
            </a:pPr>
            <a:r>
              <a:rPr spc="-135" dirty="0"/>
              <a:t>Dank</a:t>
            </a:r>
            <a:r>
              <a:rPr spc="-445" dirty="0"/>
              <a:t> </a:t>
            </a:r>
            <a:r>
              <a:rPr spc="-400" dirty="0"/>
              <a:t>u!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813050" y="1674977"/>
            <a:ext cx="3083560" cy="156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935" marR="5080" indent="492125" algn="r">
              <a:lnSpc>
                <a:spcPct val="119400"/>
              </a:lnSpc>
              <a:spcBef>
                <a:spcPts val="100"/>
              </a:spcBef>
            </a:pP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Lode</a:t>
            </a:r>
            <a:r>
              <a:rPr sz="1700" i="1" spc="-5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spc="-10" dirty="0">
                <a:solidFill>
                  <a:srgbClr val="2E4D5D"/>
                </a:solidFill>
                <a:latin typeface="Arial"/>
                <a:cs typeface="Arial"/>
              </a:rPr>
              <a:t>Vermeersch </a:t>
            </a: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Liesbeth</a:t>
            </a:r>
            <a:r>
              <a:rPr sz="1700" i="1" spc="-3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Op</a:t>
            </a:r>
            <a:r>
              <a:rPr sz="1700" i="1" spc="-3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de</a:t>
            </a:r>
            <a:r>
              <a:rPr sz="1700" i="1" spc="42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spc="-10" dirty="0">
                <a:solidFill>
                  <a:srgbClr val="2E4D5D"/>
                </a:solidFill>
                <a:latin typeface="Arial"/>
                <a:cs typeface="Arial"/>
              </a:rPr>
              <a:t>Beeck</a:t>
            </a:r>
            <a:endParaRPr sz="17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80"/>
              </a:spcBef>
            </a:pP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Jana</a:t>
            </a:r>
            <a:r>
              <a:rPr sz="1700" i="1" spc="-5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spc="-10" dirty="0">
                <a:solidFill>
                  <a:srgbClr val="2E4D5D"/>
                </a:solidFill>
                <a:latin typeface="Arial"/>
                <a:cs typeface="Arial"/>
              </a:rPr>
              <a:t>Verstraete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17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700" i="1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Arial"/>
                <a:cs typeface="Arial"/>
                <a:hlinkClick r:id="rId6"/>
              </a:rPr>
              <a:t>Lode.vermeersch@kuleuven.be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1468" y="1703679"/>
            <a:ext cx="3335020" cy="1569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514475">
              <a:lnSpc>
                <a:spcPct val="119100"/>
              </a:lnSpc>
              <a:spcBef>
                <a:spcPts val="105"/>
              </a:spcBef>
            </a:pP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Ine</a:t>
            </a:r>
            <a:r>
              <a:rPr sz="1700" i="1" spc="-3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spc="-10" dirty="0">
                <a:solidFill>
                  <a:srgbClr val="2E4D5D"/>
                </a:solidFill>
                <a:latin typeface="Arial"/>
                <a:cs typeface="Arial"/>
              </a:rPr>
              <a:t>Declercq </a:t>
            </a: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Patricia</a:t>
            </a:r>
            <a:r>
              <a:rPr sz="1700" i="1" spc="-40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De</a:t>
            </a:r>
            <a:r>
              <a:rPr sz="1700" i="1" spc="-10" dirty="0">
                <a:solidFill>
                  <a:srgbClr val="2E4D5D"/>
                </a:solidFill>
                <a:latin typeface="Arial"/>
                <a:cs typeface="Arial"/>
              </a:rPr>
              <a:t> Vriendt </a:t>
            </a:r>
            <a:r>
              <a:rPr sz="1700" i="1" dirty="0">
                <a:solidFill>
                  <a:srgbClr val="2E4D5D"/>
                </a:solidFill>
                <a:latin typeface="Arial"/>
                <a:cs typeface="Arial"/>
              </a:rPr>
              <a:t>Ellen</a:t>
            </a:r>
            <a:r>
              <a:rPr sz="1700" i="1" spc="-45" dirty="0">
                <a:solidFill>
                  <a:srgbClr val="2E4D5D"/>
                </a:solidFill>
                <a:latin typeface="Arial"/>
                <a:cs typeface="Arial"/>
              </a:rPr>
              <a:t> </a:t>
            </a:r>
            <a:r>
              <a:rPr sz="1700" i="1" spc="-20" dirty="0">
                <a:solidFill>
                  <a:srgbClr val="2E4D5D"/>
                </a:solidFill>
                <a:latin typeface="Arial"/>
                <a:cs typeface="Arial"/>
              </a:rPr>
              <a:t>Gorus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00" i="1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Arial"/>
                <a:cs typeface="Arial"/>
                <a:hlinkClick r:id="rId7"/>
              </a:rPr>
              <a:t>Ine.Jeannette.N.Declercq@vub.be</a:t>
            </a:r>
            <a:endParaRPr sz="1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1590" y="5371591"/>
            <a:ext cx="25279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0" dirty="0">
                <a:solidFill>
                  <a:srgbClr val="1F3863"/>
                </a:solidFill>
                <a:latin typeface="Calibri"/>
                <a:cs typeface="Calibri"/>
              </a:rPr>
              <a:t>Van</a:t>
            </a:r>
            <a:r>
              <a:rPr sz="170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leslokaal</a:t>
            </a:r>
            <a:r>
              <a:rPr sz="1700" spc="-6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1F3863"/>
                </a:solidFill>
                <a:latin typeface="Calibri"/>
                <a:cs typeface="Calibri"/>
              </a:rPr>
              <a:t>naar</a:t>
            </a:r>
            <a:r>
              <a:rPr sz="170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1F3863"/>
                </a:solidFill>
                <a:latin typeface="Calibri"/>
                <a:cs typeface="Calibri"/>
              </a:rPr>
              <a:t>werkvloer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93280" y="5824194"/>
            <a:ext cx="3991102" cy="5618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2075</Words>
  <Application>Microsoft Office PowerPoint</Application>
  <PresentationFormat>Breedbeeld</PresentationFormat>
  <Paragraphs>308</Paragraphs>
  <Slides>41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41</vt:i4>
      </vt:variant>
    </vt:vector>
  </HeadingPairs>
  <TitlesOfParts>
    <vt:vector size="48" baseType="lpstr">
      <vt:lpstr>Arial</vt:lpstr>
      <vt:lpstr>Arial MT</vt:lpstr>
      <vt:lpstr>Calibri</vt:lpstr>
      <vt:lpstr>Trebuchet MS</vt:lpstr>
      <vt:lpstr>Verdana</vt:lpstr>
      <vt:lpstr>Wingdings</vt:lpstr>
      <vt:lpstr>Office Theme</vt:lpstr>
      <vt:lpstr>PowerPoint-presentatie</vt:lpstr>
      <vt:lpstr>Context en probleemstelling</vt:lpstr>
      <vt:lpstr>Context</vt:lpstr>
      <vt:lpstr>Probleemstelling</vt:lpstr>
      <vt:lpstr>Twee onderzoeken: zelfde thema, andere focus</vt:lpstr>
      <vt:lpstr>Opzet, doel en aanpak van de studies</vt:lpstr>
      <vt:lpstr>Opzet, doel en aanpak van eerste studie</vt:lpstr>
      <vt:lpstr>Opzet, doel en aanpak van eerste studie</vt:lpstr>
      <vt:lpstr>Opzet, doel en aanpak van de studies</vt:lpstr>
      <vt:lpstr>Het PEP-project – opzet, doel en aanpak van de studie</vt:lpstr>
      <vt:lpstr>Het PEP-project – opzet, doel en aanpak van de studie</vt:lpstr>
      <vt:lpstr>Het PEP-project – opzet, doel en aanpak van de studie</vt:lpstr>
      <vt:lpstr>Het PEP-project – opzet, doel en aanpak van de studie</vt:lpstr>
      <vt:lpstr>Het PEP-project – opzet, doel en aanpak van de studie</vt:lpstr>
      <vt:lpstr>PowerPoint-presentatie</vt:lpstr>
      <vt:lpstr>Plaats van persoonsgerichte dementiezorg (PGZ) in opleidingen</vt:lpstr>
      <vt:lpstr>Twee onderzoeken: onderzoeksresultaten</vt:lpstr>
      <vt:lpstr>Onderzoeksresultaten</vt:lpstr>
      <vt:lpstr>Kwestie 1. Curricula en didactische materialen</vt:lpstr>
      <vt:lpstr>Kwestie 1. Curricula en didactische materialen</vt:lpstr>
      <vt:lpstr>Kwestie 2. De transfer van PGZ-competenties naar de (eerste) praktijkervaring</vt:lpstr>
      <vt:lpstr>Kwestie 2. De transfer van PGZ-competenties naar de (eerste) praktijkervaring</vt:lpstr>
      <vt:lpstr>Kwestie 2. De transfer van PGZ-competenties naar de (eerste) praktijkervaring</vt:lpstr>
      <vt:lpstr>Kwestie 2. De transfer van PGZ-competenties naar de (eerste) praktijkervaring</vt:lpstr>
      <vt:lpstr>Kwestie 2. De transfer van PGZ-competenties naar de (eerste) praktijkervaring</vt:lpstr>
      <vt:lpstr>Onderzoeksresultaten</vt:lpstr>
      <vt:lpstr>Wat hebben we geleerd uit de literatuur, survey en focusgroepen?</vt:lpstr>
      <vt:lpstr>Van wetenschap naar theoretische kennis binnen de onderwijspraktijk</vt:lpstr>
      <vt:lpstr>Van wetenschap naar theoretische kennis binnen de onderwijspraktijk</vt:lpstr>
      <vt:lpstr>Van theoretische kennis naar praktijkgerichte vaardigheden</vt:lpstr>
      <vt:lpstr>Van theoretische kennis naar praktijkgerichte vaardigheden</vt:lpstr>
      <vt:lpstr>Van theoretische kennis naar praktijkgerichte vaardigheden</vt:lpstr>
      <vt:lpstr>Van theoretische kennis naar praktijkgerichte vaardigheden</vt:lpstr>
      <vt:lpstr>Van theoretische kennis naar praktijkgerichte vaardigheden</vt:lpstr>
      <vt:lpstr>Van theoretische kennis naar praktijkgerichte vaardigheden</vt:lpstr>
      <vt:lpstr>Van theoretische kennis naar praktijkgerichte vaardigheden</vt:lpstr>
      <vt:lpstr>Van klaslokaal naar praktijk</vt:lpstr>
      <vt:lpstr>Materialen beschikbaar op: https://ment.research.vub.be/</vt:lpstr>
      <vt:lpstr>Twee onderzoeken: gezamenlijke conclusies</vt:lpstr>
      <vt:lpstr>Enkele gezamenlijke conclusies</vt:lpstr>
      <vt:lpstr>Dank 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VUB-HIVA StopAlzheimer 2026</dc:title>
  <dc:creator>Ine Declercq</dc:creator>
  <cp:lastModifiedBy>Bernd Samyn</cp:lastModifiedBy>
  <cp:revision>1</cp:revision>
  <dcterms:created xsi:type="dcterms:W3CDTF">2026-09-22T12:38:24Z</dcterms:created>
  <dcterms:modified xsi:type="dcterms:W3CDTF">2026-09-22T12:41:18Z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2026-09-08T00:00:00Z</vt:filetime>
  </property>
  <property fmtid="{D5CDD505-2E9C-101B-9397-08002B2CF9AE}" pid="4" name="Creator">
    <vt:lpwstr>Microsoft® PowerPoint® for Microsoft 365</vt:lpwstr>
  </property>
  <property fmtid="{D5CDD505-2E9C-101B-9397-08002B2CF9AE}" pid="5" name="LastSaved">
    <vt:filetime>2026-09-22T00:00:00Z</vt:filetime>
  </property>
  <property fmtid="{D5CDD505-2E9C-101B-9397-08002B2CF9AE}" pid="6" name="Producer">
    <vt:lpwstr>Microsoft® PowerPoint® for Microsoft 365</vt:lpwstr>
  </property>
</Properties>
</file>