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346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346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346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346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1069" y="530823"/>
            <a:ext cx="7018020" cy="1144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346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1825" y="2600622"/>
            <a:ext cx="4934585" cy="2570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585858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zondheidenquete.b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research-expertise.ucll.be/nl/weerstand-hoe-verzorg-je-de-mond-van-een-persoon-met-dementie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ilke.achten@ucll.be" TargetMode="External"/><Relationship Id="rId5" Type="http://schemas.openxmlformats.org/officeDocument/2006/relationships/hyperlink" Target="mailto:Leia.vrancken@ucll.be" TargetMode="External"/><Relationship Id="rId4" Type="http://schemas.openxmlformats.org/officeDocument/2006/relationships/hyperlink" Target="https://e-learning.research-expertise.ucll.be/courses/mondzorg/" TargetMode="External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CD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571" y="409618"/>
            <a:ext cx="3654425" cy="78480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301549" y="3014592"/>
            <a:ext cx="383984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-170" dirty="0"/>
              <a:t>WeersTand</a:t>
            </a:r>
            <a:endParaRPr sz="5000"/>
          </a:p>
        </p:txBody>
      </p:sp>
      <p:pic>
        <p:nvPicPr>
          <p:cNvPr id="5" name="object 5" descr="Afbeelding met persoon, Menselijk gezicht, kleding, glimlach  Door AI gegenereerde inhoud is mogelijk onjuis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5235" y="410375"/>
            <a:ext cx="6086764" cy="603690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01550" y="4048783"/>
            <a:ext cx="6570345" cy="184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105" dirty="0">
                <a:solidFill>
                  <a:srgbClr val="40678B"/>
                </a:solidFill>
                <a:latin typeface="Tahoma"/>
                <a:cs typeface="Tahoma"/>
              </a:rPr>
              <a:t>Omgaan</a:t>
            </a:r>
            <a:r>
              <a:rPr sz="2400" b="1" spc="114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95" dirty="0">
                <a:solidFill>
                  <a:srgbClr val="40678B"/>
                </a:solidFill>
                <a:latin typeface="Tahoma"/>
                <a:cs typeface="Tahoma"/>
              </a:rPr>
              <a:t>met</a:t>
            </a:r>
            <a:r>
              <a:rPr sz="2400" b="1" spc="7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0678B"/>
                </a:solidFill>
                <a:latin typeface="Tahoma"/>
                <a:cs typeface="Tahoma"/>
              </a:rPr>
              <a:t>weerstand</a:t>
            </a:r>
            <a:r>
              <a:rPr sz="2400" b="1" spc="9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40678B"/>
                </a:solidFill>
                <a:latin typeface="Tahoma"/>
                <a:cs typeface="Tahoma"/>
              </a:rPr>
              <a:t>tijdens </a:t>
            </a:r>
            <a:r>
              <a:rPr sz="2400" b="1" spc="80" dirty="0">
                <a:solidFill>
                  <a:srgbClr val="40678B"/>
                </a:solidFill>
                <a:latin typeface="Tahoma"/>
                <a:cs typeface="Tahoma"/>
              </a:rPr>
              <a:t>mondzorg</a:t>
            </a:r>
            <a:r>
              <a:rPr sz="2400" b="1" spc="-4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0678B"/>
                </a:solidFill>
                <a:latin typeface="Tahoma"/>
                <a:cs typeface="Tahoma"/>
              </a:rPr>
              <a:t>bij</a:t>
            </a:r>
            <a:r>
              <a:rPr sz="2400" b="1" spc="-4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55" dirty="0">
                <a:solidFill>
                  <a:srgbClr val="40678B"/>
                </a:solidFill>
                <a:latin typeface="Tahoma"/>
                <a:cs typeface="Tahoma"/>
              </a:rPr>
              <a:t>personen</a:t>
            </a:r>
            <a:r>
              <a:rPr sz="2400" b="1" spc="-3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95" dirty="0">
                <a:solidFill>
                  <a:srgbClr val="40678B"/>
                </a:solidFill>
                <a:latin typeface="Tahoma"/>
                <a:cs typeface="Tahoma"/>
              </a:rPr>
              <a:t>met</a:t>
            </a:r>
            <a:r>
              <a:rPr sz="2400" b="1" spc="-6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60" dirty="0">
                <a:solidFill>
                  <a:srgbClr val="40678B"/>
                </a:solidFill>
                <a:latin typeface="Tahoma"/>
                <a:cs typeface="Tahoma"/>
              </a:rPr>
              <a:t>dementie </a:t>
            </a:r>
            <a:r>
              <a:rPr sz="2400" b="1" dirty="0">
                <a:solidFill>
                  <a:srgbClr val="40678B"/>
                </a:solidFill>
                <a:latin typeface="Tahoma"/>
                <a:cs typeface="Tahoma"/>
              </a:rPr>
              <a:t>vanuit</a:t>
            </a:r>
            <a:r>
              <a:rPr sz="2400" b="1" spc="140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40678B"/>
                </a:solidFill>
                <a:latin typeface="Tahoma"/>
                <a:cs typeface="Tahoma"/>
              </a:rPr>
              <a:t>een</a:t>
            </a:r>
            <a:r>
              <a:rPr sz="2400" b="1" spc="15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40678B"/>
                </a:solidFill>
                <a:latin typeface="Tahoma"/>
                <a:cs typeface="Tahoma"/>
              </a:rPr>
              <a:t>bio-psycho-sociaal</a:t>
            </a:r>
            <a:r>
              <a:rPr sz="2400" b="1" spc="19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40678B"/>
                </a:solidFill>
                <a:latin typeface="Tahoma"/>
                <a:cs typeface="Tahoma"/>
              </a:rPr>
              <a:t>perspectief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40678B"/>
                </a:solidFill>
                <a:latin typeface="Tahoma"/>
                <a:cs typeface="Tahoma"/>
              </a:rPr>
              <a:t>Leia </a:t>
            </a:r>
            <a:r>
              <a:rPr sz="1800" b="1" spc="50" dirty="0">
                <a:solidFill>
                  <a:srgbClr val="40678B"/>
                </a:solidFill>
                <a:latin typeface="Tahoma"/>
                <a:cs typeface="Tahoma"/>
              </a:rPr>
              <a:t>Vrancken</a:t>
            </a:r>
            <a:r>
              <a:rPr sz="1800" b="1" spc="1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1800" b="1" spc="-165" dirty="0">
                <a:solidFill>
                  <a:srgbClr val="40678B"/>
                </a:solidFill>
                <a:latin typeface="Tahoma"/>
                <a:cs typeface="Tahoma"/>
              </a:rPr>
              <a:t>&amp;</a:t>
            </a:r>
            <a:r>
              <a:rPr sz="1800" b="1" spc="5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40678B"/>
                </a:solidFill>
                <a:latin typeface="Tahoma"/>
                <a:cs typeface="Tahoma"/>
              </a:rPr>
              <a:t>Silke</a:t>
            </a:r>
            <a:r>
              <a:rPr sz="1800" b="1" spc="20" dirty="0">
                <a:solidFill>
                  <a:srgbClr val="40678B"/>
                </a:solidFill>
                <a:latin typeface="Tahoma"/>
                <a:cs typeface="Tahoma"/>
              </a:rPr>
              <a:t> </a:t>
            </a:r>
            <a:r>
              <a:rPr sz="1800" b="1" spc="50" dirty="0">
                <a:solidFill>
                  <a:srgbClr val="40678B"/>
                </a:solidFill>
                <a:latin typeface="Tahoma"/>
                <a:cs typeface="Tahoma"/>
              </a:rPr>
              <a:t>Achten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7" name="object 7" descr="Afbeelding met tekst, bloem, tekenfilm, ontwerp  Door AI gegenereerde inhoud is mogelijk onjuist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41069" y="708911"/>
            <a:ext cx="301244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Achtergrond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48704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60" dirty="0">
                <a:solidFill>
                  <a:srgbClr val="E20046"/>
                </a:solidFill>
                <a:latin typeface="Tahoma"/>
                <a:cs typeface="Tahoma"/>
              </a:rPr>
              <a:t>Belang</a:t>
            </a:r>
            <a:r>
              <a:rPr sz="2000" b="1" spc="17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van</a:t>
            </a:r>
            <a:r>
              <a:rPr sz="2000" b="1" spc="170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mondhygiëne/mondzorg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pic>
        <p:nvPicPr>
          <p:cNvPr id="5" name="object 5" descr="Heart Disease and Oral Health | Kristyn Barker, DDS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2884" y="2888491"/>
            <a:ext cx="4935443" cy="272332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7334606" y="1821050"/>
            <a:ext cx="4335780" cy="3790950"/>
          </a:xfrm>
          <a:custGeom>
            <a:avLst/>
            <a:gdLst/>
            <a:ahLst/>
            <a:cxnLst/>
            <a:rect l="l" t="t" r="r" b="b"/>
            <a:pathLst>
              <a:path w="4335780" h="3790950">
                <a:moveTo>
                  <a:pt x="1502473" y="0"/>
                </a:moveTo>
                <a:lnTo>
                  <a:pt x="0" y="0"/>
                </a:lnTo>
                <a:lnTo>
                  <a:pt x="0" y="1419034"/>
                </a:lnTo>
                <a:lnTo>
                  <a:pt x="1645907" y="3790759"/>
                </a:lnTo>
                <a:lnTo>
                  <a:pt x="4335780" y="3790759"/>
                </a:lnTo>
                <a:lnTo>
                  <a:pt x="4335780" y="1248041"/>
                </a:lnTo>
                <a:lnTo>
                  <a:pt x="1502473" y="0"/>
                </a:lnTo>
                <a:close/>
              </a:path>
            </a:pathLst>
          </a:custGeom>
          <a:solidFill>
            <a:srgbClr val="A9B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24728" y="2595783"/>
            <a:ext cx="235648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03469"/>
                </a:solidFill>
                <a:latin typeface="Verdana"/>
                <a:cs typeface="Verdana"/>
              </a:rPr>
              <a:t>Hart-</a:t>
            </a:r>
            <a:r>
              <a:rPr sz="1800" dirty="0">
                <a:solidFill>
                  <a:srgbClr val="003469"/>
                </a:solidFill>
                <a:latin typeface="Verdana"/>
                <a:cs typeface="Verdana"/>
              </a:rPr>
              <a:t>en</a:t>
            </a:r>
            <a:r>
              <a:rPr sz="1800" spc="-85" dirty="0">
                <a:solidFill>
                  <a:srgbClr val="003469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003469"/>
                </a:solidFill>
                <a:latin typeface="Verdana"/>
                <a:cs typeface="Verdana"/>
              </a:rPr>
              <a:t>vaat</a:t>
            </a:r>
            <a:r>
              <a:rPr sz="1800" spc="-80" dirty="0">
                <a:solidFill>
                  <a:srgbClr val="003469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3469"/>
                </a:solidFill>
                <a:latin typeface="Verdana"/>
                <a:cs typeface="Verdana"/>
              </a:rPr>
              <a:t>ziekten Diabetes</a:t>
            </a:r>
            <a:endParaRPr sz="1800">
              <a:latin typeface="Verdana"/>
              <a:cs typeface="Verdana"/>
            </a:endParaRPr>
          </a:p>
          <a:p>
            <a:pPr marL="262890" marR="256540" algn="ctr">
              <a:lnSpc>
                <a:spcPct val="100000"/>
              </a:lnSpc>
            </a:pPr>
            <a:r>
              <a:rPr sz="1800" spc="-20" dirty="0">
                <a:solidFill>
                  <a:srgbClr val="003469"/>
                </a:solidFill>
                <a:latin typeface="Verdana"/>
                <a:cs typeface="Verdana"/>
              </a:rPr>
              <a:t>Pijn </a:t>
            </a:r>
            <a:r>
              <a:rPr sz="1800" spc="-10" dirty="0">
                <a:solidFill>
                  <a:srgbClr val="003469"/>
                </a:solidFill>
                <a:latin typeface="Verdana"/>
                <a:cs typeface="Verdana"/>
              </a:rPr>
              <a:t>Longontsteking Dementie Zelfvertrouwen Levenskwaliteit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spc="-325" dirty="0">
                <a:solidFill>
                  <a:srgbClr val="003469"/>
                </a:solidFill>
                <a:latin typeface="Verdana"/>
                <a:cs typeface="Verdana"/>
              </a:rPr>
              <a:t>….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41069" y="708911"/>
            <a:ext cx="301244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Achtergrond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08786"/>
            <a:ext cx="5910580" cy="373316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Preventieve</a:t>
            </a:r>
            <a:r>
              <a:rPr sz="2000" b="1" spc="2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70" dirty="0">
                <a:solidFill>
                  <a:srgbClr val="E20046"/>
                </a:solidFill>
                <a:latin typeface="Tahoma"/>
                <a:cs typeface="Tahoma"/>
              </a:rPr>
              <a:t>mondzorg</a:t>
            </a:r>
            <a:r>
              <a:rPr sz="2000" b="1" spc="1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bij</a:t>
            </a:r>
            <a:r>
              <a:rPr sz="2000" b="1" spc="3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55" dirty="0">
                <a:solidFill>
                  <a:srgbClr val="E20046"/>
                </a:solidFill>
                <a:latin typeface="Tahoma"/>
                <a:cs typeface="Tahoma"/>
              </a:rPr>
              <a:t>ouderen</a:t>
            </a:r>
            <a:r>
              <a:rPr sz="2000" b="1" spc="3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in</a:t>
            </a:r>
            <a:r>
              <a:rPr sz="2000" b="1" spc="5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België</a:t>
            </a:r>
            <a:endParaRPr sz="2000">
              <a:latin typeface="Tahoma"/>
              <a:cs typeface="Tahoma"/>
            </a:endParaRPr>
          </a:p>
          <a:p>
            <a:pPr marL="560705" indent="-342265">
              <a:lnSpc>
                <a:spcPct val="100000"/>
              </a:lnSpc>
              <a:spcBef>
                <a:spcPts val="434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Tanden</a:t>
            </a:r>
            <a:r>
              <a:rPr sz="1600" spc="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worden</a:t>
            </a:r>
            <a:r>
              <a:rPr sz="1600" spc="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langer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behouden</a:t>
            </a:r>
            <a:r>
              <a:rPr sz="1600" spc="5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tov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vroeger</a:t>
            </a:r>
            <a:endParaRPr sz="16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10" dirty="0">
                <a:latin typeface="Verdana"/>
                <a:cs typeface="Verdana"/>
              </a:rPr>
              <a:t>Meer</a:t>
            </a:r>
            <a:r>
              <a:rPr sz="1600" spc="100" dirty="0">
                <a:latin typeface="Verdana"/>
                <a:cs typeface="Verdana"/>
              </a:rPr>
              <a:t> </a:t>
            </a:r>
            <a:r>
              <a:rPr sz="1600" spc="10" dirty="0">
                <a:latin typeface="Verdana"/>
                <a:cs typeface="Verdana"/>
              </a:rPr>
              <a:t>mondproblemen</a:t>
            </a:r>
            <a:r>
              <a:rPr sz="1600" spc="204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gerapporteerd</a:t>
            </a:r>
            <a:endParaRPr sz="1600">
              <a:latin typeface="Verdana"/>
              <a:cs typeface="Verdana"/>
            </a:endParaRPr>
          </a:p>
          <a:p>
            <a:pPr marL="628015">
              <a:lnSpc>
                <a:spcPct val="100000"/>
              </a:lnSpc>
              <a:spcBef>
                <a:spcPts val="270"/>
              </a:spcBef>
              <a:tabLst>
                <a:tab pos="1085215" algn="l"/>
              </a:tabLst>
            </a:pPr>
            <a:r>
              <a:rPr sz="1400" spc="-50" dirty="0">
                <a:solidFill>
                  <a:srgbClr val="003469"/>
                </a:solidFill>
                <a:latin typeface="Courier New"/>
                <a:cs typeface="Courier New"/>
              </a:rPr>
              <a:t>o</a:t>
            </a:r>
            <a:r>
              <a:rPr sz="1400" dirty="0">
                <a:solidFill>
                  <a:srgbClr val="003469"/>
                </a:solidFill>
                <a:latin typeface="Courier New"/>
                <a:cs typeface="Courier New"/>
              </a:rPr>
              <a:t>	</a:t>
            </a:r>
            <a:r>
              <a:rPr sz="1400" spc="-229" dirty="0">
                <a:latin typeface="Verdana"/>
                <a:cs typeface="Verdana"/>
              </a:rPr>
              <a:t>13.7%</a:t>
            </a:r>
            <a:r>
              <a:rPr sz="1400" spc="-12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in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125" dirty="0">
                <a:latin typeface="Verdana"/>
                <a:cs typeface="Verdana"/>
              </a:rPr>
              <a:t>2018</a:t>
            </a:r>
            <a:r>
              <a:rPr sz="1400" spc="-110" dirty="0">
                <a:latin typeface="Verdana"/>
                <a:cs typeface="Verdana"/>
              </a:rPr>
              <a:t> -</a:t>
            </a:r>
            <a:r>
              <a:rPr sz="1400" spc="-345" dirty="0">
                <a:latin typeface="Verdana"/>
                <a:cs typeface="Verdana"/>
              </a:rPr>
              <a:t>&gt;</a:t>
            </a:r>
            <a:r>
              <a:rPr sz="1400" spc="-114" dirty="0">
                <a:latin typeface="Verdana"/>
                <a:cs typeface="Verdana"/>
              </a:rPr>
              <a:t> </a:t>
            </a:r>
            <a:r>
              <a:rPr sz="1400" spc="-175" dirty="0">
                <a:latin typeface="Verdana"/>
                <a:cs typeface="Verdana"/>
              </a:rPr>
              <a:t>32.7%</a:t>
            </a:r>
            <a:r>
              <a:rPr sz="1400" spc="-10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in</a:t>
            </a:r>
            <a:r>
              <a:rPr sz="1400" spc="-95" dirty="0">
                <a:latin typeface="Verdana"/>
                <a:cs typeface="Verdana"/>
              </a:rPr>
              <a:t> </a:t>
            </a:r>
            <a:r>
              <a:rPr sz="1400" spc="-20" dirty="0">
                <a:latin typeface="Verdana"/>
                <a:cs typeface="Verdana"/>
              </a:rPr>
              <a:t>2024</a:t>
            </a:r>
            <a:endParaRPr sz="1400">
              <a:latin typeface="Verdana"/>
              <a:cs typeface="Verdana"/>
            </a:endParaRPr>
          </a:p>
          <a:p>
            <a:pPr marL="502920" indent="-284480">
              <a:lnSpc>
                <a:spcPct val="100000"/>
              </a:lnSpc>
              <a:spcBef>
                <a:spcPts val="234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spc="-10" dirty="0">
                <a:latin typeface="Verdana"/>
                <a:cs typeface="Verdana"/>
              </a:rPr>
              <a:t>Grotere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verzorgingsnood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bij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personen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met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dementie</a:t>
            </a:r>
            <a:endParaRPr sz="1600">
              <a:latin typeface="Verdana"/>
              <a:cs typeface="Verdana"/>
            </a:endParaRPr>
          </a:p>
          <a:p>
            <a:pPr marL="12700" marR="222885">
              <a:lnSpc>
                <a:spcPct val="112799"/>
              </a:lnSpc>
              <a:spcBef>
                <a:spcPts val="1945"/>
              </a:spcBef>
            </a:pP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Barrières</a:t>
            </a:r>
            <a:r>
              <a:rPr sz="2000" b="1" spc="2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latin typeface="Verdana"/>
                <a:cs typeface="Verdana"/>
              </a:rPr>
              <a:t>(Frenkel,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spc="-155" dirty="0">
                <a:latin typeface="Verdana"/>
                <a:cs typeface="Verdana"/>
              </a:rPr>
              <a:t>1999;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Göstemeyer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et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al.,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155" dirty="0">
                <a:latin typeface="Verdana"/>
                <a:cs typeface="Verdana"/>
              </a:rPr>
              <a:t>2019;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Hoben,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" dirty="0">
                <a:latin typeface="Verdana"/>
                <a:cs typeface="Verdana"/>
              </a:rPr>
              <a:t>Clarke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et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al., </a:t>
            </a:r>
            <a:r>
              <a:rPr sz="1200" spc="-114" dirty="0">
                <a:latin typeface="Verdana"/>
                <a:cs typeface="Verdana"/>
              </a:rPr>
              <a:t>2017</a:t>
            </a:r>
            <a:r>
              <a:rPr sz="1200" spc="-8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)</a:t>
            </a:r>
            <a:endParaRPr sz="12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509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Gebrek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aan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kennis,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maar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kennis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340" dirty="0">
                <a:latin typeface="Verdana"/>
                <a:cs typeface="Verdana"/>
              </a:rPr>
              <a:t>=/=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doen</a:t>
            </a:r>
            <a:endParaRPr sz="16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27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Attitude/gewoontes</a:t>
            </a:r>
            <a:r>
              <a:rPr sz="1600" spc="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bewoner</a:t>
            </a:r>
            <a:r>
              <a:rPr sz="1600" spc="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4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familie</a:t>
            </a:r>
            <a:endParaRPr sz="16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Attitude</a:t>
            </a:r>
            <a:r>
              <a:rPr sz="1600" spc="10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zorgverlener</a:t>
            </a:r>
            <a:endParaRPr sz="16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27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340" dirty="0">
                <a:latin typeface="Verdana"/>
                <a:cs typeface="Verdana"/>
              </a:rPr>
              <a:t>…</a:t>
            </a:r>
            <a:endParaRPr sz="1600">
              <a:latin typeface="Verdana"/>
              <a:cs typeface="Verdana"/>
            </a:endParaRPr>
          </a:p>
          <a:p>
            <a:pPr marL="560705" indent="-34226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Weerstand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tijdens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mondzorg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07242" y="1056682"/>
            <a:ext cx="3252532" cy="47711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199898" y="6437022"/>
            <a:ext cx="8673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Verdana"/>
                <a:cs typeface="Verdana"/>
              </a:rPr>
              <a:t>M.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30" dirty="0">
                <a:latin typeface="Verdana"/>
                <a:cs typeface="Verdana"/>
              </a:rPr>
              <a:t>Janssens,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140" dirty="0">
                <a:latin typeface="Verdana"/>
                <a:cs typeface="Verdana"/>
              </a:rPr>
              <a:t>S.</a:t>
            </a:r>
            <a:r>
              <a:rPr sz="1200" spc="-35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Demarest,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80" dirty="0">
                <a:latin typeface="Verdana"/>
                <a:cs typeface="Verdana"/>
              </a:rPr>
              <a:t>L.</a:t>
            </a:r>
            <a:r>
              <a:rPr sz="1200" spc="-20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Gisle.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Gezondheidsenquête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spc="-75" dirty="0">
                <a:latin typeface="Verdana"/>
                <a:cs typeface="Verdana"/>
              </a:rPr>
              <a:t>2023-</a:t>
            </a:r>
            <a:r>
              <a:rPr sz="1200" spc="-85" dirty="0">
                <a:latin typeface="Verdana"/>
                <a:cs typeface="Verdana"/>
              </a:rPr>
              <a:t>2024:</a:t>
            </a:r>
            <a:r>
              <a:rPr sz="1200" spc="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Mondgezondheid.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35" dirty="0">
                <a:latin typeface="Verdana"/>
                <a:cs typeface="Verdana"/>
              </a:rPr>
              <a:t>Brussel,</a:t>
            </a:r>
            <a:r>
              <a:rPr sz="1200" spc="-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België</a:t>
            </a:r>
            <a:r>
              <a:rPr sz="1200" spc="-10" dirty="0">
                <a:latin typeface="Verdana"/>
                <a:cs typeface="Verdana"/>
              </a:rPr>
              <a:t> </a:t>
            </a:r>
            <a:r>
              <a:rPr sz="1200" spc="-300" dirty="0">
                <a:latin typeface="Verdana"/>
                <a:cs typeface="Verdana"/>
              </a:rPr>
              <a:t>:</a:t>
            </a:r>
            <a:r>
              <a:rPr sz="1200" spc="-2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Sciensano</a:t>
            </a:r>
            <a:r>
              <a:rPr sz="1200" spc="-30" dirty="0">
                <a:latin typeface="Verdana"/>
                <a:cs typeface="Verdana"/>
              </a:rPr>
              <a:t> </a:t>
            </a:r>
            <a:r>
              <a:rPr sz="1200" spc="-350" dirty="0">
                <a:latin typeface="Verdana"/>
                <a:cs typeface="Verdana"/>
              </a:rPr>
              <a:t>;</a:t>
            </a:r>
            <a:r>
              <a:rPr sz="1200" spc="-65" dirty="0">
                <a:latin typeface="Verdana"/>
                <a:cs typeface="Verdana"/>
              </a:rPr>
              <a:t> 2025</a:t>
            </a:r>
            <a:r>
              <a:rPr sz="1200" spc="-40" dirty="0">
                <a:latin typeface="Verdana"/>
                <a:cs typeface="Verdana"/>
              </a:rPr>
              <a:t> </a:t>
            </a:r>
            <a:r>
              <a:rPr sz="1200" spc="-80" dirty="0">
                <a:latin typeface="Verdana"/>
                <a:cs typeface="Verdana"/>
              </a:rPr>
              <a:t>37p.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Rapportnummer: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spc="-105" dirty="0">
                <a:latin typeface="Verdana"/>
                <a:cs typeface="Verdana"/>
              </a:rPr>
              <a:t>D/2025.14.440/31.</a:t>
            </a:r>
            <a:r>
              <a:rPr sz="1200" spc="-75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Beschikbaar</a:t>
            </a:r>
            <a:r>
              <a:rPr sz="1200" spc="-65" dirty="0">
                <a:latin typeface="Verdana"/>
                <a:cs typeface="Verdana"/>
              </a:rPr>
              <a:t> </a:t>
            </a:r>
            <a:r>
              <a:rPr sz="1200" spc="-80" dirty="0">
                <a:latin typeface="Verdana"/>
                <a:cs typeface="Verdana"/>
              </a:rPr>
              <a:t>op:</a:t>
            </a:r>
            <a:r>
              <a:rPr sz="1200" spc="-70" dirty="0">
                <a:latin typeface="Verdana"/>
                <a:cs typeface="Verdana"/>
              </a:rPr>
              <a:t> </a:t>
            </a:r>
            <a:r>
              <a:rPr sz="1200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4"/>
              </a:rPr>
              <a:t>www.gezondheidenquete.be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626" y="462953"/>
            <a:ext cx="11894820" cy="6273165"/>
            <a:chOff x="124626" y="462953"/>
            <a:chExt cx="11894820" cy="6273165"/>
          </a:xfrm>
        </p:grpSpPr>
        <p:pic>
          <p:nvPicPr>
            <p:cNvPr id="3" name="object 3" descr="Afbeelding met lijn, tekst, Lettertype, diagram  Door AI gegenereerde inhoud is mogelijk onjuis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01079" y="462953"/>
              <a:ext cx="5818016" cy="4483034"/>
            </a:xfrm>
            <a:prstGeom prst="rect">
              <a:avLst/>
            </a:prstGeom>
          </p:spPr>
        </p:pic>
        <p:pic>
          <p:nvPicPr>
            <p:cNvPr id="4" name="object 4" descr="Afbeelding met tekst, schermopname, Lettertype, logo  Door AI gegenereerde inhoud is mogelijk onjuis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626" y="3156154"/>
              <a:ext cx="6645374" cy="3579667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41069" y="708911"/>
            <a:ext cx="3012440" cy="559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Achtergrond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Doelstellingen</a:t>
            </a:r>
            <a:r>
              <a:rPr spc="-175" dirty="0"/>
              <a:t> </a:t>
            </a:r>
            <a:r>
              <a:rPr spc="-135" dirty="0"/>
              <a:t>WeersTand</a:t>
            </a:r>
            <a:r>
              <a:rPr spc="-125" dirty="0"/>
              <a:t> </a:t>
            </a:r>
            <a:r>
              <a:rPr spc="-330" dirty="0"/>
              <a:t>2.0</a:t>
            </a:r>
          </a:p>
        </p:txBody>
      </p:sp>
      <p:pic>
        <p:nvPicPr>
          <p:cNvPr id="3" name="object 3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79550" y="1708786"/>
            <a:ext cx="6766559" cy="420941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655"/>
              </a:spcBef>
              <a:buAutoNum type="arabicPeriod"/>
              <a:tabLst>
                <a:tab pos="469265" algn="l"/>
              </a:tabLst>
            </a:pPr>
            <a:r>
              <a:rPr sz="2000" b="1" spc="45" dirty="0">
                <a:solidFill>
                  <a:srgbClr val="E20046"/>
                </a:solidFill>
                <a:latin typeface="Tahoma"/>
                <a:cs typeface="Tahoma"/>
              </a:rPr>
              <a:t>Nodenbevraging</a:t>
            </a:r>
            <a:endParaRPr sz="2000">
              <a:latin typeface="Tahoma"/>
              <a:cs typeface="Tahoma"/>
            </a:endParaRPr>
          </a:p>
          <a:p>
            <a:pPr marL="675005" lvl="1" indent="-457200">
              <a:lnSpc>
                <a:spcPct val="100000"/>
              </a:lnSpc>
              <a:spcBef>
                <a:spcPts val="434"/>
              </a:spcBef>
              <a:buClr>
                <a:srgbClr val="E20046"/>
              </a:buClr>
              <a:buFont typeface="Arial MT"/>
              <a:buChar char="•"/>
              <a:tabLst>
                <a:tab pos="675005" algn="l"/>
              </a:tabLst>
            </a:pPr>
            <a:r>
              <a:rPr sz="1600" dirty="0">
                <a:latin typeface="Verdana"/>
                <a:cs typeface="Verdana"/>
              </a:rPr>
              <a:t>Verpleeg-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zorgkundigen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in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b="1" spc="-20" dirty="0">
                <a:latin typeface="Verdana"/>
                <a:cs typeface="Verdana"/>
              </a:rPr>
              <a:t>woonzorgcentra</a:t>
            </a:r>
            <a:r>
              <a:rPr sz="1600" spc="-20" dirty="0"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1085215" lvl="2" indent="-457200">
              <a:lnSpc>
                <a:spcPct val="100000"/>
              </a:lnSpc>
              <a:spcBef>
                <a:spcPts val="265"/>
              </a:spcBef>
              <a:buClr>
                <a:srgbClr val="003469"/>
              </a:buClr>
              <a:buFont typeface="Arial MT"/>
              <a:buChar char="•"/>
              <a:tabLst>
                <a:tab pos="1085215" algn="l"/>
              </a:tabLst>
            </a:pPr>
            <a:r>
              <a:rPr sz="1600" dirty="0">
                <a:latin typeface="Verdana"/>
                <a:cs typeface="Verdana"/>
              </a:rPr>
              <a:t>Omgaan</a:t>
            </a:r>
            <a:r>
              <a:rPr sz="1600" spc="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met</a:t>
            </a:r>
            <a:r>
              <a:rPr sz="1600" spc="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weerstand</a:t>
            </a:r>
            <a:r>
              <a:rPr sz="1600" spc="2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tijdens</a:t>
            </a:r>
            <a:r>
              <a:rPr sz="1600" spc="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mondzorg</a:t>
            </a:r>
            <a:endParaRPr sz="1600">
              <a:latin typeface="Verdana"/>
              <a:cs typeface="Verdana"/>
            </a:endParaRPr>
          </a:p>
          <a:p>
            <a:pPr marL="1085215" marR="5080" lvl="2" indent="-457200">
              <a:lnSpc>
                <a:spcPct val="113700"/>
              </a:lnSpc>
              <a:spcBef>
                <a:spcPts val="10"/>
              </a:spcBef>
              <a:buClr>
                <a:srgbClr val="003469"/>
              </a:buClr>
              <a:buFont typeface="Arial MT"/>
              <a:buChar char="•"/>
              <a:tabLst>
                <a:tab pos="1085215" algn="l"/>
              </a:tabLst>
            </a:pPr>
            <a:r>
              <a:rPr sz="1600" spc="-25" dirty="0">
                <a:latin typeface="Verdana"/>
                <a:cs typeface="Verdana"/>
              </a:rPr>
              <a:t>Barrières</a:t>
            </a:r>
            <a:r>
              <a:rPr sz="1600" spc="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voor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de implementatie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</a:t>
            </a:r>
            <a:r>
              <a:rPr sz="1600" spc="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bio-</a:t>
            </a:r>
            <a:r>
              <a:rPr sz="1600" spc="-20" dirty="0">
                <a:latin typeface="Verdana"/>
                <a:cs typeface="Verdana"/>
              </a:rPr>
              <a:t>psycho-</a:t>
            </a:r>
            <a:r>
              <a:rPr sz="1600" spc="-10" dirty="0">
                <a:latin typeface="Verdana"/>
                <a:cs typeface="Verdana"/>
              </a:rPr>
              <a:t>sociale interventies</a:t>
            </a:r>
            <a:endParaRPr sz="1600">
              <a:latin typeface="Verdana"/>
              <a:cs typeface="Verdana"/>
            </a:endParaRPr>
          </a:p>
          <a:p>
            <a:pPr lvl="2">
              <a:lnSpc>
                <a:spcPct val="100000"/>
              </a:lnSpc>
              <a:spcBef>
                <a:spcPts val="250"/>
              </a:spcBef>
              <a:buClr>
                <a:srgbClr val="003469"/>
              </a:buClr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675005" marR="614680" lvl="1" indent="-457200">
              <a:lnSpc>
                <a:spcPct val="113999"/>
              </a:lnSpc>
              <a:buClr>
                <a:srgbClr val="E20046"/>
              </a:buClr>
              <a:buFont typeface="Arial MT"/>
              <a:buChar char="•"/>
              <a:tabLst>
                <a:tab pos="675005" algn="l"/>
              </a:tabLst>
            </a:pPr>
            <a:r>
              <a:rPr sz="1600" b="1" spc="-75" dirty="0">
                <a:latin typeface="Verdana"/>
                <a:cs typeface="Verdana"/>
              </a:rPr>
              <a:t>Nieuwe</a:t>
            </a:r>
            <a:r>
              <a:rPr sz="1600" b="1" spc="-20" dirty="0">
                <a:latin typeface="Verdana"/>
                <a:cs typeface="Verdana"/>
              </a:rPr>
              <a:t> </a:t>
            </a:r>
            <a:r>
              <a:rPr sz="1600" b="1" spc="-90" dirty="0">
                <a:latin typeface="Verdana"/>
                <a:cs typeface="Verdana"/>
              </a:rPr>
              <a:t>doelgroepen</a:t>
            </a:r>
            <a:r>
              <a:rPr sz="1600" spc="-90" dirty="0">
                <a:latin typeface="Verdana"/>
                <a:cs typeface="Verdana"/>
              </a:rPr>
              <a:t>: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mantelzorgers, </a:t>
            </a:r>
            <a:r>
              <a:rPr sz="1600" dirty="0">
                <a:latin typeface="Verdana"/>
                <a:cs typeface="Verdana"/>
              </a:rPr>
              <a:t>thuisverpleegkundigen,</a:t>
            </a:r>
            <a:r>
              <a:rPr sz="1600" spc="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andere</a:t>
            </a:r>
            <a:r>
              <a:rPr sz="1600" spc="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zorgberoepen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spc="-110" dirty="0">
                <a:latin typeface="Verdana"/>
                <a:cs typeface="Verdana"/>
              </a:rPr>
              <a:t>(bv., </a:t>
            </a:r>
            <a:r>
              <a:rPr sz="1600" spc="-10" dirty="0">
                <a:latin typeface="Verdana"/>
                <a:cs typeface="Verdana"/>
              </a:rPr>
              <a:t>logopedisten)</a:t>
            </a:r>
            <a:endParaRPr sz="1600">
              <a:latin typeface="Verdana"/>
              <a:cs typeface="Verdana"/>
            </a:endParaRPr>
          </a:p>
          <a:p>
            <a:pPr marL="1085215" lvl="2" indent="-457200">
              <a:lnSpc>
                <a:spcPct val="100000"/>
              </a:lnSpc>
              <a:spcBef>
                <a:spcPts val="265"/>
              </a:spcBef>
              <a:buClr>
                <a:srgbClr val="003469"/>
              </a:buClr>
              <a:buFont typeface="Arial MT"/>
              <a:buChar char="•"/>
              <a:tabLst>
                <a:tab pos="1085215" algn="l"/>
              </a:tabLst>
            </a:pPr>
            <a:r>
              <a:rPr sz="1600" spc="-10" dirty="0">
                <a:latin typeface="Verdana"/>
                <a:cs typeface="Verdana"/>
              </a:rPr>
              <a:t>Ervaring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met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 noden</a:t>
            </a:r>
            <a:r>
              <a:rPr sz="1600" spc="2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over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mondzorg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weerstand</a:t>
            </a:r>
            <a:endParaRPr sz="1600">
              <a:latin typeface="Verdana"/>
              <a:cs typeface="Verdana"/>
            </a:endParaRPr>
          </a:p>
          <a:p>
            <a:pPr lvl="2">
              <a:lnSpc>
                <a:spcPct val="100000"/>
              </a:lnSpc>
              <a:spcBef>
                <a:spcPts val="375"/>
              </a:spcBef>
              <a:buClr>
                <a:srgbClr val="003469"/>
              </a:buClr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</a:tabLst>
            </a:pPr>
            <a:r>
              <a:rPr sz="2000" b="1" spc="50" dirty="0">
                <a:solidFill>
                  <a:srgbClr val="E20046"/>
                </a:solidFill>
                <a:latin typeface="Tahoma"/>
                <a:cs typeface="Tahoma"/>
              </a:rPr>
              <a:t>Aanpassing</a:t>
            </a:r>
            <a:r>
              <a:rPr sz="2000" b="1" spc="-1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leertraject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Clr>
                <a:srgbClr val="E20046"/>
              </a:buClr>
              <a:buFont typeface="Tahoma"/>
              <a:buAutoNum type="arabicPeriod"/>
            </a:pPr>
            <a:endParaRPr sz="20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Disseminatie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08786"/>
            <a:ext cx="9176385" cy="426910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000" b="1" spc="50" dirty="0">
                <a:solidFill>
                  <a:srgbClr val="E20046"/>
                </a:solidFill>
                <a:latin typeface="Tahoma"/>
                <a:cs typeface="Tahoma"/>
              </a:rPr>
              <a:t>Online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 bevraging:</a:t>
            </a:r>
            <a:endParaRPr sz="2000">
              <a:latin typeface="Tahoma"/>
              <a:cs typeface="Tahoma"/>
            </a:endParaRPr>
          </a:p>
          <a:p>
            <a:pPr marL="560705" indent="-342900">
              <a:lnSpc>
                <a:spcPct val="100000"/>
              </a:lnSpc>
              <a:spcBef>
                <a:spcPts val="434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120" dirty="0">
                <a:latin typeface="Verdana"/>
                <a:cs typeface="Verdana"/>
              </a:rPr>
              <a:t>52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mantelzorgers</a:t>
            </a:r>
            <a:endParaRPr sz="1600">
              <a:latin typeface="Verdana"/>
              <a:cs typeface="Verdana"/>
            </a:endParaRPr>
          </a:p>
          <a:p>
            <a:pPr marL="561340" marR="5080" indent="-342900">
              <a:lnSpc>
                <a:spcPts val="2200"/>
              </a:lnSpc>
              <a:spcBef>
                <a:spcPts val="105"/>
              </a:spcBef>
              <a:buClr>
                <a:srgbClr val="E20046"/>
              </a:buClr>
              <a:buFont typeface="Arial MT"/>
              <a:buChar char="•"/>
              <a:tabLst>
                <a:tab pos="561340" algn="l"/>
              </a:tabLst>
            </a:pPr>
            <a:r>
              <a:rPr sz="1600" spc="-229" dirty="0">
                <a:latin typeface="Verdana"/>
                <a:cs typeface="Verdana"/>
              </a:rPr>
              <a:t>122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zorgverleners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uit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een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residentiële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setting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40" dirty="0">
                <a:latin typeface="Verdana"/>
                <a:cs typeface="Verdana"/>
              </a:rPr>
              <a:t>(waarvan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58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verpleeg-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of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zorgkundige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459" dirty="0">
                <a:latin typeface="Verdana"/>
                <a:cs typeface="Verdana"/>
              </a:rPr>
              <a:t>+</a:t>
            </a:r>
            <a:r>
              <a:rPr sz="1600" dirty="0">
                <a:latin typeface="Verdana"/>
                <a:cs typeface="Verdana"/>
              </a:rPr>
              <a:t> ergotherapeuten,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logopedisten,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referentiepersonen)</a:t>
            </a:r>
            <a:endParaRPr sz="16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140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245" dirty="0">
                <a:latin typeface="Verdana"/>
                <a:cs typeface="Verdana"/>
              </a:rPr>
              <a:t>16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thuisverpleeg-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of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zorgkundigen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4"/>
              </a:spcBef>
              <a:buClr>
                <a:srgbClr val="E20046"/>
              </a:buClr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Interviews:</a:t>
            </a:r>
            <a:endParaRPr sz="2000">
              <a:latin typeface="Tahoma"/>
              <a:cs typeface="Tahoma"/>
            </a:endParaRPr>
          </a:p>
          <a:p>
            <a:pPr marL="560705" indent="-342900">
              <a:lnSpc>
                <a:spcPct val="100000"/>
              </a:lnSpc>
              <a:spcBef>
                <a:spcPts val="434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210" dirty="0">
                <a:latin typeface="Verdana"/>
                <a:cs typeface="Verdana"/>
              </a:rPr>
              <a:t>10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zorgverleners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WZC</a:t>
            </a:r>
            <a:endParaRPr sz="1600">
              <a:latin typeface="Verdana"/>
              <a:cs typeface="Verdana"/>
            </a:endParaRPr>
          </a:p>
          <a:p>
            <a:pPr marL="970915" lvl="1" indent="-342900">
              <a:lnSpc>
                <a:spcPct val="100000"/>
              </a:lnSpc>
              <a:spcBef>
                <a:spcPts val="260"/>
              </a:spcBef>
              <a:buClr>
                <a:srgbClr val="003469"/>
              </a:buClr>
              <a:buFont typeface="Arial MT"/>
              <a:buChar char="•"/>
              <a:tabLst>
                <a:tab pos="970915" algn="l"/>
              </a:tabLst>
            </a:pPr>
            <a:r>
              <a:rPr sz="1400" dirty="0">
                <a:latin typeface="Verdana"/>
                <a:cs typeface="Verdana"/>
              </a:rPr>
              <a:t>Verpleeg-</a:t>
            </a:r>
            <a:r>
              <a:rPr sz="1400" spc="-45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of</a:t>
            </a:r>
            <a:r>
              <a:rPr sz="1400" spc="-3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zorgkundige</a:t>
            </a:r>
            <a:r>
              <a:rPr sz="1400" spc="-50" dirty="0">
                <a:latin typeface="Verdana"/>
                <a:cs typeface="Verdana"/>
              </a:rPr>
              <a:t> </a:t>
            </a:r>
            <a:r>
              <a:rPr sz="1400" spc="-25" dirty="0">
                <a:latin typeface="Verdana"/>
                <a:cs typeface="Verdana"/>
              </a:rPr>
              <a:t>(6)</a:t>
            </a:r>
            <a:endParaRPr sz="1400">
              <a:latin typeface="Verdana"/>
              <a:cs typeface="Verdana"/>
            </a:endParaRPr>
          </a:p>
          <a:p>
            <a:pPr marL="970915" lvl="1" indent="-342900">
              <a:lnSpc>
                <a:spcPct val="100000"/>
              </a:lnSpc>
              <a:spcBef>
                <a:spcPts val="229"/>
              </a:spcBef>
              <a:buClr>
                <a:srgbClr val="003469"/>
              </a:buClr>
              <a:buFont typeface="Arial MT"/>
              <a:buChar char="•"/>
              <a:tabLst>
                <a:tab pos="970915" algn="l"/>
              </a:tabLst>
            </a:pPr>
            <a:r>
              <a:rPr sz="1400" dirty="0">
                <a:latin typeface="Verdana"/>
                <a:cs typeface="Verdana"/>
              </a:rPr>
              <a:t>Logopedist</a:t>
            </a:r>
            <a:r>
              <a:rPr sz="1400" spc="114" dirty="0">
                <a:latin typeface="Verdana"/>
                <a:cs typeface="Verdana"/>
              </a:rPr>
              <a:t> </a:t>
            </a:r>
            <a:r>
              <a:rPr sz="1400" spc="-280" dirty="0">
                <a:latin typeface="Verdana"/>
                <a:cs typeface="Verdana"/>
              </a:rPr>
              <a:t>(1)</a:t>
            </a:r>
            <a:endParaRPr sz="1400">
              <a:latin typeface="Verdana"/>
              <a:cs typeface="Verdana"/>
            </a:endParaRPr>
          </a:p>
          <a:p>
            <a:pPr marL="970915" lvl="1" indent="-342900">
              <a:lnSpc>
                <a:spcPct val="100000"/>
              </a:lnSpc>
              <a:spcBef>
                <a:spcPts val="240"/>
              </a:spcBef>
              <a:buClr>
                <a:srgbClr val="003469"/>
              </a:buClr>
              <a:buFont typeface="Arial MT"/>
              <a:buChar char="•"/>
              <a:tabLst>
                <a:tab pos="970915" algn="l"/>
              </a:tabLst>
            </a:pPr>
            <a:r>
              <a:rPr sz="1400" spc="10" dirty="0">
                <a:latin typeface="Verdana"/>
                <a:cs typeface="Verdana"/>
              </a:rPr>
              <a:t>Orthopedagoog</a:t>
            </a:r>
            <a:r>
              <a:rPr sz="1400" spc="145" dirty="0">
                <a:latin typeface="Verdana"/>
                <a:cs typeface="Verdana"/>
              </a:rPr>
              <a:t> </a:t>
            </a:r>
            <a:r>
              <a:rPr sz="1400" spc="-280" dirty="0">
                <a:latin typeface="Verdana"/>
                <a:cs typeface="Verdana"/>
              </a:rPr>
              <a:t>(1)</a:t>
            </a:r>
            <a:endParaRPr sz="1400">
              <a:latin typeface="Verdana"/>
              <a:cs typeface="Verdana"/>
            </a:endParaRPr>
          </a:p>
          <a:p>
            <a:pPr marL="970915" lvl="1" indent="-342900">
              <a:lnSpc>
                <a:spcPct val="100000"/>
              </a:lnSpc>
              <a:spcBef>
                <a:spcPts val="240"/>
              </a:spcBef>
              <a:buClr>
                <a:srgbClr val="003469"/>
              </a:buClr>
              <a:buFont typeface="Arial MT"/>
              <a:buChar char="•"/>
              <a:tabLst>
                <a:tab pos="970915" algn="l"/>
              </a:tabLst>
            </a:pPr>
            <a:r>
              <a:rPr sz="1400" dirty="0">
                <a:latin typeface="Verdana"/>
                <a:cs typeface="Verdana"/>
              </a:rPr>
              <a:t>Ergotherapeut</a:t>
            </a:r>
            <a:r>
              <a:rPr sz="1400" spc="75" dirty="0">
                <a:latin typeface="Verdana"/>
                <a:cs typeface="Verdana"/>
              </a:rPr>
              <a:t> </a:t>
            </a:r>
            <a:r>
              <a:rPr sz="1400" spc="-280" dirty="0">
                <a:latin typeface="Verdana"/>
                <a:cs typeface="Verdana"/>
              </a:rPr>
              <a:t>(1)</a:t>
            </a:r>
            <a:endParaRPr sz="1400">
              <a:latin typeface="Verdana"/>
              <a:cs typeface="Verdana"/>
            </a:endParaRPr>
          </a:p>
          <a:p>
            <a:pPr marL="970915" lvl="1" indent="-342900">
              <a:lnSpc>
                <a:spcPct val="100000"/>
              </a:lnSpc>
              <a:spcBef>
                <a:spcPts val="225"/>
              </a:spcBef>
              <a:buClr>
                <a:srgbClr val="003469"/>
              </a:buClr>
              <a:buFont typeface="Arial MT"/>
              <a:buChar char="•"/>
              <a:tabLst>
                <a:tab pos="970915" algn="l"/>
              </a:tabLst>
            </a:pPr>
            <a:r>
              <a:rPr sz="1400" dirty="0">
                <a:latin typeface="Verdana"/>
                <a:cs typeface="Verdana"/>
              </a:rPr>
              <a:t>Stafmedewerker</a:t>
            </a:r>
            <a:r>
              <a:rPr sz="1400" spc="-110" dirty="0">
                <a:latin typeface="Verdana"/>
                <a:cs typeface="Verdana"/>
              </a:rPr>
              <a:t> </a:t>
            </a:r>
            <a:r>
              <a:rPr sz="1400" dirty="0">
                <a:latin typeface="Verdana"/>
                <a:cs typeface="Verdana"/>
              </a:rPr>
              <a:t>zorg</a:t>
            </a:r>
            <a:r>
              <a:rPr sz="1400" spc="-65" dirty="0">
                <a:latin typeface="Verdana"/>
                <a:cs typeface="Verdana"/>
              </a:rPr>
              <a:t> </a:t>
            </a:r>
            <a:r>
              <a:rPr sz="1400" spc="-280" dirty="0">
                <a:latin typeface="Verdana"/>
                <a:cs typeface="Verdana"/>
              </a:rPr>
              <a:t>(1)</a:t>
            </a:r>
            <a:endParaRPr sz="14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24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60" dirty="0">
                <a:latin typeface="Verdana"/>
                <a:cs typeface="Verdana"/>
              </a:rPr>
              <a:t>6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thuisverpleegkundigen, </a:t>
            </a:r>
            <a:r>
              <a:rPr sz="1600" spc="-10" dirty="0">
                <a:latin typeface="Verdana"/>
                <a:cs typeface="Verdana"/>
              </a:rPr>
              <a:t>maar…</a:t>
            </a:r>
            <a:endParaRPr sz="16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210" dirty="0">
                <a:latin typeface="Verdana"/>
                <a:cs typeface="Verdana"/>
              </a:rPr>
              <a:t>10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mantelzorgers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345947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45" dirty="0">
                <a:solidFill>
                  <a:srgbClr val="E20046"/>
                </a:solidFill>
                <a:latin typeface="Tahoma"/>
                <a:cs typeface="Tahoma"/>
              </a:rPr>
              <a:t>Frequentie</a:t>
            </a:r>
            <a:r>
              <a:rPr sz="2000" b="1" spc="10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mantelzorgers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86286" y="3963923"/>
            <a:ext cx="4772025" cy="1246505"/>
            <a:chOff x="886286" y="3963923"/>
            <a:chExt cx="4772025" cy="1246505"/>
          </a:xfrm>
        </p:grpSpPr>
        <p:sp>
          <p:nvSpPr>
            <p:cNvPr id="6" name="object 6"/>
            <p:cNvSpPr/>
            <p:nvPr/>
          </p:nvSpPr>
          <p:spPr>
            <a:xfrm>
              <a:off x="886286" y="4184903"/>
              <a:ext cx="4772025" cy="681355"/>
            </a:xfrm>
            <a:custGeom>
              <a:avLst/>
              <a:gdLst/>
              <a:ahLst/>
              <a:cxnLst/>
              <a:rect l="l" t="t" r="r" b="b"/>
              <a:pathLst>
                <a:path w="4772025" h="681354">
                  <a:moveTo>
                    <a:pt x="0" y="681228"/>
                  </a:moveTo>
                  <a:lnTo>
                    <a:pt x="326817" y="681228"/>
                  </a:lnTo>
                </a:path>
                <a:path w="4772025" h="681354">
                  <a:moveTo>
                    <a:pt x="627045" y="681228"/>
                  </a:moveTo>
                  <a:lnTo>
                    <a:pt x="3190413" y="681228"/>
                  </a:lnTo>
                </a:path>
                <a:path w="4772025" h="681354">
                  <a:moveTo>
                    <a:pt x="3489117" y="681228"/>
                  </a:moveTo>
                  <a:lnTo>
                    <a:pt x="4144437" y="681228"/>
                  </a:lnTo>
                </a:path>
                <a:path w="4772025" h="681354">
                  <a:moveTo>
                    <a:pt x="4444665" y="681228"/>
                  </a:moveTo>
                  <a:lnTo>
                    <a:pt x="4771504" y="681228"/>
                  </a:lnTo>
                </a:path>
                <a:path w="4772025" h="681354">
                  <a:moveTo>
                    <a:pt x="0" y="339852"/>
                  </a:moveTo>
                  <a:lnTo>
                    <a:pt x="326817" y="339852"/>
                  </a:lnTo>
                </a:path>
                <a:path w="4772025" h="681354">
                  <a:moveTo>
                    <a:pt x="627045" y="339852"/>
                  </a:moveTo>
                  <a:lnTo>
                    <a:pt x="4144437" y="339852"/>
                  </a:lnTo>
                </a:path>
                <a:path w="4772025" h="681354">
                  <a:moveTo>
                    <a:pt x="4444665" y="339852"/>
                  </a:moveTo>
                  <a:lnTo>
                    <a:pt x="4771504" y="339852"/>
                  </a:lnTo>
                </a:path>
                <a:path w="4772025" h="681354">
                  <a:moveTo>
                    <a:pt x="0" y="0"/>
                  </a:moveTo>
                  <a:lnTo>
                    <a:pt x="4144437" y="0"/>
                  </a:lnTo>
                </a:path>
                <a:path w="4772025" h="681354">
                  <a:moveTo>
                    <a:pt x="4444665" y="0"/>
                  </a:moveTo>
                  <a:lnTo>
                    <a:pt x="477150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3104" y="3963923"/>
              <a:ext cx="4117975" cy="1241425"/>
            </a:xfrm>
            <a:custGeom>
              <a:avLst/>
              <a:gdLst/>
              <a:ahLst/>
              <a:cxnLst/>
              <a:rect l="l" t="t" r="r" b="b"/>
              <a:pathLst>
                <a:path w="4117975" h="1241425">
                  <a:moveTo>
                    <a:pt x="300228" y="326136"/>
                  </a:moveTo>
                  <a:lnTo>
                    <a:pt x="0" y="326136"/>
                  </a:lnTo>
                  <a:lnTo>
                    <a:pt x="0" y="1241323"/>
                  </a:lnTo>
                  <a:lnTo>
                    <a:pt x="300228" y="1241323"/>
                  </a:lnTo>
                  <a:lnTo>
                    <a:pt x="300228" y="326136"/>
                  </a:lnTo>
                  <a:close/>
                </a:path>
                <a:path w="4117975" h="1241425">
                  <a:moveTo>
                    <a:pt x="1254252" y="979932"/>
                  </a:moveTo>
                  <a:lnTo>
                    <a:pt x="955548" y="979932"/>
                  </a:lnTo>
                  <a:lnTo>
                    <a:pt x="955548" y="1241310"/>
                  </a:lnTo>
                  <a:lnTo>
                    <a:pt x="1254252" y="1241310"/>
                  </a:lnTo>
                  <a:lnTo>
                    <a:pt x="1254252" y="979932"/>
                  </a:lnTo>
                  <a:close/>
                </a:path>
                <a:path w="4117975" h="1241425">
                  <a:moveTo>
                    <a:pt x="2208276" y="914400"/>
                  </a:moveTo>
                  <a:lnTo>
                    <a:pt x="1909572" y="914400"/>
                  </a:lnTo>
                  <a:lnTo>
                    <a:pt x="1909572" y="1241310"/>
                  </a:lnTo>
                  <a:lnTo>
                    <a:pt x="2208276" y="1241310"/>
                  </a:lnTo>
                  <a:lnTo>
                    <a:pt x="2208276" y="914400"/>
                  </a:lnTo>
                  <a:close/>
                </a:path>
                <a:path w="4117975" h="1241425">
                  <a:moveTo>
                    <a:pt x="3162300" y="588264"/>
                  </a:moveTo>
                  <a:lnTo>
                    <a:pt x="2863596" y="588264"/>
                  </a:lnTo>
                  <a:lnTo>
                    <a:pt x="2863596" y="1241310"/>
                  </a:lnTo>
                  <a:lnTo>
                    <a:pt x="3162300" y="1241310"/>
                  </a:lnTo>
                  <a:lnTo>
                    <a:pt x="3162300" y="588264"/>
                  </a:lnTo>
                  <a:close/>
                </a:path>
                <a:path w="4117975" h="1241425">
                  <a:moveTo>
                    <a:pt x="4117848" y="0"/>
                  </a:moveTo>
                  <a:lnTo>
                    <a:pt x="3817620" y="0"/>
                  </a:lnTo>
                  <a:lnTo>
                    <a:pt x="3817620" y="1241310"/>
                  </a:lnTo>
                  <a:lnTo>
                    <a:pt x="4117848" y="1241310"/>
                  </a:lnTo>
                  <a:lnTo>
                    <a:pt x="4117848" y="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6286" y="5205238"/>
              <a:ext cx="4772025" cy="0"/>
            </a:xfrm>
            <a:custGeom>
              <a:avLst/>
              <a:gdLst/>
              <a:ahLst/>
              <a:cxnLst/>
              <a:rect l="l" t="t" r="r" b="b"/>
              <a:pathLst>
                <a:path w="4772025">
                  <a:moveTo>
                    <a:pt x="0" y="0"/>
                  </a:moveTo>
                  <a:lnTo>
                    <a:pt x="477150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886286" y="3845052"/>
            <a:ext cx="4772025" cy="0"/>
          </a:xfrm>
          <a:custGeom>
            <a:avLst/>
            <a:gdLst/>
            <a:ahLst/>
            <a:cxnLst/>
            <a:rect l="l" t="t" r="r" b="b"/>
            <a:pathLst>
              <a:path w="4772025">
                <a:moveTo>
                  <a:pt x="0" y="0"/>
                </a:moveTo>
                <a:lnTo>
                  <a:pt x="477150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6286" y="3505200"/>
            <a:ext cx="4772025" cy="0"/>
          </a:xfrm>
          <a:custGeom>
            <a:avLst/>
            <a:gdLst/>
            <a:ahLst/>
            <a:cxnLst/>
            <a:rect l="l" t="t" r="r" b="b"/>
            <a:pathLst>
              <a:path w="4772025">
                <a:moveTo>
                  <a:pt x="0" y="0"/>
                </a:moveTo>
                <a:lnTo>
                  <a:pt x="477150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6286" y="3166021"/>
            <a:ext cx="4772025" cy="0"/>
          </a:xfrm>
          <a:custGeom>
            <a:avLst/>
            <a:gdLst/>
            <a:ahLst/>
            <a:cxnLst/>
            <a:rect l="l" t="t" r="r" b="b"/>
            <a:pathLst>
              <a:path w="4772025">
                <a:moveTo>
                  <a:pt x="0" y="0"/>
                </a:moveTo>
                <a:lnTo>
                  <a:pt x="477150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1362" y="5113576"/>
            <a:ext cx="101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0100" y="4773762"/>
            <a:ext cx="142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0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440" y="4433948"/>
            <a:ext cx="167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897" y="4094134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810" y="3754320"/>
            <a:ext cx="1784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6668" y="3414506"/>
            <a:ext cx="164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50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1753" y="3074692"/>
            <a:ext cx="172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60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59219" y="5278136"/>
            <a:ext cx="4089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Nooit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59838" y="5278136"/>
            <a:ext cx="2839085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Uitzonderlijk</a:t>
            </a:r>
            <a:r>
              <a:rPr sz="1100" spc="20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Eén</a:t>
            </a:r>
            <a:r>
              <a:rPr sz="11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keer</a:t>
            </a:r>
            <a:r>
              <a:rPr sz="11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per</a:t>
            </a:r>
            <a:r>
              <a:rPr sz="1100" spc="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Enkele</a:t>
            </a:r>
            <a:r>
              <a:rPr sz="11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keren</a:t>
            </a:r>
            <a:endParaRPr sz="1100">
              <a:latin typeface="Verdana"/>
              <a:cs typeface="Verdana"/>
            </a:endParaRPr>
          </a:p>
          <a:p>
            <a:pPr marL="1224280">
              <a:lnSpc>
                <a:spcPct val="100000"/>
              </a:lnSpc>
              <a:spcBef>
                <a:spcPts val="25"/>
              </a:spcBef>
              <a:tabLst>
                <a:tab pos="2042795" algn="l"/>
              </a:tabLst>
            </a:pP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week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	per</a:t>
            </a:r>
            <a:r>
              <a:rPr sz="11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week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46409" y="5278136"/>
            <a:ext cx="66865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Dagelijks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9854" y="4120457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4382" y="2555027"/>
            <a:ext cx="3710940" cy="455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Mantelzorgers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"Hoe</a:t>
            </a:r>
            <a:r>
              <a:rPr sz="14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vaak</a:t>
            </a:r>
            <a:r>
              <a:rPr sz="14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poetst</a:t>
            </a:r>
            <a:r>
              <a:rPr sz="14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50" dirty="0">
                <a:solidFill>
                  <a:srgbClr val="585858"/>
                </a:solidFill>
                <a:latin typeface="Verdana"/>
                <a:cs typeface="Verdana"/>
              </a:rPr>
              <a:t>u</a:t>
            </a:r>
            <a:r>
              <a:rPr sz="14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de</a:t>
            </a:r>
            <a:r>
              <a:rPr sz="1400" spc="-7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tanden</a:t>
            </a:r>
            <a:r>
              <a:rPr sz="1400" spc="-9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Verdana"/>
                <a:cs typeface="Verdana"/>
              </a:rPr>
              <a:t>van</a:t>
            </a:r>
            <a:r>
              <a:rPr sz="1400" spc="-6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40" dirty="0">
                <a:solidFill>
                  <a:srgbClr val="585858"/>
                </a:solidFill>
                <a:latin typeface="Verdana"/>
                <a:cs typeface="Verdana"/>
              </a:rPr>
              <a:t>PmD?"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833226" y="3589020"/>
            <a:ext cx="4936490" cy="1450975"/>
            <a:chOff x="6833226" y="3589020"/>
            <a:chExt cx="4936490" cy="1450975"/>
          </a:xfrm>
        </p:grpSpPr>
        <p:sp>
          <p:nvSpPr>
            <p:cNvPr id="25" name="object 25"/>
            <p:cNvSpPr/>
            <p:nvPr/>
          </p:nvSpPr>
          <p:spPr>
            <a:xfrm>
              <a:off x="6833226" y="3788664"/>
              <a:ext cx="4936490" cy="934719"/>
            </a:xfrm>
            <a:custGeom>
              <a:avLst/>
              <a:gdLst/>
              <a:ahLst/>
              <a:cxnLst/>
              <a:rect l="l" t="t" r="r" b="b"/>
              <a:pathLst>
                <a:path w="4936490" h="934720">
                  <a:moveTo>
                    <a:pt x="0" y="934212"/>
                  </a:moveTo>
                  <a:lnTo>
                    <a:pt x="1326269" y="934212"/>
                  </a:lnTo>
                </a:path>
                <a:path w="4936490" h="934720">
                  <a:moveTo>
                    <a:pt x="1635641" y="934212"/>
                  </a:moveTo>
                  <a:lnTo>
                    <a:pt x="4287401" y="934212"/>
                  </a:lnTo>
                </a:path>
                <a:path w="4936490" h="934720">
                  <a:moveTo>
                    <a:pt x="4596773" y="934212"/>
                  </a:moveTo>
                  <a:lnTo>
                    <a:pt x="4936274" y="934212"/>
                  </a:lnTo>
                </a:path>
                <a:path w="4936490" h="934720">
                  <a:moveTo>
                    <a:pt x="0" y="623316"/>
                  </a:moveTo>
                  <a:lnTo>
                    <a:pt x="1326269" y="623316"/>
                  </a:lnTo>
                </a:path>
                <a:path w="4936490" h="934720">
                  <a:moveTo>
                    <a:pt x="1635641" y="623316"/>
                  </a:moveTo>
                  <a:lnTo>
                    <a:pt x="4287401" y="623316"/>
                  </a:lnTo>
                </a:path>
                <a:path w="4936490" h="934720">
                  <a:moveTo>
                    <a:pt x="4596773" y="623316"/>
                  </a:moveTo>
                  <a:lnTo>
                    <a:pt x="4936274" y="623316"/>
                  </a:lnTo>
                </a:path>
                <a:path w="4936490" h="934720">
                  <a:moveTo>
                    <a:pt x="0" y="312419"/>
                  </a:moveTo>
                  <a:lnTo>
                    <a:pt x="1326269" y="312419"/>
                  </a:lnTo>
                </a:path>
                <a:path w="4936490" h="934720">
                  <a:moveTo>
                    <a:pt x="1635641" y="312419"/>
                  </a:moveTo>
                  <a:lnTo>
                    <a:pt x="4287401" y="312419"/>
                  </a:lnTo>
                </a:path>
                <a:path w="4936490" h="934720">
                  <a:moveTo>
                    <a:pt x="4596773" y="312419"/>
                  </a:moveTo>
                  <a:lnTo>
                    <a:pt x="4936274" y="312419"/>
                  </a:lnTo>
                </a:path>
                <a:path w="4936490" h="934720">
                  <a:moveTo>
                    <a:pt x="0" y="0"/>
                  </a:moveTo>
                  <a:lnTo>
                    <a:pt x="1326269" y="0"/>
                  </a:lnTo>
                </a:path>
                <a:path w="4936490" h="934720">
                  <a:moveTo>
                    <a:pt x="1635641" y="0"/>
                  </a:moveTo>
                  <a:lnTo>
                    <a:pt x="4287401" y="0"/>
                  </a:lnTo>
                </a:path>
                <a:path w="4936490" h="934720">
                  <a:moveTo>
                    <a:pt x="4596773" y="0"/>
                  </a:moveTo>
                  <a:lnTo>
                    <a:pt x="493627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71944" y="3589032"/>
              <a:ext cx="4258310" cy="1446530"/>
            </a:xfrm>
            <a:custGeom>
              <a:avLst/>
              <a:gdLst/>
              <a:ahLst/>
              <a:cxnLst/>
              <a:rect l="l" t="t" r="r" b="b"/>
              <a:pathLst>
                <a:path w="4258309" h="1446529">
                  <a:moveTo>
                    <a:pt x="309372" y="1335011"/>
                  </a:moveTo>
                  <a:lnTo>
                    <a:pt x="0" y="1335011"/>
                  </a:lnTo>
                  <a:lnTo>
                    <a:pt x="0" y="1445895"/>
                  </a:lnTo>
                  <a:lnTo>
                    <a:pt x="309372" y="1445895"/>
                  </a:lnTo>
                  <a:lnTo>
                    <a:pt x="309372" y="1335011"/>
                  </a:lnTo>
                  <a:close/>
                </a:path>
                <a:path w="4258309" h="1446529">
                  <a:moveTo>
                    <a:pt x="1296924" y="111239"/>
                  </a:moveTo>
                  <a:lnTo>
                    <a:pt x="987552" y="111239"/>
                  </a:lnTo>
                  <a:lnTo>
                    <a:pt x="987552" y="1445907"/>
                  </a:lnTo>
                  <a:lnTo>
                    <a:pt x="1296924" y="1445907"/>
                  </a:lnTo>
                  <a:lnTo>
                    <a:pt x="1296924" y="111239"/>
                  </a:lnTo>
                  <a:close/>
                </a:path>
                <a:path w="4258309" h="1446529">
                  <a:moveTo>
                    <a:pt x="3272028" y="1223759"/>
                  </a:moveTo>
                  <a:lnTo>
                    <a:pt x="2962656" y="1223759"/>
                  </a:lnTo>
                  <a:lnTo>
                    <a:pt x="2962656" y="1445907"/>
                  </a:lnTo>
                  <a:lnTo>
                    <a:pt x="3272028" y="1445907"/>
                  </a:lnTo>
                  <a:lnTo>
                    <a:pt x="3272028" y="1223759"/>
                  </a:lnTo>
                  <a:close/>
                </a:path>
                <a:path w="4258309" h="1446529">
                  <a:moveTo>
                    <a:pt x="4258056" y="0"/>
                  </a:moveTo>
                  <a:lnTo>
                    <a:pt x="3948684" y="0"/>
                  </a:lnTo>
                  <a:lnTo>
                    <a:pt x="3948684" y="1445907"/>
                  </a:lnTo>
                  <a:lnTo>
                    <a:pt x="4258056" y="1445907"/>
                  </a:lnTo>
                  <a:lnTo>
                    <a:pt x="4258056" y="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33226" y="5034931"/>
              <a:ext cx="4936490" cy="0"/>
            </a:xfrm>
            <a:custGeom>
              <a:avLst/>
              <a:gdLst/>
              <a:ahLst/>
              <a:cxnLst/>
              <a:rect l="l" t="t" r="r" b="b"/>
              <a:pathLst>
                <a:path w="4936490">
                  <a:moveTo>
                    <a:pt x="0" y="0"/>
                  </a:moveTo>
                  <a:lnTo>
                    <a:pt x="493627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6833226" y="3477767"/>
            <a:ext cx="4936490" cy="0"/>
          </a:xfrm>
          <a:custGeom>
            <a:avLst/>
            <a:gdLst/>
            <a:ahLst/>
            <a:cxnLst/>
            <a:rect l="l" t="t" r="r" b="b"/>
            <a:pathLst>
              <a:path w="4936490">
                <a:moveTo>
                  <a:pt x="0" y="0"/>
                </a:moveTo>
                <a:lnTo>
                  <a:pt x="493627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33226" y="3166021"/>
            <a:ext cx="4936490" cy="0"/>
          </a:xfrm>
          <a:custGeom>
            <a:avLst/>
            <a:gdLst/>
            <a:ahLst/>
            <a:cxnLst/>
            <a:rect l="l" t="t" r="r" b="b"/>
            <a:pathLst>
              <a:path w="4936490">
                <a:moveTo>
                  <a:pt x="0" y="0"/>
                </a:moveTo>
                <a:lnTo>
                  <a:pt x="493627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638304" y="4943269"/>
            <a:ext cx="101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97041" y="4631801"/>
            <a:ext cx="142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0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73381" y="4320334"/>
            <a:ext cx="167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573839" y="4008866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62751" y="3697399"/>
            <a:ext cx="1784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73610" y="3385931"/>
            <a:ext cx="164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50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68695" y="3074464"/>
            <a:ext cx="172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60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04005" y="5107829"/>
            <a:ext cx="84518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9560" marR="5080" indent="-277495">
              <a:lnSpc>
                <a:spcPct val="101600"/>
              </a:lnSpc>
              <a:spcBef>
                <a:spcPts val="80"/>
              </a:spcBef>
            </a:pP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Ik</a:t>
            </a:r>
            <a:r>
              <a:rPr sz="11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weet</a:t>
            </a:r>
            <a:r>
              <a:rPr sz="1100" spc="-6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niet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hoe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29347" y="5107829"/>
            <a:ext cx="769620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30175">
              <a:lnSpc>
                <a:spcPct val="101600"/>
              </a:lnSpc>
              <a:spcBef>
                <a:spcPts val="80"/>
              </a:spcBef>
            </a:pP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Te</a:t>
            </a:r>
            <a:r>
              <a:rPr sz="1100" spc="-9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veel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weerstand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6320" y="5107969"/>
            <a:ext cx="1848485" cy="53467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27965" marR="5080" indent="-208915">
              <a:lnSpc>
                <a:spcPct val="101600"/>
              </a:lnSpc>
              <a:spcBef>
                <a:spcPts val="80"/>
              </a:spcBef>
              <a:tabLst>
                <a:tab pos="868680" algn="l"/>
                <a:tab pos="979169" algn="l"/>
              </a:tabLst>
            </a:pP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Ik</a:t>
            </a:r>
            <a:r>
              <a:rPr sz="1100" spc="-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vind</a:t>
            </a:r>
            <a:r>
              <a:rPr sz="1100" spc="-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dit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		</a:t>
            </a: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Ik</a:t>
            </a:r>
            <a:r>
              <a:rPr sz="1100" spc="-4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heb</a:t>
            </a:r>
            <a:r>
              <a:rPr sz="1100" spc="-4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hier niet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	geen</a:t>
            </a:r>
            <a:r>
              <a:rPr sz="1100" spc="-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tijd</a:t>
            </a:r>
            <a:r>
              <a:rPr sz="11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voor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belangrijk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858572" y="5107969"/>
            <a:ext cx="83502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" marR="5080" indent="-23495">
              <a:lnSpc>
                <a:spcPct val="101600"/>
              </a:lnSpc>
              <a:spcBef>
                <a:spcPts val="8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persoon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kan</a:t>
            </a: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dit</a:t>
            </a:r>
            <a:r>
              <a:rPr sz="11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zelf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76796" y="4035303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2653" y="2555027"/>
            <a:ext cx="2271395" cy="455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479425">
              <a:lnSpc>
                <a:spcPct val="101499"/>
              </a:lnSpc>
              <a:spcBef>
                <a:spcPts val="75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Mantelzorgers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"Waarom</a:t>
            </a:r>
            <a:r>
              <a:rPr sz="1400" spc="-6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dagelijks?"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287338" y="5857080"/>
            <a:ext cx="38449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sz="1600" spc="-409" dirty="0">
                <a:latin typeface="Verdana"/>
                <a:cs typeface="Verdana"/>
              </a:rPr>
              <a:t>+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open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95" dirty="0">
                <a:latin typeface="Verdana"/>
                <a:cs typeface="Verdana"/>
              </a:rPr>
              <a:t>vraag: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120" dirty="0">
                <a:latin typeface="Verdana"/>
                <a:cs typeface="Verdana"/>
              </a:rPr>
              <a:t>PmD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verblijft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in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WZC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of </a:t>
            </a:r>
            <a:r>
              <a:rPr sz="1600" dirty="0">
                <a:latin typeface="Verdana"/>
                <a:cs typeface="Verdana"/>
              </a:rPr>
              <a:t>thuiszorg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doet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dit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33426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45" dirty="0">
                <a:solidFill>
                  <a:srgbClr val="E20046"/>
                </a:solidFill>
                <a:latin typeface="Tahoma"/>
                <a:cs typeface="Tahoma"/>
              </a:rPr>
              <a:t>Frequentie</a:t>
            </a:r>
            <a:r>
              <a:rPr sz="2000" b="1" spc="10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zorgverleners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274823" y="3457955"/>
            <a:ext cx="5487035" cy="1459230"/>
            <a:chOff x="6274823" y="3457955"/>
            <a:chExt cx="5487035" cy="1459230"/>
          </a:xfrm>
        </p:grpSpPr>
        <p:sp>
          <p:nvSpPr>
            <p:cNvPr id="6" name="object 6"/>
            <p:cNvSpPr/>
            <p:nvPr/>
          </p:nvSpPr>
          <p:spPr>
            <a:xfrm>
              <a:off x="6274823" y="3537203"/>
              <a:ext cx="5487035" cy="1202690"/>
            </a:xfrm>
            <a:custGeom>
              <a:avLst/>
              <a:gdLst/>
              <a:ahLst/>
              <a:cxnLst/>
              <a:rect l="l" t="t" r="r" b="b"/>
              <a:pathLst>
                <a:path w="5487034" h="1202689">
                  <a:moveTo>
                    <a:pt x="0" y="1202436"/>
                  </a:moveTo>
                  <a:lnTo>
                    <a:pt x="2053836" y="1202436"/>
                  </a:lnTo>
                </a:path>
                <a:path w="5487034" h="1202689">
                  <a:moveTo>
                    <a:pt x="2258052" y="1202436"/>
                  </a:moveTo>
                  <a:lnTo>
                    <a:pt x="2314440" y="1202436"/>
                  </a:lnTo>
                </a:path>
                <a:path w="5487034" h="1202689">
                  <a:moveTo>
                    <a:pt x="5001252" y="1202436"/>
                  </a:moveTo>
                  <a:lnTo>
                    <a:pt x="5057640" y="1202436"/>
                  </a:lnTo>
                </a:path>
                <a:path w="5487034" h="1202689">
                  <a:moveTo>
                    <a:pt x="5261856" y="1202436"/>
                  </a:moveTo>
                  <a:lnTo>
                    <a:pt x="5486615" y="1202436"/>
                  </a:lnTo>
                </a:path>
                <a:path w="5487034" h="1202689">
                  <a:moveTo>
                    <a:pt x="2518656" y="1202436"/>
                  </a:moveTo>
                  <a:lnTo>
                    <a:pt x="4797036" y="1202436"/>
                  </a:lnTo>
                </a:path>
                <a:path w="5487034" h="1202689">
                  <a:moveTo>
                    <a:pt x="2518656" y="1031748"/>
                  </a:moveTo>
                  <a:lnTo>
                    <a:pt x="5486615" y="1031748"/>
                  </a:lnTo>
                </a:path>
                <a:path w="5487034" h="1202689">
                  <a:moveTo>
                    <a:pt x="0" y="1031748"/>
                  </a:moveTo>
                  <a:lnTo>
                    <a:pt x="2053836" y="1031748"/>
                  </a:lnTo>
                </a:path>
                <a:path w="5487034" h="1202689">
                  <a:moveTo>
                    <a:pt x="2258052" y="1031748"/>
                  </a:moveTo>
                  <a:lnTo>
                    <a:pt x="2314440" y="1031748"/>
                  </a:lnTo>
                </a:path>
                <a:path w="5487034" h="1202689">
                  <a:moveTo>
                    <a:pt x="2518656" y="859536"/>
                  </a:moveTo>
                  <a:lnTo>
                    <a:pt x="5486615" y="859536"/>
                  </a:lnTo>
                </a:path>
                <a:path w="5487034" h="1202689">
                  <a:moveTo>
                    <a:pt x="0" y="859536"/>
                  </a:moveTo>
                  <a:lnTo>
                    <a:pt x="2053836" y="859536"/>
                  </a:lnTo>
                </a:path>
                <a:path w="5487034" h="1202689">
                  <a:moveTo>
                    <a:pt x="2258052" y="859536"/>
                  </a:moveTo>
                  <a:lnTo>
                    <a:pt x="2314440" y="859536"/>
                  </a:lnTo>
                </a:path>
                <a:path w="5487034" h="1202689">
                  <a:moveTo>
                    <a:pt x="2258052" y="687324"/>
                  </a:moveTo>
                  <a:lnTo>
                    <a:pt x="2314440" y="687324"/>
                  </a:lnTo>
                </a:path>
                <a:path w="5487034" h="1202689">
                  <a:moveTo>
                    <a:pt x="2518656" y="687324"/>
                  </a:moveTo>
                  <a:lnTo>
                    <a:pt x="5486615" y="687324"/>
                  </a:lnTo>
                </a:path>
                <a:path w="5487034" h="1202689">
                  <a:moveTo>
                    <a:pt x="0" y="687324"/>
                  </a:moveTo>
                  <a:lnTo>
                    <a:pt x="2053836" y="687324"/>
                  </a:lnTo>
                </a:path>
                <a:path w="5487034" h="1202689">
                  <a:moveTo>
                    <a:pt x="0" y="515112"/>
                  </a:moveTo>
                  <a:lnTo>
                    <a:pt x="2053836" y="515112"/>
                  </a:lnTo>
                </a:path>
                <a:path w="5487034" h="1202689">
                  <a:moveTo>
                    <a:pt x="2258052" y="515112"/>
                  </a:moveTo>
                  <a:lnTo>
                    <a:pt x="2314440" y="515112"/>
                  </a:lnTo>
                </a:path>
                <a:path w="5487034" h="1202689">
                  <a:moveTo>
                    <a:pt x="2518656" y="515112"/>
                  </a:moveTo>
                  <a:lnTo>
                    <a:pt x="5486615" y="515112"/>
                  </a:lnTo>
                </a:path>
                <a:path w="5487034" h="1202689">
                  <a:moveTo>
                    <a:pt x="2258052" y="344424"/>
                  </a:moveTo>
                  <a:lnTo>
                    <a:pt x="2314440" y="344424"/>
                  </a:lnTo>
                </a:path>
                <a:path w="5487034" h="1202689">
                  <a:moveTo>
                    <a:pt x="0" y="344424"/>
                  </a:moveTo>
                  <a:lnTo>
                    <a:pt x="2053836" y="344424"/>
                  </a:lnTo>
                </a:path>
                <a:path w="5487034" h="1202689">
                  <a:moveTo>
                    <a:pt x="2518656" y="344424"/>
                  </a:moveTo>
                  <a:lnTo>
                    <a:pt x="5486615" y="344424"/>
                  </a:lnTo>
                </a:path>
                <a:path w="5487034" h="1202689">
                  <a:moveTo>
                    <a:pt x="0" y="172212"/>
                  </a:moveTo>
                  <a:lnTo>
                    <a:pt x="2053836" y="172212"/>
                  </a:lnTo>
                </a:path>
                <a:path w="5487034" h="1202689">
                  <a:moveTo>
                    <a:pt x="2258052" y="172212"/>
                  </a:moveTo>
                  <a:lnTo>
                    <a:pt x="2314440" y="172212"/>
                  </a:lnTo>
                </a:path>
                <a:path w="5487034" h="1202689">
                  <a:moveTo>
                    <a:pt x="2518656" y="172212"/>
                  </a:moveTo>
                  <a:lnTo>
                    <a:pt x="5486615" y="172212"/>
                  </a:lnTo>
                </a:path>
                <a:path w="5487034" h="1202689">
                  <a:moveTo>
                    <a:pt x="2518656" y="0"/>
                  </a:moveTo>
                  <a:lnTo>
                    <a:pt x="5486615" y="0"/>
                  </a:lnTo>
                </a:path>
                <a:path w="5487034" h="1202689">
                  <a:moveTo>
                    <a:pt x="0" y="0"/>
                  </a:moveTo>
                  <a:lnTo>
                    <a:pt x="231444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99860" y="3677411"/>
              <a:ext cx="4776470" cy="1235075"/>
            </a:xfrm>
            <a:custGeom>
              <a:avLst/>
              <a:gdLst/>
              <a:ahLst/>
              <a:cxnLst/>
              <a:rect l="l" t="t" r="r" b="b"/>
              <a:pathLst>
                <a:path w="4776470" h="1235075">
                  <a:moveTo>
                    <a:pt x="204216" y="1178052"/>
                  </a:moveTo>
                  <a:lnTo>
                    <a:pt x="0" y="1178052"/>
                  </a:lnTo>
                  <a:lnTo>
                    <a:pt x="0" y="1234706"/>
                  </a:lnTo>
                  <a:lnTo>
                    <a:pt x="204216" y="1234706"/>
                  </a:lnTo>
                  <a:lnTo>
                    <a:pt x="204216" y="1178052"/>
                  </a:lnTo>
                  <a:close/>
                </a:path>
                <a:path w="4776470" h="1235075">
                  <a:moveTo>
                    <a:pt x="1118616" y="1164336"/>
                  </a:moveTo>
                  <a:lnTo>
                    <a:pt x="914400" y="1164336"/>
                  </a:lnTo>
                  <a:lnTo>
                    <a:pt x="914400" y="1234706"/>
                  </a:lnTo>
                  <a:lnTo>
                    <a:pt x="1118616" y="1234706"/>
                  </a:lnTo>
                  <a:lnTo>
                    <a:pt x="1118616" y="1164336"/>
                  </a:lnTo>
                  <a:close/>
                </a:path>
                <a:path w="4776470" h="1235075">
                  <a:moveTo>
                    <a:pt x="2033016" y="0"/>
                  </a:moveTo>
                  <a:lnTo>
                    <a:pt x="1828800" y="0"/>
                  </a:lnTo>
                  <a:lnTo>
                    <a:pt x="1828800" y="1234706"/>
                  </a:lnTo>
                  <a:lnTo>
                    <a:pt x="2033016" y="1234706"/>
                  </a:lnTo>
                  <a:lnTo>
                    <a:pt x="2033016" y="0"/>
                  </a:lnTo>
                  <a:close/>
                </a:path>
                <a:path w="4776470" h="1235075">
                  <a:moveTo>
                    <a:pt x="2947416" y="1220724"/>
                  </a:moveTo>
                  <a:lnTo>
                    <a:pt x="2743200" y="1220724"/>
                  </a:lnTo>
                  <a:lnTo>
                    <a:pt x="2743200" y="1234706"/>
                  </a:lnTo>
                  <a:lnTo>
                    <a:pt x="2947416" y="1234706"/>
                  </a:lnTo>
                  <a:lnTo>
                    <a:pt x="2947416" y="1220724"/>
                  </a:lnTo>
                  <a:close/>
                </a:path>
                <a:path w="4776470" h="1235075">
                  <a:moveTo>
                    <a:pt x="3861816" y="1092708"/>
                  </a:moveTo>
                  <a:lnTo>
                    <a:pt x="3657600" y="1092708"/>
                  </a:lnTo>
                  <a:lnTo>
                    <a:pt x="3657600" y="1234719"/>
                  </a:lnTo>
                  <a:lnTo>
                    <a:pt x="3861816" y="1234719"/>
                  </a:lnTo>
                  <a:lnTo>
                    <a:pt x="3861816" y="1092708"/>
                  </a:lnTo>
                  <a:close/>
                </a:path>
                <a:path w="4776470" h="1235075">
                  <a:moveTo>
                    <a:pt x="4776216" y="1036320"/>
                  </a:moveTo>
                  <a:lnTo>
                    <a:pt x="4572000" y="1036320"/>
                  </a:lnTo>
                  <a:lnTo>
                    <a:pt x="4572000" y="1234706"/>
                  </a:lnTo>
                  <a:lnTo>
                    <a:pt x="4776216" y="1234706"/>
                  </a:lnTo>
                  <a:lnTo>
                    <a:pt x="4776216" y="103632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89264" y="3457955"/>
              <a:ext cx="2947670" cy="1454785"/>
            </a:xfrm>
            <a:custGeom>
              <a:avLst/>
              <a:gdLst/>
              <a:ahLst/>
              <a:cxnLst/>
              <a:rect l="l" t="t" r="r" b="b"/>
              <a:pathLst>
                <a:path w="2947670" h="1454785">
                  <a:moveTo>
                    <a:pt x="204216" y="0"/>
                  </a:moveTo>
                  <a:lnTo>
                    <a:pt x="0" y="0"/>
                  </a:lnTo>
                  <a:lnTo>
                    <a:pt x="0" y="1454162"/>
                  </a:lnTo>
                  <a:lnTo>
                    <a:pt x="204216" y="1454162"/>
                  </a:lnTo>
                  <a:lnTo>
                    <a:pt x="204216" y="0"/>
                  </a:lnTo>
                  <a:close/>
                </a:path>
                <a:path w="2947670" h="1454785">
                  <a:moveTo>
                    <a:pt x="2947416" y="1190244"/>
                  </a:moveTo>
                  <a:lnTo>
                    <a:pt x="2743200" y="1190244"/>
                  </a:lnTo>
                  <a:lnTo>
                    <a:pt x="2743200" y="1454162"/>
                  </a:lnTo>
                  <a:lnTo>
                    <a:pt x="2947416" y="1454162"/>
                  </a:lnTo>
                  <a:lnTo>
                    <a:pt x="2947416" y="1190244"/>
                  </a:lnTo>
                  <a:close/>
                </a:path>
              </a:pathLst>
            </a:custGeom>
            <a:solidFill>
              <a:srgbClr val="E20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74823" y="4912125"/>
              <a:ext cx="5487035" cy="0"/>
            </a:xfrm>
            <a:custGeom>
              <a:avLst/>
              <a:gdLst/>
              <a:ahLst/>
              <a:cxnLst/>
              <a:rect l="l" t="t" r="r" b="b"/>
              <a:pathLst>
                <a:path w="5487034">
                  <a:moveTo>
                    <a:pt x="0" y="0"/>
                  </a:moveTo>
                  <a:lnTo>
                    <a:pt x="548661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274823" y="3364991"/>
            <a:ext cx="5487035" cy="0"/>
          </a:xfrm>
          <a:custGeom>
            <a:avLst/>
            <a:gdLst/>
            <a:ahLst/>
            <a:cxnLst/>
            <a:rect l="l" t="t" r="r" b="b"/>
            <a:pathLst>
              <a:path w="5487034">
                <a:moveTo>
                  <a:pt x="0" y="0"/>
                </a:moveTo>
                <a:lnTo>
                  <a:pt x="548661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74823" y="3193910"/>
            <a:ext cx="5487035" cy="0"/>
          </a:xfrm>
          <a:custGeom>
            <a:avLst/>
            <a:gdLst/>
            <a:ahLst/>
            <a:cxnLst/>
            <a:rect l="l" t="t" r="r" b="b"/>
            <a:pathLst>
              <a:path w="5487034">
                <a:moveTo>
                  <a:pt x="0" y="0"/>
                </a:moveTo>
                <a:lnTo>
                  <a:pt x="548661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962972" y="3067900"/>
            <a:ext cx="219710" cy="19151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370"/>
              </a:spcBef>
            </a:pPr>
            <a:r>
              <a:rPr sz="900" spc="-55" dirty="0">
                <a:solidFill>
                  <a:srgbClr val="585858"/>
                </a:solidFill>
                <a:latin typeface="Verdana"/>
                <a:cs typeface="Verdana"/>
              </a:rPr>
              <a:t>100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7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90</a:t>
            </a:r>
            <a:endParaRPr sz="90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27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80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7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70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7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60</a:t>
            </a:r>
            <a:endParaRPr sz="900">
              <a:latin typeface="Verdana"/>
              <a:cs typeface="Verdana"/>
            </a:endParaRPr>
          </a:p>
          <a:p>
            <a:pPr marR="7620" algn="r">
              <a:lnSpc>
                <a:spcPct val="100000"/>
              </a:lnSpc>
              <a:spcBef>
                <a:spcPts val="27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50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7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  <a:p>
            <a:pPr marR="6985" algn="r">
              <a:lnSpc>
                <a:spcPct val="100000"/>
              </a:lnSpc>
              <a:spcBef>
                <a:spcPts val="27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7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7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75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5923" y="4985022"/>
            <a:ext cx="913130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12725">
              <a:lnSpc>
                <a:spcPct val="101600"/>
              </a:lnSpc>
              <a:spcBef>
                <a:spcPts val="8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in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takenpakket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59576" y="4985022"/>
            <a:ext cx="661670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76530" marR="5080" indent="-164465">
              <a:lnSpc>
                <a:spcPct val="101600"/>
              </a:lnSpc>
              <a:spcBef>
                <a:spcPts val="8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Geen</a:t>
            </a:r>
            <a:r>
              <a:rPr sz="1100" spc="-5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tijd voor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886944" y="4985022"/>
            <a:ext cx="83502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" marR="5080" indent="-23495">
              <a:lnSpc>
                <a:spcPct val="101600"/>
              </a:lnSpc>
              <a:spcBef>
                <a:spcPts val="8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De</a:t>
            </a:r>
            <a:r>
              <a:rPr sz="1100" spc="-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persoon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kan</a:t>
            </a: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dit</a:t>
            </a:r>
            <a:r>
              <a:rPr sz="11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zelf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71021" y="3987843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02225" y="2582917"/>
            <a:ext cx="3118485" cy="455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Zorgverleners</a:t>
            </a:r>
            <a:endParaRPr sz="14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"Waarom</a:t>
            </a:r>
            <a:r>
              <a:rPr sz="14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400" spc="-4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gedaan</a:t>
            </a:r>
            <a:r>
              <a:rPr sz="1400" spc="-7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of</a:t>
            </a:r>
            <a:r>
              <a:rPr sz="14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gestopt?"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85721" y="5509539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4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CC6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223730" y="4985022"/>
            <a:ext cx="1750695" cy="6464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89560" marR="17145" indent="-277495">
              <a:lnSpc>
                <a:spcPct val="101600"/>
              </a:lnSpc>
              <a:spcBef>
                <a:spcPts val="80"/>
              </a:spcBef>
            </a:pPr>
            <a:r>
              <a:rPr sz="1100" spc="-70" dirty="0">
                <a:solidFill>
                  <a:srgbClr val="585858"/>
                </a:solidFill>
                <a:latin typeface="Verdana"/>
                <a:cs typeface="Verdana"/>
              </a:rPr>
              <a:t>Ik</a:t>
            </a:r>
            <a:r>
              <a:rPr sz="11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weet</a:t>
            </a:r>
            <a:r>
              <a:rPr sz="11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100" spc="110" dirty="0">
                <a:solidFill>
                  <a:srgbClr val="585858"/>
                </a:solidFill>
                <a:latin typeface="Verdana"/>
                <a:cs typeface="Verdana"/>
              </a:rPr>
              <a:t> 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Weerstand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hoe</a:t>
            </a:r>
            <a:endParaRPr sz="1100">
              <a:latin typeface="Verdana"/>
              <a:cs typeface="Verdana"/>
            </a:endParaRPr>
          </a:p>
          <a:p>
            <a:pPr marL="871855">
              <a:lnSpc>
                <a:spcPct val="100000"/>
              </a:lnSpc>
              <a:spcBef>
                <a:spcPts val="905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Residentieel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107525" y="5509539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4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2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110368" y="4985022"/>
            <a:ext cx="731520" cy="6464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05740">
              <a:lnSpc>
                <a:spcPct val="101600"/>
              </a:lnSpc>
              <a:spcBef>
                <a:spcPts val="80"/>
              </a:spcBef>
            </a:pP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Niet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belangrijk</a:t>
            </a:r>
            <a:endParaRPr sz="1100">
              <a:latin typeface="Verdana"/>
              <a:cs typeface="Verdana"/>
            </a:endParaRPr>
          </a:p>
          <a:p>
            <a:pPr marL="107314">
              <a:lnSpc>
                <a:spcPct val="100000"/>
              </a:lnSpc>
              <a:spcBef>
                <a:spcPts val="905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Thuis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12760" y="5770337"/>
            <a:ext cx="42945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409" dirty="0">
                <a:latin typeface="Verdana"/>
                <a:cs typeface="Verdana"/>
              </a:rPr>
              <a:t>+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open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90" dirty="0">
                <a:latin typeface="Verdana"/>
                <a:cs typeface="Verdana"/>
              </a:rPr>
              <a:t>vraag: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vergeten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of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materiaal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45" dirty="0">
                <a:latin typeface="Verdana"/>
                <a:cs typeface="Verdana"/>
              </a:rPr>
              <a:t>is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niet </a:t>
            </a:r>
            <a:r>
              <a:rPr sz="1600" spc="-10" dirty="0">
                <a:latin typeface="Verdana"/>
                <a:cs typeface="Verdana"/>
              </a:rPr>
              <a:t>aanwezig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62887" y="3735323"/>
            <a:ext cx="4394835" cy="1334135"/>
            <a:chOff x="862887" y="3735323"/>
            <a:chExt cx="4394835" cy="1334135"/>
          </a:xfrm>
        </p:grpSpPr>
        <p:sp>
          <p:nvSpPr>
            <p:cNvPr id="24" name="object 24"/>
            <p:cNvSpPr/>
            <p:nvPr/>
          </p:nvSpPr>
          <p:spPr>
            <a:xfrm>
              <a:off x="862887" y="3755135"/>
              <a:ext cx="4394835" cy="1146175"/>
            </a:xfrm>
            <a:custGeom>
              <a:avLst/>
              <a:gdLst/>
              <a:ahLst/>
              <a:cxnLst/>
              <a:rect l="l" t="t" r="r" b="b"/>
              <a:pathLst>
                <a:path w="4394835" h="1146175">
                  <a:moveTo>
                    <a:pt x="1031444" y="1146047"/>
                  </a:moveTo>
                  <a:lnTo>
                    <a:pt x="1165556" y="1146047"/>
                  </a:lnTo>
                </a:path>
                <a:path w="4394835" h="1146175">
                  <a:moveTo>
                    <a:pt x="3855416" y="1146047"/>
                  </a:moveTo>
                  <a:lnTo>
                    <a:pt x="4394365" y="1146047"/>
                  </a:lnTo>
                </a:path>
                <a:path w="4394835" h="1146175">
                  <a:moveTo>
                    <a:pt x="3229052" y="1146047"/>
                  </a:moveTo>
                  <a:lnTo>
                    <a:pt x="3361640" y="1146047"/>
                  </a:lnTo>
                </a:path>
                <a:path w="4394835" h="1146175">
                  <a:moveTo>
                    <a:pt x="0" y="1146047"/>
                  </a:moveTo>
                  <a:lnTo>
                    <a:pt x="539192" y="1146047"/>
                  </a:lnTo>
                </a:path>
                <a:path w="4394835" h="1146175">
                  <a:moveTo>
                    <a:pt x="1657808" y="1146047"/>
                  </a:moveTo>
                  <a:lnTo>
                    <a:pt x="2736800" y="1146047"/>
                  </a:lnTo>
                </a:path>
                <a:path w="4394835" h="1146175">
                  <a:moveTo>
                    <a:pt x="0" y="981455"/>
                  </a:moveTo>
                  <a:lnTo>
                    <a:pt x="539192" y="981455"/>
                  </a:lnTo>
                </a:path>
                <a:path w="4394835" h="1146175">
                  <a:moveTo>
                    <a:pt x="1657808" y="981455"/>
                  </a:moveTo>
                  <a:lnTo>
                    <a:pt x="2736800" y="981455"/>
                  </a:lnTo>
                </a:path>
                <a:path w="4394835" h="1146175">
                  <a:moveTo>
                    <a:pt x="3229052" y="981455"/>
                  </a:moveTo>
                  <a:lnTo>
                    <a:pt x="4394365" y="981455"/>
                  </a:lnTo>
                </a:path>
                <a:path w="4394835" h="1146175">
                  <a:moveTo>
                    <a:pt x="1031444" y="981455"/>
                  </a:moveTo>
                  <a:lnTo>
                    <a:pt x="1165556" y="981455"/>
                  </a:lnTo>
                </a:path>
                <a:path w="4394835" h="1146175">
                  <a:moveTo>
                    <a:pt x="1657808" y="818387"/>
                  </a:moveTo>
                  <a:lnTo>
                    <a:pt x="4394365" y="818387"/>
                  </a:lnTo>
                </a:path>
                <a:path w="4394835" h="1146175">
                  <a:moveTo>
                    <a:pt x="0" y="818387"/>
                  </a:moveTo>
                  <a:lnTo>
                    <a:pt x="539192" y="818387"/>
                  </a:lnTo>
                </a:path>
                <a:path w="4394835" h="1146175">
                  <a:moveTo>
                    <a:pt x="1031444" y="818387"/>
                  </a:moveTo>
                  <a:lnTo>
                    <a:pt x="1165556" y="818387"/>
                  </a:lnTo>
                </a:path>
                <a:path w="4394835" h="1146175">
                  <a:moveTo>
                    <a:pt x="1031444" y="655319"/>
                  </a:moveTo>
                  <a:lnTo>
                    <a:pt x="1165556" y="655319"/>
                  </a:lnTo>
                </a:path>
                <a:path w="4394835" h="1146175">
                  <a:moveTo>
                    <a:pt x="0" y="655319"/>
                  </a:moveTo>
                  <a:lnTo>
                    <a:pt x="539192" y="655319"/>
                  </a:lnTo>
                </a:path>
                <a:path w="4394835" h="1146175">
                  <a:moveTo>
                    <a:pt x="1657808" y="655319"/>
                  </a:moveTo>
                  <a:lnTo>
                    <a:pt x="4394365" y="655319"/>
                  </a:lnTo>
                </a:path>
                <a:path w="4394835" h="1146175">
                  <a:moveTo>
                    <a:pt x="0" y="490727"/>
                  </a:moveTo>
                  <a:lnTo>
                    <a:pt x="539192" y="490727"/>
                  </a:lnTo>
                </a:path>
                <a:path w="4394835" h="1146175">
                  <a:moveTo>
                    <a:pt x="1031444" y="490727"/>
                  </a:moveTo>
                  <a:lnTo>
                    <a:pt x="1165556" y="490727"/>
                  </a:lnTo>
                </a:path>
                <a:path w="4394835" h="1146175">
                  <a:moveTo>
                    <a:pt x="1657808" y="490727"/>
                  </a:moveTo>
                  <a:lnTo>
                    <a:pt x="4394365" y="490727"/>
                  </a:lnTo>
                </a:path>
                <a:path w="4394835" h="1146175">
                  <a:moveTo>
                    <a:pt x="0" y="327659"/>
                  </a:moveTo>
                  <a:lnTo>
                    <a:pt x="539192" y="327659"/>
                  </a:lnTo>
                </a:path>
                <a:path w="4394835" h="1146175">
                  <a:moveTo>
                    <a:pt x="1031444" y="327659"/>
                  </a:moveTo>
                  <a:lnTo>
                    <a:pt x="1165556" y="327659"/>
                  </a:lnTo>
                </a:path>
                <a:path w="4394835" h="1146175">
                  <a:moveTo>
                    <a:pt x="1657808" y="327659"/>
                  </a:moveTo>
                  <a:lnTo>
                    <a:pt x="4394365" y="327659"/>
                  </a:lnTo>
                </a:path>
                <a:path w="4394835" h="1146175">
                  <a:moveTo>
                    <a:pt x="1031444" y="164591"/>
                  </a:moveTo>
                  <a:lnTo>
                    <a:pt x="1165556" y="164591"/>
                  </a:lnTo>
                </a:path>
                <a:path w="4394835" h="1146175">
                  <a:moveTo>
                    <a:pt x="0" y="164591"/>
                  </a:moveTo>
                  <a:lnTo>
                    <a:pt x="539192" y="164591"/>
                  </a:lnTo>
                </a:path>
                <a:path w="4394835" h="1146175">
                  <a:moveTo>
                    <a:pt x="1657808" y="164591"/>
                  </a:moveTo>
                  <a:lnTo>
                    <a:pt x="4394365" y="164591"/>
                  </a:lnTo>
                </a:path>
                <a:path w="4394835" h="1146175">
                  <a:moveTo>
                    <a:pt x="0" y="0"/>
                  </a:moveTo>
                  <a:lnTo>
                    <a:pt x="1165556" y="0"/>
                  </a:lnTo>
                </a:path>
                <a:path w="4394835" h="1146175">
                  <a:moveTo>
                    <a:pt x="1657808" y="0"/>
                  </a:moveTo>
                  <a:lnTo>
                    <a:pt x="439436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02080" y="3817619"/>
              <a:ext cx="2689860" cy="1247140"/>
            </a:xfrm>
            <a:custGeom>
              <a:avLst/>
              <a:gdLst/>
              <a:ahLst/>
              <a:cxnLst/>
              <a:rect l="l" t="t" r="r" b="b"/>
              <a:pathLst>
                <a:path w="2689860" h="1247139">
                  <a:moveTo>
                    <a:pt x="492252" y="0"/>
                  </a:moveTo>
                  <a:lnTo>
                    <a:pt x="0" y="0"/>
                  </a:lnTo>
                  <a:lnTo>
                    <a:pt x="0" y="1246809"/>
                  </a:lnTo>
                  <a:lnTo>
                    <a:pt x="492252" y="1246809"/>
                  </a:lnTo>
                  <a:lnTo>
                    <a:pt x="492252" y="0"/>
                  </a:lnTo>
                  <a:close/>
                </a:path>
                <a:path w="2689860" h="1247139">
                  <a:moveTo>
                    <a:pt x="2689860" y="858012"/>
                  </a:moveTo>
                  <a:lnTo>
                    <a:pt x="2197608" y="858012"/>
                  </a:lnTo>
                  <a:lnTo>
                    <a:pt x="2197608" y="1246809"/>
                  </a:lnTo>
                  <a:lnTo>
                    <a:pt x="2689860" y="1246809"/>
                  </a:lnTo>
                  <a:lnTo>
                    <a:pt x="2689860" y="858012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28444" y="3735323"/>
              <a:ext cx="2689860" cy="1329690"/>
            </a:xfrm>
            <a:custGeom>
              <a:avLst/>
              <a:gdLst/>
              <a:ahLst/>
              <a:cxnLst/>
              <a:rect l="l" t="t" r="r" b="b"/>
              <a:pathLst>
                <a:path w="2689860" h="1329689">
                  <a:moveTo>
                    <a:pt x="492252" y="0"/>
                  </a:moveTo>
                  <a:lnTo>
                    <a:pt x="0" y="0"/>
                  </a:lnTo>
                  <a:lnTo>
                    <a:pt x="0" y="1329105"/>
                  </a:lnTo>
                  <a:lnTo>
                    <a:pt x="492252" y="1329105"/>
                  </a:lnTo>
                  <a:lnTo>
                    <a:pt x="492252" y="0"/>
                  </a:lnTo>
                  <a:close/>
                </a:path>
                <a:path w="2689860" h="1329689">
                  <a:moveTo>
                    <a:pt x="2689860" y="1022604"/>
                  </a:moveTo>
                  <a:lnTo>
                    <a:pt x="2196084" y="1022604"/>
                  </a:lnTo>
                  <a:lnTo>
                    <a:pt x="2196084" y="1329105"/>
                  </a:lnTo>
                  <a:lnTo>
                    <a:pt x="2689860" y="1329105"/>
                  </a:lnTo>
                  <a:lnTo>
                    <a:pt x="2689860" y="1022604"/>
                  </a:lnTo>
                  <a:close/>
                </a:path>
              </a:pathLst>
            </a:custGeom>
            <a:solidFill>
              <a:srgbClr val="E20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62887" y="5064432"/>
              <a:ext cx="4394835" cy="0"/>
            </a:xfrm>
            <a:custGeom>
              <a:avLst/>
              <a:gdLst/>
              <a:ahLst/>
              <a:cxnLst/>
              <a:rect l="l" t="t" r="r" b="b"/>
              <a:pathLst>
                <a:path w="4394835">
                  <a:moveTo>
                    <a:pt x="0" y="0"/>
                  </a:moveTo>
                  <a:lnTo>
                    <a:pt x="439436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862887" y="3592067"/>
            <a:ext cx="4394835" cy="0"/>
          </a:xfrm>
          <a:custGeom>
            <a:avLst/>
            <a:gdLst/>
            <a:ahLst/>
            <a:cxnLst/>
            <a:rect l="l" t="t" r="r" b="b"/>
            <a:pathLst>
              <a:path w="4394835">
                <a:moveTo>
                  <a:pt x="0" y="0"/>
                </a:moveTo>
                <a:lnTo>
                  <a:pt x="439436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2887" y="3428644"/>
            <a:ext cx="4394835" cy="0"/>
          </a:xfrm>
          <a:custGeom>
            <a:avLst/>
            <a:gdLst/>
            <a:ahLst/>
            <a:cxnLst/>
            <a:rect l="l" t="t" r="r" b="b"/>
            <a:pathLst>
              <a:path w="4394835">
                <a:moveTo>
                  <a:pt x="0" y="0"/>
                </a:moveTo>
                <a:lnTo>
                  <a:pt x="439436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51035" y="3310733"/>
            <a:ext cx="219710" cy="18249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305"/>
              </a:spcBef>
            </a:pPr>
            <a:r>
              <a:rPr sz="900" spc="-55" dirty="0">
                <a:solidFill>
                  <a:srgbClr val="585858"/>
                </a:solidFill>
                <a:latin typeface="Verdana"/>
                <a:cs typeface="Verdana"/>
              </a:rPr>
              <a:t>100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90</a:t>
            </a:r>
            <a:endParaRPr sz="90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204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80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1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70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09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60</a:t>
            </a:r>
            <a:endParaRPr sz="900">
              <a:latin typeface="Verdana"/>
              <a:cs typeface="Verdana"/>
            </a:endParaRPr>
          </a:p>
          <a:p>
            <a:pPr marR="7620" algn="r">
              <a:lnSpc>
                <a:spcPct val="100000"/>
              </a:lnSpc>
              <a:spcBef>
                <a:spcPts val="204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50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  <a:p>
            <a:pPr marR="6985" algn="r">
              <a:lnSpc>
                <a:spcPct val="100000"/>
              </a:lnSpc>
              <a:spcBef>
                <a:spcPts val="204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09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204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72576" y="5137329"/>
            <a:ext cx="1784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Ja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957609" y="5137329"/>
            <a:ext cx="4013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Neen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9083" y="4182186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57643" y="2600915"/>
            <a:ext cx="3491865" cy="672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Zorgverleners</a:t>
            </a:r>
            <a:endParaRPr sz="1400">
              <a:latin typeface="Verdana"/>
              <a:cs typeface="Verdana"/>
            </a:endParaRPr>
          </a:p>
          <a:p>
            <a:pPr marL="12065" marR="5080" algn="ctr">
              <a:lnSpc>
                <a:spcPct val="101499"/>
              </a:lnSpc>
            </a:pPr>
            <a:r>
              <a:rPr sz="1400" spc="-25" dirty="0">
                <a:solidFill>
                  <a:srgbClr val="585858"/>
                </a:solidFill>
                <a:latin typeface="Verdana"/>
                <a:cs typeface="Verdana"/>
              </a:rPr>
              <a:t>"Voorbije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maand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vroegtijdig</a:t>
            </a: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gestopt</a:t>
            </a:r>
            <a:r>
              <a:rPr sz="14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Verdana"/>
                <a:cs typeface="Verdana"/>
              </a:rPr>
              <a:t>of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400" spc="-7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gedaan?"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027656" y="549154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CC6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125151" y="5419783"/>
            <a:ext cx="8909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Residentieel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149460" y="549154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2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246956" y="5419783"/>
            <a:ext cx="400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Thuis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2994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Weerstand:</a:t>
            </a:r>
            <a:r>
              <a:rPr sz="2000" b="1" spc="254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frequentie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43677" y="3521964"/>
            <a:ext cx="4609465" cy="1583055"/>
            <a:chOff x="1343677" y="3521964"/>
            <a:chExt cx="4609465" cy="1583055"/>
          </a:xfrm>
        </p:grpSpPr>
        <p:sp>
          <p:nvSpPr>
            <p:cNvPr id="6" name="object 6"/>
            <p:cNvSpPr/>
            <p:nvPr/>
          </p:nvSpPr>
          <p:spPr>
            <a:xfrm>
              <a:off x="1343677" y="3627120"/>
              <a:ext cx="4609465" cy="1262380"/>
            </a:xfrm>
            <a:custGeom>
              <a:avLst/>
              <a:gdLst/>
              <a:ahLst/>
              <a:cxnLst/>
              <a:rect l="l" t="t" r="r" b="b"/>
              <a:pathLst>
                <a:path w="4609465" h="1262379">
                  <a:moveTo>
                    <a:pt x="4389610" y="1261871"/>
                  </a:moveTo>
                  <a:lnTo>
                    <a:pt x="4609452" y="1261871"/>
                  </a:lnTo>
                </a:path>
                <a:path w="4609465" h="1262379">
                  <a:moveTo>
                    <a:pt x="3237466" y="1261871"/>
                  </a:moveTo>
                  <a:lnTo>
                    <a:pt x="4188442" y="1261871"/>
                  </a:lnTo>
                </a:path>
                <a:path w="4609465" h="1262379">
                  <a:moveTo>
                    <a:pt x="1829290" y="1261871"/>
                  </a:moveTo>
                  <a:lnTo>
                    <a:pt x="1884154" y="1261871"/>
                  </a:lnTo>
                </a:path>
                <a:path w="4609465" h="1262379">
                  <a:moveTo>
                    <a:pt x="931654" y="1261871"/>
                  </a:moveTo>
                  <a:lnTo>
                    <a:pt x="1372090" y="1261871"/>
                  </a:lnTo>
                </a:path>
                <a:path w="4609465" h="1262379">
                  <a:moveTo>
                    <a:pt x="0" y="1261871"/>
                  </a:moveTo>
                  <a:lnTo>
                    <a:pt x="730486" y="1261871"/>
                  </a:lnTo>
                </a:path>
                <a:path w="4609465" h="1262379">
                  <a:moveTo>
                    <a:pt x="2725402" y="1261871"/>
                  </a:moveTo>
                  <a:lnTo>
                    <a:pt x="2780266" y="1261871"/>
                  </a:lnTo>
                </a:path>
                <a:path w="4609465" h="1262379">
                  <a:moveTo>
                    <a:pt x="2083798" y="1261871"/>
                  </a:moveTo>
                  <a:lnTo>
                    <a:pt x="2524234" y="1261871"/>
                  </a:lnTo>
                </a:path>
                <a:path w="4609465" h="1262379">
                  <a:moveTo>
                    <a:pt x="2981434" y="1261871"/>
                  </a:moveTo>
                  <a:lnTo>
                    <a:pt x="3036298" y="1261871"/>
                  </a:lnTo>
                </a:path>
                <a:path w="4609465" h="1262379">
                  <a:moveTo>
                    <a:pt x="1573258" y="1261871"/>
                  </a:moveTo>
                  <a:lnTo>
                    <a:pt x="1628122" y="1261871"/>
                  </a:lnTo>
                </a:path>
                <a:path w="4609465" h="1262379">
                  <a:moveTo>
                    <a:pt x="2981434" y="1051559"/>
                  </a:moveTo>
                  <a:lnTo>
                    <a:pt x="3036298" y="1051559"/>
                  </a:lnTo>
                </a:path>
                <a:path w="4609465" h="1262379">
                  <a:moveTo>
                    <a:pt x="2083798" y="1051559"/>
                  </a:moveTo>
                  <a:lnTo>
                    <a:pt x="2524234" y="1051559"/>
                  </a:lnTo>
                </a:path>
                <a:path w="4609465" h="1262379">
                  <a:moveTo>
                    <a:pt x="0" y="1051559"/>
                  </a:moveTo>
                  <a:lnTo>
                    <a:pt x="1372090" y="1051559"/>
                  </a:lnTo>
                </a:path>
                <a:path w="4609465" h="1262379">
                  <a:moveTo>
                    <a:pt x="2725402" y="1051559"/>
                  </a:moveTo>
                  <a:lnTo>
                    <a:pt x="2780266" y="1051559"/>
                  </a:lnTo>
                </a:path>
                <a:path w="4609465" h="1262379">
                  <a:moveTo>
                    <a:pt x="1573258" y="1051559"/>
                  </a:moveTo>
                  <a:lnTo>
                    <a:pt x="1884154" y="1051559"/>
                  </a:lnTo>
                </a:path>
                <a:path w="4609465" h="1262379">
                  <a:moveTo>
                    <a:pt x="3237466" y="1051559"/>
                  </a:moveTo>
                  <a:lnTo>
                    <a:pt x="4609452" y="1051559"/>
                  </a:lnTo>
                </a:path>
                <a:path w="4609465" h="1262379">
                  <a:moveTo>
                    <a:pt x="2981434" y="841247"/>
                  </a:moveTo>
                  <a:lnTo>
                    <a:pt x="3036298" y="841247"/>
                  </a:lnTo>
                </a:path>
                <a:path w="4609465" h="1262379">
                  <a:moveTo>
                    <a:pt x="0" y="841247"/>
                  </a:moveTo>
                  <a:lnTo>
                    <a:pt x="1884154" y="841247"/>
                  </a:lnTo>
                </a:path>
                <a:path w="4609465" h="1262379">
                  <a:moveTo>
                    <a:pt x="2725402" y="841247"/>
                  </a:moveTo>
                  <a:lnTo>
                    <a:pt x="2780266" y="841247"/>
                  </a:lnTo>
                </a:path>
                <a:path w="4609465" h="1262379">
                  <a:moveTo>
                    <a:pt x="3237466" y="841247"/>
                  </a:moveTo>
                  <a:lnTo>
                    <a:pt x="4609452" y="841247"/>
                  </a:lnTo>
                </a:path>
                <a:path w="4609465" h="1262379">
                  <a:moveTo>
                    <a:pt x="2083798" y="841247"/>
                  </a:moveTo>
                  <a:lnTo>
                    <a:pt x="2524234" y="841247"/>
                  </a:lnTo>
                </a:path>
                <a:path w="4609465" h="1262379">
                  <a:moveTo>
                    <a:pt x="2981434" y="630935"/>
                  </a:moveTo>
                  <a:lnTo>
                    <a:pt x="4609452" y="630935"/>
                  </a:lnTo>
                </a:path>
                <a:path w="4609465" h="1262379">
                  <a:moveTo>
                    <a:pt x="2725402" y="630935"/>
                  </a:moveTo>
                  <a:lnTo>
                    <a:pt x="2780266" y="630935"/>
                  </a:lnTo>
                </a:path>
                <a:path w="4609465" h="1262379">
                  <a:moveTo>
                    <a:pt x="0" y="630935"/>
                  </a:moveTo>
                  <a:lnTo>
                    <a:pt x="2524234" y="630935"/>
                  </a:lnTo>
                </a:path>
                <a:path w="4609465" h="1262379">
                  <a:moveTo>
                    <a:pt x="0" y="420624"/>
                  </a:moveTo>
                  <a:lnTo>
                    <a:pt x="2524234" y="420624"/>
                  </a:lnTo>
                </a:path>
                <a:path w="4609465" h="1262379">
                  <a:moveTo>
                    <a:pt x="2725402" y="420624"/>
                  </a:moveTo>
                  <a:lnTo>
                    <a:pt x="2780266" y="420624"/>
                  </a:lnTo>
                </a:path>
                <a:path w="4609465" h="1262379">
                  <a:moveTo>
                    <a:pt x="2981434" y="420624"/>
                  </a:moveTo>
                  <a:lnTo>
                    <a:pt x="4609452" y="420624"/>
                  </a:lnTo>
                </a:path>
                <a:path w="4609465" h="1262379">
                  <a:moveTo>
                    <a:pt x="0" y="210312"/>
                  </a:moveTo>
                  <a:lnTo>
                    <a:pt x="2524234" y="210312"/>
                  </a:lnTo>
                </a:path>
                <a:path w="4609465" h="1262379">
                  <a:moveTo>
                    <a:pt x="2725402" y="210312"/>
                  </a:moveTo>
                  <a:lnTo>
                    <a:pt x="2780266" y="210312"/>
                  </a:lnTo>
                </a:path>
                <a:path w="4609465" h="1262379">
                  <a:moveTo>
                    <a:pt x="2981434" y="210312"/>
                  </a:moveTo>
                  <a:lnTo>
                    <a:pt x="4609452" y="210312"/>
                  </a:lnTo>
                </a:path>
                <a:path w="4609465" h="1262379">
                  <a:moveTo>
                    <a:pt x="0" y="0"/>
                  </a:moveTo>
                  <a:lnTo>
                    <a:pt x="2780266" y="0"/>
                  </a:lnTo>
                </a:path>
                <a:path w="4609465" h="1262379">
                  <a:moveTo>
                    <a:pt x="2981434" y="0"/>
                  </a:moveTo>
                  <a:lnTo>
                    <a:pt x="460945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63624" y="3631691"/>
              <a:ext cx="2505710" cy="1468755"/>
            </a:xfrm>
            <a:custGeom>
              <a:avLst/>
              <a:gdLst/>
              <a:ahLst/>
              <a:cxnLst/>
              <a:rect l="l" t="t" r="r" b="b"/>
              <a:pathLst>
                <a:path w="2505710" h="1468754">
                  <a:moveTo>
                    <a:pt x="201168" y="1415796"/>
                  </a:moveTo>
                  <a:lnTo>
                    <a:pt x="0" y="1415796"/>
                  </a:lnTo>
                  <a:lnTo>
                    <a:pt x="0" y="1468450"/>
                  </a:lnTo>
                  <a:lnTo>
                    <a:pt x="201168" y="1468450"/>
                  </a:lnTo>
                  <a:lnTo>
                    <a:pt x="201168" y="1415796"/>
                  </a:lnTo>
                  <a:close/>
                </a:path>
                <a:path w="2505710" h="1468754">
                  <a:moveTo>
                    <a:pt x="1353312" y="883920"/>
                  </a:moveTo>
                  <a:lnTo>
                    <a:pt x="1152144" y="883920"/>
                  </a:lnTo>
                  <a:lnTo>
                    <a:pt x="1152144" y="1468450"/>
                  </a:lnTo>
                  <a:lnTo>
                    <a:pt x="1353312" y="1468450"/>
                  </a:lnTo>
                  <a:lnTo>
                    <a:pt x="1353312" y="883920"/>
                  </a:lnTo>
                  <a:close/>
                </a:path>
                <a:path w="2505710" h="1468754">
                  <a:moveTo>
                    <a:pt x="2505456" y="0"/>
                  </a:moveTo>
                  <a:lnTo>
                    <a:pt x="2304288" y="0"/>
                  </a:lnTo>
                  <a:lnTo>
                    <a:pt x="2304288" y="1468450"/>
                  </a:lnTo>
                  <a:lnTo>
                    <a:pt x="2505456" y="1468450"/>
                  </a:lnTo>
                  <a:lnTo>
                    <a:pt x="2505456" y="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71800" y="3521963"/>
              <a:ext cx="2505710" cy="1578610"/>
            </a:xfrm>
            <a:custGeom>
              <a:avLst/>
              <a:gdLst/>
              <a:ahLst/>
              <a:cxnLst/>
              <a:rect l="l" t="t" r="r" b="b"/>
              <a:pathLst>
                <a:path w="2505710" h="1578610">
                  <a:moveTo>
                    <a:pt x="201168" y="1184148"/>
                  </a:moveTo>
                  <a:lnTo>
                    <a:pt x="0" y="1184148"/>
                  </a:lnTo>
                  <a:lnTo>
                    <a:pt x="0" y="1578178"/>
                  </a:lnTo>
                  <a:lnTo>
                    <a:pt x="201168" y="1578178"/>
                  </a:lnTo>
                  <a:lnTo>
                    <a:pt x="201168" y="1184148"/>
                  </a:lnTo>
                  <a:close/>
                </a:path>
                <a:path w="2505710" h="1578610">
                  <a:moveTo>
                    <a:pt x="1353312" y="0"/>
                  </a:moveTo>
                  <a:lnTo>
                    <a:pt x="1152144" y="0"/>
                  </a:lnTo>
                  <a:lnTo>
                    <a:pt x="1152144" y="1578178"/>
                  </a:lnTo>
                  <a:lnTo>
                    <a:pt x="1353312" y="1578178"/>
                  </a:lnTo>
                  <a:lnTo>
                    <a:pt x="1353312" y="0"/>
                  </a:lnTo>
                  <a:close/>
                </a:path>
                <a:path w="2505710" h="1578610">
                  <a:moveTo>
                    <a:pt x="2505456" y="1446276"/>
                  </a:moveTo>
                  <a:lnTo>
                    <a:pt x="2304288" y="1446276"/>
                  </a:lnTo>
                  <a:lnTo>
                    <a:pt x="2304288" y="1578178"/>
                  </a:lnTo>
                  <a:lnTo>
                    <a:pt x="2505456" y="1578178"/>
                  </a:lnTo>
                  <a:lnTo>
                    <a:pt x="2505456" y="1446276"/>
                  </a:lnTo>
                  <a:close/>
                </a:path>
              </a:pathLst>
            </a:custGeom>
            <a:solidFill>
              <a:srgbClr val="E20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74164" y="4290059"/>
              <a:ext cx="3659504" cy="810260"/>
            </a:xfrm>
            <a:custGeom>
              <a:avLst/>
              <a:gdLst/>
              <a:ahLst/>
              <a:cxnLst/>
              <a:rect l="l" t="t" r="r" b="b"/>
              <a:pathLst>
                <a:path w="3659504" h="810260">
                  <a:moveTo>
                    <a:pt x="201168" y="539496"/>
                  </a:moveTo>
                  <a:lnTo>
                    <a:pt x="0" y="539496"/>
                  </a:lnTo>
                  <a:lnTo>
                    <a:pt x="0" y="810082"/>
                  </a:lnTo>
                  <a:lnTo>
                    <a:pt x="201168" y="810082"/>
                  </a:lnTo>
                  <a:lnTo>
                    <a:pt x="201168" y="539496"/>
                  </a:lnTo>
                  <a:close/>
                </a:path>
                <a:path w="3659504" h="810260">
                  <a:moveTo>
                    <a:pt x="1353312" y="163068"/>
                  </a:moveTo>
                  <a:lnTo>
                    <a:pt x="1153668" y="163068"/>
                  </a:lnTo>
                  <a:lnTo>
                    <a:pt x="1153668" y="810082"/>
                  </a:lnTo>
                  <a:lnTo>
                    <a:pt x="1353312" y="810082"/>
                  </a:lnTo>
                  <a:lnTo>
                    <a:pt x="1353312" y="163068"/>
                  </a:lnTo>
                  <a:close/>
                </a:path>
                <a:path w="3659504" h="810260">
                  <a:moveTo>
                    <a:pt x="2506967" y="0"/>
                  </a:moveTo>
                  <a:lnTo>
                    <a:pt x="2305812" y="0"/>
                  </a:lnTo>
                  <a:lnTo>
                    <a:pt x="2305812" y="810082"/>
                  </a:lnTo>
                  <a:lnTo>
                    <a:pt x="2506967" y="810082"/>
                  </a:lnTo>
                  <a:lnTo>
                    <a:pt x="2506967" y="0"/>
                  </a:lnTo>
                  <a:close/>
                </a:path>
                <a:path w="3659504" h="810260">
                  <a:moveTo>
                    <a:pt x="3659124" y="432816"/>
                  </a:moveTo>
                  <a:lnTo>
                    <a:pt x="3457956" y="432816"/>
                  </a:lnTo>
                  <a:lnTo>
                    <a:pt x="3457956" y="810082"/>
                  </a:lnTo>
                  <a:lnTo>
                    <a:pt x="3659124" y="810082"/>
                  </a:lnTo>
                  <a:lnTo>
                    <a:pt x="3659124" y="432816"/>
                  </a:lnTo>
                  <a:close/>
                </a:path>
              </a:pathLst>
            </a:custGeom>
            <a:solidFill>
              <a:srgbClr val="4067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43677" y="5100138"/>
              <a:ext cx="4609465" cy="0"/>
            </a:xfrm>
            <a:custGeom>
              <a:avLst/>
              <a:gdLst/>
              <a:ahLst/>
              <a:cxnLst/>
              <a:rect l="l" t="t" r="r" b="b"/>
              <a:pathLst>
                <a:path w="4609465">
                  <a:moveTo>
                    <a:pt x="0" y="0"/>
                  </a:moveTo>
                  <a:lnTo>
                    <a:pt x="460945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343677" y="3415284"/>
            <a:ext cx="4609465" cy="0"/>
          </a:xfrm>
          <a:custGeom>
            <a:avLst/>
            <a:gdLst/>
            <a:ahLst/>
            <a:cxnLst/>
            <a:rect l="l" t="t" r="r" b="b"/>
            <a:pathLst>
              <a:path w="4609465">
                <a:moveTo>
                  <a:pt x="0" y="0"/>
                </a:moveTo>
                <a:lnTo>
                  <a:pt x="460945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43677" y="2994888"/>
            <a:ext cx="4609465" cy="0"/>
          </a:xfrm>
          <a:custGeom>
            <a:avLst/>
            <a:gdLst/>
            <a:ahLst/>
            <a:cxnLst/>
            <a:rect l="l" t="t" r="r" b="b"/>
            <a:pathLst>
              <a:path w="4609465">
                <a:moveTo>
                  <a:pt x="0" y="0"/>
                </a:moveTo>
                <a:lnTo>
                  <a:pt x="460945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0574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"Hoe</a:t>
            </a:r>
            <a:r>
              <a:rPr spc="-105" dirty="0"/>
              <a:t> </a:t>
            </a:r>
            <a:r>
              <a:rPr spc="-30" dirty="0"/>
              <a:t>vaak</a:t>
            </a:r>
            <a:r>
              <a:rPr spc="-105" dirty="0"/>
              <a:t> </a:t>
            </a:r>
            <a:r>
              <a:rPr spc="-30" dirty="0"/>
              <a:t>ervaart</a:t>
            </a:r>
            <a:r>
              <a:rPr spc="-110" dirty="0"/>
              <a:t> </a:t>
            </a:r>
            <a:r>
              <a:rPr spc="50" dirty="0"/>
              <a:t>u</a:t>
            </a:r>
            <a:r>
              <a:rPr spc="-105" dirty="0"/>
              <a:t> </a:t>
            </a:r>
            <a:r>
              <a:rPr spc="-10" dirty="0"/>
              <a:t>weerstand?"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4920615" algn="l"/>
              </a:tabLst>
            </a:pPr>
            <a:r>
              <a:rPr sz="900" dirty="0"/>
              <a:t>100</a:t>
            </a:r>
            <a:r>
              <a:rPr sz="900" spc="509" dirty="0"/>
              <a:t> </a:t>
            </a:r>
            <a:r>
              <a:rPr sz="900" u="sng" dirty="0">
                <a:uFill>
                  <a:solidFill>
                    <a:srgbClr val="D9D9D9"/>
                  </a:solidFill>
                </a:uFill>
              </a:rPr>
              <a:t>	</a:t>
            </a:r>
            <a:endParaRPr sz="900"/>
          </a:p>
          <a:p>
            <a:pPr marR="4719955" algn="r">
              <a:lnSpc>
                <a:spcPct val="100000"/>
              </a:lnSpc>
              <a:spcBef>
                <a:spcPts val="580"/>
              </a:spcBef>
            </a:pPr>
            <a:r>
              <a:rPr sz="900" spc="-25" dirty="0"/>
              <a:t>90</a:t>
            </a:r>
            <a:endParaRPr sz="900"/>
          </a:p>
          <a:p>
            <a:pPr marR="4720590" algn="r">
              <a:lnSpc>
                <a:spcPct val="100000"/>
              </a:lnSpc>
              <a:spcBef>
                <a:spcPts val="575"/>
              </a:spcBef>
            </a:pPr>
            <a:r>
              <a:rPr sz="900" spc="-25" dirty="0"/>
              <a:t>80</a:t>
            </a:r>
            <a:endParaRPr sz="900"/>
          </a:p>
          <a:p>
            <a:pPr marR="4721225" algn="r">
              <a:lnSpc>
                <a:spcPct val="100000"/>
              </a:lnSpc>
              <a:spcBef>
                <a:spcPts val="580"/>
              </a:spcBef>
            </a:pPr>
            <a:r>
              <a:rPr sz="900" spc="-25" dirty="0"/>
              <a:t>70</a:t>
            </a:r>
            <a:endParaRPr sz="900"/>
          </a:p>
          <a:p>
            <a:pPr marR="4719955" algn="r">
              <a:lnSpc>
                <a:spcPct val="100000"/>
              </a:lnSpc>
              <a:spcBef>
                <a:spcPts val="575"/>
              </a:spcBef>
            </a:pPr>
            <a:r>
              <a:rPr sz="900" spc="-25" dirty="0"/>
              <a:t>60</a:t>
            </a:r>
            <a:endParaRPr sz="900"/>
          </a:p>
          <a:p>
            <a:pPr marR="4721860" algn="r">
              <a:lnSpc>
                <a:spcPct val="100000"/>
              </a:lnSpc>
              <a:spcBef>
                <a:spcPts val="580"/>
              </a:spcBef>
            </a:pPr>
            <a:r>
              <a:rPr sz="900" spc="-25" dirty="0"/>
              <a:t>50</a:t>
            </a:r>
            <a:endParaRPr sz="900"/>
          </a:p>
          <a:p>
            <a:pPr marR="4719320" algn="r">
              <a:lnSpc>
                <a:spcPct val="100000"/>
              </a:lnSpc>
              <a:spcBef>
                <a:spcPts val="575"/>
              </a:spcBef>
            </a:pPr>
            <a:r>
              <a:rPr sz="900" spc="-25" dirty="0"/>
              <a:t>40</a:t>
            </a:r>
            <a:endParaRPr sz="900"/>
          </a:p>
          <a:p>
            <a:pPr marR="4721860" algn="r">
              <a:lnSpc>
                <a:spcPct val="100000"/>
              </a:lnSpc>
              <a:spcBef>
                <a:spcPts val="580"/>
              </a:spcBef>
            </a:pPr>
            <a:r>
              <a:rPr sz="900" spc="-25" dirty="0"/>
              <a:t>30</a:t>
            </a:r>
            <a:endParaRPr sz="900"/>
          </a:p>
          <a:p>
            <a:pPr marR="4719320" algn="r">
              <a:lnSpc>
                <a:spcPct val="100000"/>
              </a:lnSpc>
              <a:spcBef>
                <a:spcPts val="575"/>
              </a:spcBef>
            </a:pPr>
            <a:r>
              <a:rPr sz="900" spc="-25" dirty="0"/>
              <a:t>20</a:t>
            </a:r>
            <a:endParaRPr sz="900"/>
          </a:p>
          <a:p>
            <a:pPr marR="4721225" algn="r">
              <a:lnSpc>
                <a:spcPct val="100000"/>
              </a:lnSpc>
              <a:spcBef>
                <a:spcPts val="580"/>
              </a:spcBef>
            </a:pPr>
            <a:r>
              <a:rPr sz="900" spc="-25" dirty="0"/>
              <a:t>10</a:t>
            </a:r>
            <a:endParaRPr sz="900"/>
          </a:p>
          <a:p>
            <a:pPr marR="4720590" algn="r">
              <a:lnSpc>
                <a:spcPct val="100000"/>
              </a:lnSpc>
              <a:spcBef>
                <a:spcPts val="580"/>
              </a:spcBef>
            </a:pPr>
            <a:r>
              <a:rPr sz="900" spc="-50" dirty="0"/>
              <a:t>0</a:t>
            </a: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1724628" y="5173036"/>
            <a:ext cx="3905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Altijd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86002" y="5173036"/>
            <a:ext cx="5727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Meestal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9814" y="5173036"/>
            <a:ext cx="826135" cy="47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Soms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Mantelzorg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72763" y="5173036"/>
            <a:ext cx="40894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Nooit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9875" y="3982341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66137" y="552724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CC6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163635" y="5455489"/>
            <a:ext cx="8909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Residentieel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09823" y="552724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2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307313" y="5455489"/>
            <a:ext cx="400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Thuis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862323" y="5527243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406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917690" y="2925112"/>
            <a:ext cx="1257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latin typeface="Verdana"/>
                <a:cs typeface="Verdana"/>
              </a:rPr>
              <a:t>Open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75" dirty="0">
                <a:latin typeface="Verdana"/>
                <a:cs typeface="Verdana"/>
              </a:rPr>
              <a:t>vraag: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17690" y="3412789"/>
            <a:ext cx="3548379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4615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latin typeface="Verdana"/>
                <a:cs typeface="Verdana"/>
              </a:rPr>
              <a:t>“Situaties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waarin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weerstand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meer </a:t>
            </a:r>
            <a:r>
              <a:rPr sz="1600" dirty="0">
                <a:latin typeface="Verdana"/>
                <a:cs typeface="Verdana"/>
              </a:rPr>
              <a:t>uitgesproken</a:t>
            </a:r>
            <a:r>
              <a:rPr sz="1600" spc="9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is?”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Ernst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van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dementie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Vorm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dementie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Benadering</a:t>
            </a:r>
            <a:r>
              <a:rPr sz="1600" spc="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vanuit</a:t>
            </a:r>
            <a:r>
              <a:rPr sz="1600" spc="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zorgverlener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spc="-10" dirty="0">
                <a:latin typeface="Verdana"/>
                <a:cs typeface="Verdana"/>
              </a:rPr>
              <a:t>Drukte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spc="-20" dirty="0">
                <a:latin typeface="Verdana"/>
                <a:cs typeface="Verdana"/>
              </a:rPr>
              <a:t>Bij</a:t>
            </a:r>
            <a:r>
              <a:rPr sz="1600" spc="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mondaandoening</a:t>
            </a:r>
            <a:r>
              <a:rPr sz="1600" spc="130" dirty="0">
                <a:latin typeface="Verdana"/>
                <a:cs typeface="Verdana"/>
              </a:rPr>
              <a:t> </a:t>
            </a:r>
            <a:r>
              <a:rPr sz="1600" spc="-305" dirty="0">
                <a:latin typeface="Verdana"/>
                <a:cs typeface="Verdana"/>
              </a:rPr>
              <a:t>(~</a:t>
            </a:r>
            <a:r>
              <a:rPr sz="1600" spc="7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pijn)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Eigen</a:t>
            </a:r>
            <a:r>
              <a:rPr sz="1600" spc="7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tanden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2392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Weerstand:</a:t>
            </a:r>
            <a:r>
              <a:rPr sz="2000" b="1" spc="22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uiting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02275" y="3494532"/>
            <a:ext cx="4651375" cy="1348105"/>
            <a:chOff x="1302275" y="3494532"/>
            <a:chExt cx="4651375" cy="1348105"/>
          </a:xfrm>
        </p:grpSpPr>
        <p:sp>
          <p:nvSpPr>
            <p:cNvPr id="6" name="object 6"/>
            <p:cNvSpPr/>
            <p:nvPr/>
          </p:nvSpPr>
          <p:spPr>
            <a:xfrm>
              <a:off x="1302275" y="3514344"/>
              <a:ext cx="4651375" cy="1103630"/>
            </a:xfrm>
            <a:custGeom>
              <a:avLst/>
              <a:gdLst/>
              <a:ahLst/>
              <a:cxnLst/>
              <a:rect l="l" t="t" r="r" b="b"/>
              <a:pathLst>
                <a:path w="4651375" h="1103629">
                  <a:moveTo>
                    <a:pt x="4502640" y="1103375"/>
                  </a:moveTo>
                  <a:lnTo>
                    <a:pt x="4650854" y="1103375"/>
                  </a:lnTo>
                </a:path>
                <a:path w="4651375" h="1103629">
                  <a:moveTo>
                    <a:pt x="3556236" y="1103375"/>
                  </a:moveTo>
                  <a:lnTo>
                    <a:pt x="3592812" y="1103375"/>
                  </a:lnTo>
                </a:path>
                <a:path w="4651375" h="1103629">
                  <a:moveTo>
                    <a:pt x="1834116" y="1103375"/>
                  </a:moveTo>
                  <a:lnTo>
                    <a:pt x="1870692" y="1103375"/>
                  </a:lnTo>
                </a:path>
                <a:path w="4651375" h="1103629">
                  <a:moveTo>
                    <a:pt x="1058400" y="1103375"/>
                  </a:moveTo>
                  <a:lnTo>
                    <a:pt x="1094976" y="1103375"/>
                  </a:lnTo>
                </a:path>
                <a:path w="4651375" h="1103629">
                  <a:moveTo>
                    <a:pt x="1402824" y="1103375"/>
                  </a:moveTo>
                  <a:lnTo>
                    <a:pt x="1698480" y="1103375"/>
                  </a:lnTo>
                </a:path>
                <a:path w="4651375" h="1103629">
                  <a:moveTo>
                    <a:pt x="0" y="1103375"/>
                  </a:moveTo>
                  <a:lnTo>
                    <a:pt x="148572" y="1103375"/>
                  </a:lnTo>
                </a:path>
                <a:path w="4651375" h="1103629">
                  <a:moveTo>
                    <a:pt x="2780520" y="1103375"/>
                  </a:moveTo>
                  <a:lnTo>
                    <a:pt x="3248388" y="1103375"/>
                  </a:lnTo>
                </a:path>
                <a:path w="4651375" h="1103629">
                  <a:moveTo>
                    <a:pt x="282684" y="1103375"/>
                  </a:moveTo>
                  <a:lnTo>
                    <a:pt x="491472" y="1103375"/>
                  </a:lnTo>
                </a:path>
                <a:path w="4651375" h="1103629">
                  <a:moveTo>
                    <a:pt x="4330428" y="1103375"/>
                  </a:moveTo>
                  <a:lnTo>
                    <a:pt x="4367004" y="1103375"/>
                  </a:lnTo>
                </a:path>
                <a:path w="4651375" h="1103629">
                  <a:moveTo>
                    <a:pt x="2004804" y="1103375"/>
                  </a:moveTo>
                  <a:lnTo>
                    <a:pt x="2041380" y="1103375"/>
                  </a:lnTo>
                </a:path>
                <a:path w="4651375" h="1103629">
                  <a:moveTo>
                    <a:pt x="3726924" y="1103375"/>
                  </a:moveTo>
                  <a:lnTo>
                    <a:pt x="4024104" y="1103375"/>
                  </a:lnTo>
                </a:path>
                <a:path w="4651375" h="1103629">
                  <a:moveTo>
                    <a:pt x="627108" y="1103375"/>
                  </a:moveTo>
                  <a:lnTo>
                    <a:pt x="922764" y="1103375"/>
                  </a:lnTo>
                </a:path>
                <a:path w="4651375" h="1103629">
                  <a:moveTo>
                    <a:pt x="3384024" y="1103375"/>
                  </a:moveTo>
                  <a:lnTo>
                    <a:pt x="3420600" y="1103375"/>
                  </a:lnTo>
                </a:path>
                <a:path w="4651375" h="1103629">
                  <a:moveTo>
                    <a:pt x="2177016" y="1103375"/>
                  </a:moveTo>
                  <a:lnTo>
                    <a:pt x="2474196" y="1103375"/>
                  </a:lnTo>
                </a:path>
                <a:path w="4651375" h="1103629">
                  <a:moveTo>
                    <a:pt x="4159740" y="1103375"/>
                  </a:moveTo>
                  <a:lnTo>
                    <a:pt x="4196316" y="1103375"/>
                  </a:lnTo>
                </a:path>
                <a:path w="4651375" h="1103629">
                  <a:moveTo>
                    <a:pt x="2608308" y="1103375"/>
                  </a:moveTo>
                  <a:lnTo>
                    <a:pt x="2644884" y="1103375"/>
                  </a:lnTo>
                </a:path>
                <a:path w="4651375" h="1103629">
                  <a:moveTo>
                    <a:pt x="1230612" y="1103375"/>
                  </a:moveTo>
                  <a:lnTo>
                    <a:pt x="1267188" y="1103375"/>
                  </a:lnTo>
                </a:path>
                <a:path w="4651375" h="1103629">
                  <a:moveTo>
                    <a:pt x="2177016" y="882395"/>
                  </a:moveTo>
                  <a:lnTo>
                    <a:pt x="2474196" y="882395"/>
                  </a:lnTo>
                </a:path>
                <a:path w="4651375" h="1103629">
                  <a:moveTo>
                    <a:pt x="4502640" y="882395"/>
                  </a:moveTo>
                  <a:lnTo>
                    <a:pt x="4650854" y="882395"/>
                  </a:lnTo>
                </a:path>
                <a:path w="4651375" h="1103629">
                  <a:moveTo>
                    <a:pt x="1834116" y="882395"/>
                  </a:moveTo>
                  <a:lnTo>
                    <a:pt x="1870692" y="882395"/>
                  </a:lnTo>
                </a:path>
                <a:path w="4651375" h="1103629">
                  <a:moveTo>
                    <a:pt x="3556236" y="882395"/>
                  </a:moveTo>
                  <a:lnTo>
                    <a:pt x="3592812" y="882395"/>
                  </a:lnTo>
                </a:path>
                <a:path w="4651375" h="1103629">
                  <a:moveTo>
                    <a:pt x="1230612" y="882395"/>
                  </a:moveTo>
                  <a:lnTo>
                    <a:pt x="1267188" y="882395"/>
                  </a:lnTo>
                </a:path>
                <a:path w="4651375" h="1103629">
                  <a:moveTo>
                    <a:pt x="3726924" y="882395"/>
                  </a:moveTo>
                  <a:lnTo>
                    <a:pt x="4024104" y="882395"/>
                  </a:lnTo>
                </a:path>
                <a:path w="4651375" h="1103629">
                  <a:moveTo>
                    <a:pt x="0" y="882395"/>
                  </a:moveTo>
                  <a:lnTo>
                    <a:pt x="148572" y="882395"/>
                  </a:lnTo>
                </a:path>
                <a:path w="4651375" h="1103629">
                  <a:moveTo>
                    <a:pt x="1402824" y="882395"/>
                  </a:moveTo>
                  <a:lnTo>
                    <a:pt x="1698480" y="882395"/>
                  </a:lnTo>
                </a:path>
                <a:path w="4651375" h="1103629">
                  <a:moveTo>
                    <a:pt x="4330428" y="882395"/>
                  </a:moveTo>
                  <a:lnTo>
                    <a:pt x="4367004" y="882395"/>
                  </a:lnTo>
                </a:path>
                <a:path w="4651375" h="1103629">
                  <a:moveTo>
                    <a:pt x="4159740" y="882395"/>
                  </a:moveTo>
                  <a:lnTo>
                    <a:pt x="4196316" y="882395"/>
                  </a:lnTo>
                </a:path>
                <a:path w="4651375" h="1103629">
                  <a:moveTo>
                    <a:pt x="282684" y="882395"/>
                  </a:moveTo>
                  <a:lnTo>
                    <a:pt x="1094976" y="882395"/>
                  </a:lnTo>
                </a:path>
                <a:path w="4651375" h="1103629">
                  <a:moveTo>
                    <a:pt x="2004804" y="882395"/>
                  </a:moveTo>
                  <a:lnTo>
                    <a:pt x="2041380" y="882395"/>
                  </a:lnTo>
                </a:path>
                <a:path w="4651375" h="1103629">
                  <a:moveTo>
                    <a:pt x="2608308" y="882395"/>
                  </a:moveTo>
                  <a:lnTo>
                    <a:pt x="3248388" y="882395"/>
                  </a:lnTo>
                </a:path>
                <a:path w="4651375" h="1103629">
                  <a:moveTo>
                    <a:pt x="3384024" y="882395"/>
                  </a:moveTo>
                  <a:lnTo>
                    <a:pt x="3420600" y="882395"/>
                  </a:lnTo>
                </a:path>
                <a:path w="4651375" h="1103629">
                  <a:moveTo>
                    <a:pt x="2177016" y="661415"/>
                  </a:moveTo>
                  <a:lnTo>
                    <a:pt x="2474196" y="661415"/>
                  </a:lnTo>
                </a:path>
                <a:path w="4651375" h="1103629">
                  <a:moveTo>
                    <a:pt x="4330428" y="661415"/>
                  </a:moveTo>
                  <a:lnTo>
                    <a:pt x="4367004" y="661415"/>
                  </a:lnTo>
                </a:path>
                <a:path w="4651375" h="1103629">
                  <a:moveTo>
                    <a:pt x="3726924" y="661415"/>
                  </a:moveTo>
                  <a:lnTo>
                    <a:pt x="4196316" y="661415"/>
                  </a:lnTo>
                </a:path>
                <a:path w="4651375" h="1103629">
                  <a:moveTo>
                    <a:pt x="0" y="661415"/>
                  </a:moveTo>
                  <a:lnTo>
                    <a:pt x="1094976" y="661415"/>
                  </a:lnTo>
                </a:path>
                <a:path w="4651375" h="1103629">
                  <a:moveTo>
                    <a:pt x="3556236" y="661415"/>
                  </a:moveTo>
                  <a:lnTo>
                    <a:pt x="3592812" y="661415"/>
                  </a:lnTo>
                </a:path>
                <a:path w="4651375" h="1103629">
                  <a:moveTo>
                    <a:pt x="3384024" y="661415"/>
                  </a:moveTo>
                  <a:lnTo>
                    <a:pt x="3420600" y="661415"/>
                  </a:lnTo>
                </a:path>
                <a:path w="4651375" h="1103629">
                  <a:moveTo>
                    <a:pt x="2608308" y="661415"/>
                  </a:moveTo>
                  <a:lnTo>
                    <a:pt x="3248388" y="661415"/>
                  </a:lnTo>
                </a:path>
                <a:path w="4651375" h="1103629">
                  <a:moveTo>
                    <a:pt x="1402824" y="661415"/>
                  </a:moveTo>
                  <a:lnTo>
                    <a:pt x="1698480" y="661415"/>
                  </a:lnTo>
                </a:path>
                <a:path w="4651375" h="1103629">
                  <a:moveTo>
                    <a:pt x="1230612" y="661415"/>
                  </a:moveTo>
                  <a:lnTo>
                    <a:pt x="1267188" y="661415"/>
                  </a:lnTo>
                </a:path>
                <a:path w="4651375" h="1103629">
                  <a:moveTo>
                    <a:pt x="4502640" y="661415"/>
                  </a:moveTo>
                  <a:lnTo>
                    <a:pt x="4650854" y="661415"/>
                  </a:lnTo>
                </a:path>
                <a:path w="4651375" h="1103629">
                  <a:moveTo>
                    <a:pt x="1834116" y="661415"/>
                  </a:moveTo>
                  <a:lnTo>
                    <a:pt x="2041380" y="661415"/>
                  </a:lnTo>
                </a:path>
                <a:path w="4651375" h="1103629">
                  <a:moveTo>
                    <a:pt x="4502640" y="440435"/>
                  </a:moveTo>
                  <a:lnTo>
                    <a:pt x="4650854" y="440435"/>
                  </a:lnTo>
                </a:path>
                <a:path w="4651375" h="1103629">
                  <a:moveTo>
                    <a:pt x="1402824" y="440435"/>
                  </a:moveTo>
                  <a:lnTo>
                    <a:pt x="3248388" y="440435"/>
                  </a:lnTo>
                </a:path>
                <a:path w="4651375" h="1103629">
                  <a:moveTo>
                    <a:pt x="3556236" y="440435"/>
                  </a:moveTo>
                  <a:lnTo>
                    <a:pt x="3592812" y="440435"/>
                  </a:lnTo>
                </a:path>
                <a:path w="4651375" h="1103629">
                  <a:moveTo>
                    <a:pt x="4330428" y="440435"/>
                  </a:moveTo>
                  <a:lnTo>
                    <a:pt x="4367004" y="440435"/>
                  </a:lnTo>
                </a:path>
                <a:path w="4651375" h="1103629">
                  <a:moveTo>
                    <a:pt x="0" y="440435"/>
                  </a:moveTo>
                  <a:lnTo>
                    <a:pt x="1094976" y="440435"/>
                  </a:lnTo>
                </a:path>
                <a:path w="4651375" h="1103629">
                  <a:moveTo>
                    <a:pt x="3726924" y="440435"/>
                  </a:moveTo>
                  <a:lnTo>
                    <a:pt x="4196316" y="440435"/>
                  </a:lnTo>
                </a:path>
                <a:path w="4651375" h="1103629">
                  <a:moveTo>
                    <a:pt x="1230612" y="440435"/>
                  </a:moveTo>
                  <a:lnTo>
                    <a:pt x="1267188" y="440435"/>
                  </a:lnTo>
                </a:path>
                <a:path w="4651375" h="1103629">
                  <a:moveTo>
                    <a:pt x="3384024" y="440435"/>
                  </a:moveTo>
                  <a:lnTo>
                    <a:pt x="3420600" y="440435"/>
                  </a:lnTo>
                </a:path>
                <a:path w="4651375" h="1103629">
                  <a:moveTo>
                    <a:pt x="3726924" y="220979"/>
                  </a:moveTo>
                  <a:lnTo>
                    <a:pt x="4650854" y="220979"/>
                  </a:lnTo>
                </a:path>
                <a:path w="4651375" h="1103629">
                  <a:moveTo>
                    <a:pt x="3384024" y="220979"/>
                  </a:moveTo>
                  <a:lnTo>
                    <a:pt x="3420600" y="220979"/>
                  </a:lnTo>
                </a:path>
                <a:path w="4651375" h="1103629">
                  <a:moveTo>
                    <a:pt x="0" y="220979"/>
                  </a:moveTo>
                  <a:lnTo>
                    <a:pt x="3248388" y="220979"/>
                  </a:lnTo>
                </a:path>
                <a:path w="4651375" h="1103629">
                  <a:moveTo>
                    <a:pt x="3556236" y="220979"/>
                  </a:moveTo>
                  <a:lnTo>
                    <a:pt x="3592812" y="220979"/>
                  </a:lnTo>
                </a:path>
                <a:path w="4651375" h="1103629">
                  <a:moveTo>
                    <a:pt x="0" y="0"/>
                  </a:moveTo>
                  <a:lnTo>
                    <a:pt x="3248388" y="0"/>
                  </a:lnTo>
                </a:path>
                <a:path w="4651375" h="1103629">
                  <a:moveTo>
                    <a:pt x="3384024" y="0"/>
                  </a:moveTo>
                  <a:lnTo>
                    <a:pt x="465085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50848" y="3494531"/>
              <a:ext cx="4011295" cy="1343660"/>
            </a:xfrm>
            <a:custGeom>
              <a:avLst/>
              <a:gdLst/>
              <a:ahLst/>
              <a:cxnLst/>
              <a:rect l="l" t="t" r="r" b="b"/>
              <a:pathLst>
                <a:path w="4011295" h="1343660">
                  <a:moveTo>
                    <a:pt x="134112" y="784860"/>
                  </a:moveTo>
                  <a:lnTo>
                    <a:pt x="0" y="784860"/>
                  </a:lnTo>
                  <a:lnTo>
                    <a:pt x="0" y="1343050"/>
                  </a:lnTo>
                  <a:lnTo>
                    <a:pt x="134112" y="1343050"/>
                  </a:lnTo>
                  <a:lnTo>
                    <a:pt x="134112" y="784860"/>
                  </a:lnTo>
                  <a:close/>
                </a:path>
                <a:path w="4011295" h="1343660">
                  <a:moveTo>
                    <a:pt x="909828" y="937260"/>
                  </a:moveTo>
                  <a:lnTo>
                    <a:pt x="774192" y="937260"/>
                  </a:lnTo>
                  <a:lnTo>
                    <a:pt x="774192" y="1343050"/>
                  </a:lnTo>
                  <a:lnTo>
                    <a:pt x="909828" y="1343050"/>
                  </a:lnTo>
                  <a:lnTo>
                    <a:pt x="909828" y="937260"/>
                  </a:lnTo>
                  <a:close/>
                </a:path>
                <a:path w="4011295" h="1343660">
                  <a:moveTo>
                    <a:pt x="1685544" y="544068"/>
                  </a:moveTo>
                  <a:lnTo>
                    <a:pt x="1549908" y="544068"/>
                  </a:lnTo>
                  <a:lnTo>
                    <a:pt x="1549908" y="1343050"/>
                  </a:lnTo>
                  <a:lnTo>
                    <a:pt x="1685544" y="1343050"/>
                  </a:lnTo>
                  <a:lnTo>
                    <a:pt x="1685544" y="544068"/>
                  </a:lnTo>
                  <a:close/>
                </a:path>
                <a:path w="4011295" h="1343660">
                  <a:moveTo>
                    <a:pt x="2459736" y="670560"/>
                  </a:moveTo>
                  <a:lnTo>
                    <a:pt x="2325624" y="670560"/>
                  </a:lnTo>
                  <a:lnTo>
                    <a:pt x="2325624" y="1343050"/>
                  </a:lnTo>
                  <a:lnTo>
                    <a:pt x="2459736" y="1343050"/>
                  </a:lnTo>
                  <a:lnTo>
                    <a:pt x="2459736" y="670560"/>
                  </a:lnTo>
                  <a:close/>
                </a:path>
                <a:path w="4011295" h="1343660">
                  <a:moveTo>
                    <a:pt x="3235452" y="0"/>
                  </a:moveTo>
                  <a:lnTo>
                    <a:pt x="3099816" y="0"/>
                  </a:lnTo>
                  <a:lnTo>
                    <a:pt x="3099816" y="1343063"/>
                  </a:lnTo>
                  <a:lnTo>
                    <a:pt x="3235452" y="1343063"/>
                  </a:lnTo>
                  <a:lnTo>
                    <a:pt x="3235452" y="0"/>
                  </a:lnTo>
                  <a:close/>
                </a:path>
                <a:path w="4011295" h="1343660">
                  <a:moveTo>
                    <a:pt x="4011168" y="708660"/>
                  </a:moveTo>
                  <a:lnTo>
                    <a:pt x="3875532" y="708660"/>
                  </a:lnTo>
                  <a:lnTo>
                    <a:pt x="3875532" y="1343050"/>
                  </a:lnTo>
                  <a:lnTo>
                    <a:pt x="4011168" y="1343050"/>
                  </a:lnTo>
                  <a:lnTo>
                    <a:pt x="4011168" y="70866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21536" y="3546347"/>
              <a:ext cx="4011295" cy="1291590"/>
            </a:xfrm>
            <a:custGeom>
              <a:avLst/>
              <a:gdLst/>
              <a:ahLst/>
              <a:cxnLst/>
              <a:rect l="l" t="t" r="r" b="b"/>
              <a:pathLst>
                <a:path w="4011295" h="1291589">
                  <a:moveTo>
                    <a:pt x="135636" y="1075944"/>
                  </a:moveTo>
                  <a:lnTo>
                    <a:pt x="0" y="1075944"/>
                  </a:lnTo>
                  <a:lnTo>
                    <a:pt x="0" y="1291234"/>
                  </a:lnTo>
                  <a:lnTo>
                    <a:pt x="135636" y="1291234"/>
                  </a:lnTo>
                  <a:lnTo>
                    <a:pt x="135636" y="1075944"/>
                  </a:lnTo>
                  <a:close/>
                </a:path>
                <a:path w="4011295" h="1291589">
                  <a:moveTo>
                    <a:pt x="911352" y="323088"/>
                  </a:moveTo>
                  <a:lnTo>
                    <a:pt x="775716" y="323088"/>
                  </a:lnTo>
                  <a:lnTo>
                    <a:pt x="775716" y="1291234"/>
                  </a:lnTo>
                  <a:lnTo>
                    <a:pt x="911352" y="1291234"/>
                  </a:lnTo>
                  <a:lnTo>
                    <a:pt x="911352" y="323088"/>
                  </a:lnTo>
                  <a:close/>
                </a:path>
                <a:path w="4011295" h="1291589">
                  <a:moveTo>
                    <a:pt x="1685531" y="646176"/>
                  </a:moveTo>
                  <a:lnTo>
                    <a:pt x="1551432" y="646176"/>
                  </a:lnTo>
                  <a:lnTo>
                    <a:pt x="1551432" y="1291234"/>
                  </a:lnTo>
                  <a:lnTo>
                    <a:pt x="1685531" y="1291234"/>
                  </a:lnTo>
                  <a:lnTo>
                    <a:pt x="1685531" y="646176"/>
                  </a:lnTo>
                  <a:close/>
                </a:path>
                <a:path w="4011295" h="1291589">
                  <a:moveTo>
                    <a:pt x="2461260" y="967740"/>
                  </a:moveTo>
                  <a:lnTo>
                    <a:pt x="2325624" y="967740"/>
                  </a:lnTo>
                  <a:lnTo>
                    <a:pt x="2325624" y="1291234"/>
                  </a:lnTo>
                  <a:lnTo>
                    <a:pt x="2461260" y="1291234"/>
                  </a:lnTo>
                  <a:lnTo>
                    <a:pt x="2461260" y="967740"/>
                  </a:lnTo>
                  <a:close/>
                </a:path>
                <a:path w="4011295" h="1291589">
                  <a:moveTo>
                    <a:pt x="3236976" y="0"/>
                  </a:moveTo>
                  <a:lnTo>
                    <a:pt x="3101340" y="0"/>
                  </a:lnTo>
                  <a:lnTo>
                    <a:pt x="3101340" y="1291234"/>
                  </a:lnTo>
                  <a:lnTo>
                    <a:pt x="3236976" y="1291234"/>
                  </a:lnTo>
                  <a:lnTo>
                    <a:pt x="3236976" y="0"/>
                  </a:lnTo>
                  <a:close/>
                </a:path>
                <a:path w="4011295" h="1291589">
                  <a:moveTo>
                    <a:pt x="4011168" y="323088"/>
                  </a:moveTo>
                  <a:lnTo>
                    <a:pt x="3877056" y="323088"/>
                  </a:lnTo>
                  <a:lnTo>
                    <a:pt x="3877056" y="1291234"/>
                  </a:lnTo>
                  <a:lnTo>
                    <a:pt x="4011168" y="1291234"/>
                  </a:lnTo>
                  <a:lnTo>
                    <a:pt x="4011168" y="323088"/>
                  </a:lnTo>
                  <a:close/>
                </a:path>
              </a:pathLst>
            </a:custGeom>
            <a:solidFill>
              <a:srgbClr val="E20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93748" y="3621023"/>
              <a:ext cx="4011295" cy="1216660"/>
            </a:xfrm>
            <a:custGeom>
              <a:avLst/>
              <a:gdLst/>
              <a:ahLst/>
              <a:cxnLst/>
              <a:rect l="l" t="t" r="r" b="b"/>
              <a:pathLst>
                <a:path w="4011295" h="1216660">
                  <a:moveTo>
                    <a:pt x="135636" y="912876"/>
                  </a:moveTo>
                  <a:lnTo>
                    <a:pt x="0" y="912876"/>
                  </a:lnTo>
                  <a:lnTo>
                    <a:pt x="0" y="1216558"/>
                  </a:lnTo>
                  <a:lnTo>
                    <a:pt x="135636" y="1216558"/>
                  </a:lnTo>
                  <a:lnTo>
                    <a:pt x="135636" y="912876"/>
                  </a:lnTo>
                  <a:close/>
                </a:path>
                <a:path w="4011295" h="1216660">
                  <a:moveTo>
                    <a:pt x="911352" y="303276"/>
                  </a:moveTo>
                  <a:lnTo>
                    <a:pt x="775716" y="303276"/>
                  </a:lnTo>
                  <a:lnTo>
                    <a:pt x="775716" y="1216558"/>
                  </a:lnTo>
                  <a:lnTo>
                    <a:pt x="911352" y="1216558"/>
                  </a:lnTo>
                  <a:lnTo>
                    <a:pt x="911352" y="303276"/>
                  </a:lnTo>
                  <a:close/>
                </a:path>
                <a:path w="4011295" h="1216660">
                  <a:moveTo>
                    <a:pt x="1685544" y="455676"/>
                  </a:moveTo>
                  <a:lnTo>
                    <a:pt x="1549908" y="455676"/>
                  </a:lnTo>
                  <a:lnTo>
                    <a:pt x="1549908" y="1216558"/>
                  </a:lnTo>
                  <a:lnTo>
                    <a:pt x="1685544" y="1216558"/>
                  </a:lnTo>
                  <a:lnTo>
                    <a:pt x="1685544" y="455676"/>
                  </a:lnTo>
                  <a:close/>
                </a:path>
                <a:path w="4011295" h="1216660">
                  <a:moveTo>
                    <a:pt x="2461260" y="1063752"/>
                  </a:moveTo>
                  <a:lnTo>
                    <a:pt x="2325624" y="1063752"/>
                  </a:lnTo>
                  <a:lnTo>
                    <a:pt x="2325624" y="1216558"/>
                  </a:lnTo>
                  <a:lnTo>
                    <a:pt x="2461260" y="1216558"/>
                  </a:lnTo>
                  <a:lnTo>
                    <a:pt x="2461260" y="1063752"/>
                  </a:lnTo>
                  <a:close/>
                </a:path>
                <a:path w="4011295" h="1216660">
                  <a:moveTo>
                    <a:pt x="3235452" y="0"/>
                  </a:moveTo>
                  <a:lnTo>
                    <a:pt x="3101340" y="0"/>
                  </a:lnTo>
                  <a:lnTo>
                    <a:pt x="3101340" y="1216558"/>
                  </a:lnTo>
                  <a:lnTo>
                    <a:pt x="3235452" y="1216558"/>
                  </a:lnTo>
                  <a:lnTo>
                    <a:pt x="3235452" y="0"/>
                  </a:lnTo>
                  <a:close/>
                </a:path>
                <a:path w="4011295" h="1216660">
                  <a:moveTo>
                    <a:pt x="4011168" y="152400"/>
                  </a:moveTo>
                  <a:lnTo>
                    <a:pt x="3875532" y="152400"/>
                  </a:lnTo>
                  <a:lnTo>
                    <a:pt x="3875532" y="1216558"/>
                  </a:lnTo>
                  <a:lnTo>
                    <a:pt x="4011168" y="1216558"/>
                  </a:lnTo>
                  <a:lnTo>
                    <a:pt x="4011168" y="152400"/>
                  </a:lnTo>
                  <a:close/>
                </a:path>
              </a:pathLst>
            </a:custGeom>
            <a:solidFill>
              <a:srgbClr val="4067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02275" y="4837582"/>
              <a:ext cx="4651375" cy="0"/>
            </a:xfrm>
            <a:custGeom>
              <a:avLst/>
              <a:gdLst/>
              <a:ahLst/>
              <a:cxnLst/>
              <a:rect l="l" t="t" r="r" b="b"/>
              <a:pathLst>
                <a:path w="4651375">
                  <a:moveTo>
                    <a:pt x="0" y="0"/>
                  </a:moveTo>
                  <a:lnTo>
                    <a:pt x="465085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302275" y="3293364"/>
            <a:ext cx="4651375" cy="0"/>
          </a:xfrm>
          <a:custGeom>
            <a:avLst/>
            <a:gdLst/>
            <a:ahLst/>
            <a:cxnLst/>
            <a:rect l="l" t="t" r="r" b="b"/>
            <a:pathLst>
              <a:path w="4651375">
                <a:moveTo>
                  <a:pt x="0" y="0"/>
                </a:moveTo>
                <a:lnTo>
                  <a:pt x="465085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02275" y="3072955"/>
            <a:ext cx="4651375" cy="0"/>
          </a:xfrm>
          <a:custGeom>
            <a:avLst/>
            <a:gdLst/>
            <a:ahLst/>
            <a:cxnLst/>
            <a:rect l="l" t="t" r="r" b="b"/>
            <a:pathLst>
              <a:path w="4651375">
                <a:moveTo>
                  <a:pt x="0" y="0"/>
                </a:moveTo>
                <a:lnTo>
                  <a:pt x="465085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31801" y="2981129"/>
            <a:ext cx="178435" cy="1927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  <a:p>
            <a:pPr marR="6985" algn="r">
              <a:lnSpc>
                <a:spcPct val="100000"/>
              </a:lnSpc>
              <a:spcBef>
                <a:spcPts val="65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35</a:t>
            </a:r>
            <a:endParaRPr sz="900">
              <a:latin typeface="Verdana"/>
              <a:cs typeface="Verdana"/>
            </a:endParaRPr>
          </a:p>
          <a:p>
            <a:pPr marR="6985" algn="r">
              <a:lnSpc>
                <a:spcPct val="100000"/>
              </a:lnSpc>
              <a:spcBef>
                <a:spcPts val="66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65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25</a:t>
            </a:r>
            <a:endParaRPr sz="9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65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66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15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655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660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5</a:t>
            </a:r>
            <a:endParaRPr sz="900">
              <a:latin typeface="Verdana"/>
              <a:cs typeface="Verdana"/>
            </a:endParaRPr>
          </a:p>
          <a:p>
            <a:pPr marR="6350" algn="r">
              <a:lnSpc>
                <a:spcPct val="100000"/>
              </a:lnSpc>
              <a:spcBef>
                <a:spcPts val="655"/>
              </a:spcBef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3874" y="4910480"/>
            <a:ext cx="5727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Roepen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36461" y="4910480"/>
            <a:ext cx="657225" cy="53467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indent="635" algn="ctr">
              <a:lnSpc>
                <a:spcPct val="101600"/>
              </a:lnSpc>
              <a:spcBef>
                <a:spcPts val="80"/>
              </a:spcBef>
            </a:pP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In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discussie </a:t>
            </a: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gaan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71960" y="4910620"/>
            <a:ext cx="5365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Duwen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1105" y="4910620"/>
            <a:ext cx="4083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solidFill>
                  <a:srgbClr val="585858"/>
                </a:solidFill>
                <a:latin typeface="Verdana"/>
                <a:cs typeface="Verdana"/>
              </a:rPr>
              <a:t>Slaan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30965" y="4910760"/>
            <a:ext cx="149288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1465" marR="5080" indent="-279400">
              <a:lnSpc>
                <a:spcPct val="101600"/>
              </a:lnSpc>
              <a:spcBef>
                <a:spcPts val="80"/>
              </a:spcBef>
              <a:tabLst>
                <a:tab pos="1066800" algn="l"/>
              </a:tabLst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Verstijven</a:t>
            </a:r>
            <a:r>
              <a:rPr sz="1100" spc="10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Weggaan 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of</a:t>
            </a: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	</a:t>
            </a:r>
            <a:r>
              <a:rPr sz="1100" spc="-25" dirty="0">
                <a:solidFill>
                  <a:srgbClr val="585858"/>
                </a:solidFill>
                <a:latin typeface="Verdana"/>
                <a:cs typeface="Verdana"/>
              </a:rPr>
              <a:t>of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59814" y="5251466"/>
            <a:ext cx="1968500" cy="476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9584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klemmen</a:t>
            </a:r>
            <a:r>
              <a:rPr sz="1100" spc="49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ontwijken</a:t>
            </a:r>
            <a:endParaRPr sz="11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Mantelzorg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9875" y="3890093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02211" y="2678681"/>
            <a:ext cx="21799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"Hoe</a:t>
            </a:r>
            <a:r>
              <a:rPr sz="1400" spc="-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uit</a:t>
            </a:r>
            <a:r>
              <a:rPr sz="1400" spc="-9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de</a:t>
            </a:r>
            <a:r>
              <a:rPr sz="14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Verdana"/>
                <a:cs typeface="Verdana"/>
              </a:rPr>
              <a:t>weerstand?"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66137" y="5605310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CC6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163635" y="5533548"/>
            <a:ext cx="8909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Residentieel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09823" y="5605310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2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307313" y="5533548"/>
            <a:ext cx="400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Thuis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62323" y="5605310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406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917690" y="2925112"/>
            <a:ext cx="20770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latin typeface="Verdana"/>
                <a:cs typeface="Verdana"/>
              </a:rPr>
              <a:t>Open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vraag,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andere: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spc="-10" dirty="0">
                <a:latin typeface="Verdana"/>
                <a:cs typeface="Verdana"/>
              </a:rPr>
              <a:t>Bijten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spc="50" dirty="0">
                <a:latin typeface="Verdana"/>
                <a:cs typeface="Verdana"/>
              </a:rPr>
              <a:t>Wenen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120" dirty="0"/>
              <a:t>resultaten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78824"/>
            <a:ext cx="9594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Impact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96306" y="3508247"/>
            <a:ext cx="4657090" cy="1557020"/>
            <a:chOff x="1296306" y="3508247"/>
            <a:chExt cx="4657090" cy="1557020"/>
          </a:xfrm>
        </p:grpSpPr>
        <p:sp>
          <p:nvSpPr>
            <p:cNvPr id="6" name="object 6"/>
            <p:cNvSpPr/>
            <p:nvPr/>
          </p:nvSpPr>
          <p:spPr>
            <a:xfrm>
              <a:off x="1296306" y="3770375"/>
              <a:ext cx="4657090" cy="967740"/>
            </a:xfrm>
            <a:custGeom>
              <a:avLst/>
              <a:gdLst/>
              <a:ahLst/>
              <a:cxnLst/>
              <a:rect l="l" t="t" r="r" b="b"/>
              <a:pathLst>
                <a:path w="4657090" h="967739">
                  <a:moveTo>
                    <a:pt x="546209" y="967740"/>
                  </a:moveTo>
                  <a:lnTo>
                    <a:pt x="590405" y="967740"/>
                  </a:lnTo>
                </a:path>
                <a:path w="4657090" h="967739">
                  <a:moveTo>
                    <a:pt x="3341225" y="967740"/>
                  </a:moveTo>
                  <a:lnTo>
                    <a:pt x="3385421" y="967740"/>
                  </a:lnTo>
                </a:path>
                <a:path w="4657090" h="967739">
                  <a:moveTo>
                    <a:pt x="340469" y="967740"/>
                  </a:moveTo>
                  <a:lnTo>
                    <a:pt x="384665" y="967740"/>
                  </a:lnTo>
                </a:path>
                <a:path w="4657090" h="967739">
                  <a:moveTo>
                    <a:pt x="2615801" y="967740"/>
                  </a:moveTo>
                  <a:lnTo>
                    <a:pt x="2972417" y="967740"/>
                  </a:lnTo>
                </a:path>
                <a:path w="4657090" h="967739">
                  <a:moveTo>
                    <a:pt x="2410061" y="967740"/>
                  </a:moveTo>
                  <a:lnTo>
                    <a:pt x="2454257" y="967740"/>
                  </a:lnTo>
                </a:path>
                <a:path w="4657090" h="967739">
                  <a:moveTo>
                    <a:pt x="2202797" y="967740"/>
                  </a:moveTo>
                  <a:lnTo>
                    <a:pt x="2246993" y="967740"/>
                  </a:lnTo>
                </a:path>
                <a:path w="4657090" h="967739">
                  <a:moveTo>
                    <a:pt x="753473" y="967740"/>
                  </a:moveTo>
                  <a:lnTo>
                    <a:pt x="2041253" y="967740"/>
                  </a:lnTo>
                </a:path>
                <a:path w="4657090" h="967739">
                  <a:moveTo>
                    <a:pt x="3133961" y="967740"/>
                  </a:moveTo>
                  <a:lnTo>
                    <a:pt x="3178157" y="967740"/>
                  </a:lnTo>
                </a:path>
                <a:path w="4657090" h="967739">
                  <a:moveTo>
                    <a:pt x="3546965" y="967740"/>
                  </a:moveTo>
                  <a:lnTo>
                    <a:pt x="4656823" y="967740"/>
                  </a:lnTo>
                </a:path>
                <a:path w="4657090" h="967739">
                  <a:moveTo>
                    <a:pt x="0" y="967740"/>
                  </a:moveTo>
                  <a:lnTo>
                    <a:pt x="177401" y="967740"/>
                  </a:lnTo>
                </a:path>
                <a:path w="4657090" h="967739">
                  <a:moveTo>
                    <a:pt x="2615801" y="644652"/>
                  </a:moveTo>
                  <a:lnTo>
                    <a:pt x="2972417" y="644652"/>
                  </a:lnTo>
                </a:path>
                <a:path w="4657090" h="967739">
                  <a:moveTo>
                    <a:pt x="0" y="644652"/>
                  </a:moveTo>
                  <a:lnTo>
                    <a:pt x="384665" y="644652"/>
                  </a:lnTo>
                </a:path>
                <a:path w="4657090" h="967739">
                  <a:moveTo>
                    <a:pt x="2410061" y="644652"/>
                  </a:moveTo>
                  <a:lnTo>
                    <a:pt x="2454257" y="644652"/>
                  </a:lnTo>
                </a:path>
                <a:path w="4657090" h="967739">
                  <a:moveTo>
                    <a:pt x="753473" y="644652"/>
                  </a:moveTo>
                  <a:lnTo>
                    <a:pt x="2041253" y="644652"/>
                  </a:lnTo>
                </a:path>
                <a:path w="4657090" h="967739">
                  <a:moveTo>
                    <a:pt x="3341225" y="644652"/>
                  </a:moveTo>
                  <a:lnTo>
                    <a:pt x="3385421" y="644652"/>
                  </a:lnTo>
                </a:path>
                <a:path w="4657090" h="967739">
                  <a:moveTo>
                    <a:pt x="2202797" y="644652"/>
                  </a:moveTo>
                  <a:lnTo>
                    <a:pt x="2246993" y="644652"/>
                  </a:lnTo>
                </a:path>
                <a:path w="4657090" h="967739">
                  <a:moveTo>
                    <a:pt x="546209" y="644652"/>
                  </a:moveTo>
                  <a:lnTo>
                    <a:pt x="590405" y="644652"/>
                  </a:lnTo>
                </a:path>
                <a:path w="4657090" h="967739">
                  <a:moveTo>
                    <a:pt x="3133961" y="644652"/>
                  </a:moveTo>
                  <a:lnTo>
                    <a:pt x="3178157" y="644652"/>
                  </a:lnTo>
                </a:path>
                <a:path w="4657090" h="967739">
                  <a:moveTo>
                    <a:pt x="3546965" y="644652"/>
                  </a:moveTo>
                  <a:lnTo>
                    <a:pt x="4656823" y="644652"/>
                  </a:lnTo>
                </a:path>
                <a:path w="4657090" h="967739">
                  <a:moveTo>
                    <a:pt x="753473" y="321564"/>
                  </a:moveTo>
                  <a:lnTo>
                    <a:pt x="2972417" y="321564"/>
                  </a:lnTo>
                </a:path>
                <a:path w="4657090" h="967739">
                  <a:moveTo>
                    <a:pt x="3133961" y="321564"/>
                  </a:moveTo>
                  <a:lnTo>
                    <a:pt x="3178157" y="321564"/>
                  </a:lnTo>
                </a:path>
                <a:path w="4657090" h="967739">
                  <a:moveTo>
                    <a:pt x="0" y="321564"/>
                  </a:moveTo>
                  <a:lnTo>
                    <a:pt x="590405" y="321564"/>
                  </a:lnTo>
                </a:path>
                <a:path w="4657090" h="967739">
                  <a:moveTo>
                    <a:pt x="3546965" y="321564"/>
                  </a:moveTo>
                  <a:lnTo>
                    <a:pt x="4656823" y="321564"/>
                  </a:lnTo>
                </a:path>
                <a:path w="4657090" h="967739">
                  <a:moveTo>
                    <a:pt x="3341225" y="321564"/>
                  </a:moveTo>
                  <a:lnTo>
                    <a:pt x="3385421" y="321564"/>
                  </a:lnTo>
                </a:path>
                <a:path w="4657090" h="967739">
                  <a:moveTo>
                    <a:pt x="3341225" y="0"/>
                  </a:moveTo>
                  <a:lnTo>
                    <a:pt x="4656823" y="0"/>
                  </a:lnTo>
                </a:path>
                <a:path w="4657090" h="967739">
                  <a:moveTo>
                    <a:pt x="3133961" y="0"/>
                  </a:moveTo>
                  <a:lnTo>
                    <a:pt x="3178157" y="0"/>
                  </a:lnTo>
                </a:path>
                <a:path w="4657090" h="967739">
                  <a:moveTo>
                    <a:pt x="0" y="0"/>
                  </a:moveTo>
                  <a:lnTo>
                    <a:pt x="297241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73708" y="3508247"/>
              <a:ext cx="3889375" cy="1551940"/>
            </a:xfrm>
            <a:custGeom>
              <a:avLst/>
              <a:gdLst/>
              <a:ahLst/>
              <a:cxnLst/>
              <a:rect l="l" t="t" r="r" b="b"/>
              <a:pathLst>
                <a:path w="3889375" h="1551939">
                  <a:moveTo>
                    <a:pt x="163068" y="1138428"/>
                  </a:moveTo>
                  <a:lnTo>
                    <a:pt x="0" y="1138428"/>
                  </a:lnTo>
                  <a:lnTo>
                    <a:pt x="0" y="1551711"/>
                  </a:lnTo>
                  <a:lnTo>
                    <a:pt x="163068" y="1551711"/>
                  </a:lnTo>
                  <a:lnTo>
                    <a:pt x="163068" y="1138428"/>
                  </a:lnTo>
                  <a:close/>
                </a:path>
                <a:path w="3889375" h="1551939">
                  <a:moveTo>
                    <a:pt x="1094232" y="1258824"/>
                  </a:moveTo>
                  <a:lnTo>
                    <a:pt x="932688" y="1258824"/>
                  </a:lnTo>
                  <a:lnTo>
                    <a:pt x="932688" y="1551724"/>
                  </a:lnTo>
                  <a:lnTo>
                    <a:pt x="1094232" y="1551724"/>
                  </a:lnTo>
                  <a:lnTo>
                    <a:pt x="1094232" y="1258824"/>
                  </a:lnTo>
                  <a:close/>
                </a:path>
                <a:path w="3889375" h="1551939">
                  <a:moveTo>
                    <a:pt x="2025396" y="758952"/>
                  </a:moveTo>
                  <a:lnTo>
                    <a:pt x="1863852" y="758952"/>
                  </a:lnTo>
                  <a:lnTo>
                    <a:pt x="1863852" y="1551711"/>
                  </a:lnTo>
                  <a:lnTo>
                    <a:pt x="2025396" y="1551711"/>
                  </a:lnTo>
                  <a:lnTo>
                    <a:pt x="2025396" y="758952"/>
                  </a:lnTo>
                  <a:close/>
                </a:path>
                <a:path w="3889375" h="1551939">
                  <a:moveTo>
                    <a:pt x="2956560" y="0"/>
                  </a:moveTo>
                  <a:lnTo>
                    <a:pt x="2795016" y="0"/>
                  </a:lnTo>
                  <a:lnTo>
                    <a:pt x="2795016" y="1551724"/>
                  </a:lnTo>
                  <a:lnTo>
                    <a:pt x="2956560" y="1551724"/>
                  </a:lnTo>
                  <a:lnTo>
                    <a:pt x="2956560" y="0"/>
                  </a:lnTo>
                  <a:close/>
                </a:path>
                <a:path w="3889375" h="1551939">
                  <a:moveTo>
                    <a:pt x="3889248" y="1379220"/>
                  </a:moveTo>
                  <a:lnTo>
                    <a:pt x="3726180" y="1379220"/>
                  </a:lnTo>
                  <a:lnTo>
                    <a:pt x="3726180" y="1551711"/>
                  </a:lnTo>
                  <a:lnTo>
                    <a:pt x="3889248" y="1551711"/>
                  </a:lnTo>
                  <a:lnTo>
                    <a:pt x="3889248" y="1379220"/>
                  </a:lnTo>
                  <a:close/>
                </a:path>
              </a:pathLst>
            </a:custGeom>
            <a:solidFill>
              <a:srgbClr val="ECC6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80972" y="3572255"/>
              <a:ext cx="2956560" cy="1487805"/>
            </a:xfrm>
            <a:custGeom>
              <a:avLst/>
              <a:gdLst/>
              <a:ahLst/>
              <a:cxnLst/>
              <a:rect l="l" t="t" r="r" b="b"/>
              <a:pathLst>
                <a:path w="2956560" h="1487804">
                  <a:moveTo>
                    <a:pt x="161544" y="618744"/>
                  </a:moveTo>
                  <a:lnTo>
                    <a:pt x="0" y="618744"/>
                  </a:lnTo>
                  <a:lnTo>
                    <a:pt x="0" y="1487703"/>
                  </a:lnTo>
                  <a:lnTo>
                    <a:pt x="161544" y="1487703"/>
                  </a:lnTo>
                  <a:lnTo>
                    <a:pt x="161544" y="618744"/>
                  </a:lnTo>
                  <a:close/>
                </a:path>
                <a:path w="2956560" h="1487804">
                  <a:moveTo>
                    <a:pt x="1094232" y="1363980"/>
                  </a:moveTo>
                  <a:lnTo>
                    <a:pt x="931164" y="1363980"/>
                  </a:lnTo>
                  <a:lnTo>
                    <a:pt x="931164" y="1487703"/>
                  </a:lnTo>
                  <a:lnTo>
                    <a:pt x="1094232" y="1487703"/>
                  </a:lnTo>
                  <a:lnTo>
                    <a:pt x="1094232" y="1363980"/>
                  </a:lnTo>
                  <a:close/>
                </a:path>
                <a:path w="2956560" h="1487804">
                  <a:moveTo>
                    <a:pt x="2025396" y="743712"/>
                  </a:moveTo>
                  <a:lnTo>
                    <a:pt x="1862328" y="743712"/>
                  </a:lnTo>
                  <a:lnTo>
                    <a:pt x="1862328" y="1487703"/>
                  </a:lnTo>
                  <a:lnTo>
                    <a:pt x="2025396" y="1487703"/>
                  </a:lnTo>
                  <a:lnTo>
                    <a:pt x="2025396" y="743712"/>
                  </a:lnTo>
                  <a:close/>
                </a:path>
                <a:path w="2956560" h="1487804">
                  <a:moveTo>
                    <a:pt x="2956547" y="0"/>
                  </a:moveTo>
                  <a:lnTo>
                    <a:pt x="2793492" y="0"/>
                  </a:lnTo>
                  <a:lnTo>
                    <a:pt x="2793492" y="1487703"/>
                  </a:lnTo>
                  <a:lnTo>
                    <a:pt x="2956547" y="1487703"/>
                  </a:lnTo>
                  <a:lnTo>
                    <a:pt x="2956547" y="0"/>
                  </a:lnTo>
                  <a:close/>
                </a:path>
              </a:pathLst>
            </a:custGeom>
            <a:solidFill>
              <a:srgbClr val="E200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86712" y="3938015"/>
              <a:ext cx="3888104" cy="1122045"/>
            </a:xfrm>
            <a:custGeom>
              <a:avLst/>
              <a:gdLst/>
              <a:ahLst/>
              <a:cxnLst/>
              <a:rect l="l" t="t" r="r" b="b"/>
              <a:pathLst>
                <a:path w="3888104" h="1122045">
                  <a:moveTo>
                    <a:pt x="163068" y="0"/>
                  </a:moveTo>
                  <a:lnTo>
                    <a:pt x="0" y="0"/>
                  </a:lnTo>
                  <a:lnTo>
                    <a:pt x="0" y="1121956"/>
                  </a:lnTo>
                  <a:lnTo>
                    <a:pt x="163068" y="1121956"/>
                  </a:lnTo>
                  <a:lnTo>
                    <a:pt x="163068" y="0"/>
                  </a:lnTo>
                  <a:close/>
                </a:path>
                <a:path w="3888104" h="1122045">
                  <a:moveTo>
                    <a:pt x="1094232" y="981456"/>
                  </a:moveTo>
                  <a:lnTo>
                    <a:pt x="931164" y="981456"/>
                  </a:lnTo>
                  <a:lnTo>
                    <a:pt x="931164" y="1121956"/>
                  </a:lnTo>
                  <a:lnTo>
                    <a:pt x="1094232" y="1121956"/>
                  </a:lnTo>
                  <a:lnTo>
                    <a:pt x="1094232" y="981456"/>
                  </a:lnTo>
                  <a:close/>
                </a:path>
                <a:path w="3888104" h="1122045">
                  <a:moveTo>
                    <a:pt x="2025396" y="350520"/>
                  </a:moveTo>
                  <a:lnTo>
                    <a:pt x="1863852" y="350520"/>
                  </a:lnTo>
                  <a:lnTo>
                    <a:pt x="1863852" y="1121943"/>
                  </a:lnTo>
                  <a:lnTo>
                    <a:pt x="2025396" y="1121943"/>
                  </a:lnTo>
                  <a:lnTo>
                    <a:pt x="2025396" y="350520"/>
                  </a:lnTo>
                  <a:close/>
                </a:path>
                <a:path w="3888104" h="1122045">
                  <a:moveTo>
                    <a:pt x="2956560" y="140208"/>
                  </a:moveTo>
                  <a:lnTo>
                    <a:pt x="2795016" y="140208"/>
                  </a:lnTo>
                  <a:lnTo>
                    <a:pt x="2795016" y="1121956"/>
                  </a:lnTo>
                  <a:lnTo>
                    <a:pt x="2956560" y="1121956"/>
                  </a:lnTo>
                  <a:lnTo>
                    <a:pt x="2956560" y="140208"/>
                  </a:lnTo>
                  <a:close/>
                </a:path>
                <a:path w="3888104" h="1122045">
                  <a:moveTo>
                    <a:pt x="3887724" y="911352"/>
                  </a:moveTo>
                  <a:lnTo>
                    <a:pt x="3726180" y="911352"/>
                  </a:lnTo>
                  <a:lnTo>
                    <a:pt x="3726180" y="1121943"/>
                  </a:lnTo>
                  <a:lnTo>
                    <a:pt x="3887724" y="1121943"/>
                  </a:lnTo>
                  <a:lnTo>
                    <a:pt x="3887724" y="911352"/>
                  </a:lnTo>
                  <a:close/>
                </a:path>
              </a:pathLst>
            </a:custGeom>
            <a:solidFill>
              <a:srgbClr val="4067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6306" y="5059955"/>
              <a:ext cx="4657090" cy="0"/>
            </a:xfrm>
            <a:custGeom>
              <a:avLst/>
              <a:gdLst/>
              <a:ahLst/>
              <a:cxnLst/>
              <a:rect l="l" t="t" r="r" b="b"/>
              <a:pathLst>
                <a:path w="4657090">
                  <a:moveTo>
                    <a:pt x="0" y="0"/>
                  </a:moveTo>
                  <a:lnTo>
                    <a:pt x="465682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296306" y="3447288"/>
            <a:ext cx="4657090" cy="0"/>
          </a:xfrm>
          <a:custGeom>
            <a:avLst/>
            <a:gdLst/>
            <a:ahLst/>
            <a:cxnLst/>
            <a:rect l="l" t="t" r="r" b="b"/>
            <a:pathLst>
              <a:path w="4657090">
                <a:moveTo>
                  <a:pt x="0" y="0"/>
                </a:moveTo>
                <a:lnTo>
                  <a:pt x="465682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6306" y="3125012"/>
            <a:ext cx="4657090" cy="0"/>
          </a:xfrm>
          <a:custGeom>
            <a:avLst/>
            <a:gdLst/>
            <a:ahLst/>
            <a:cxnLst/>
            <a:rect l="l" t="t" r="r" b="b"/>
            <a:pathLst>
              <a:path w="4657090">
                <a:moveTo>
                  <a:pt x="0" y="0"/>
                </a:moveTo>
                <a:lnTo>
                  <a:pt x="465682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0121" y="4645852"/>
            <a:ext cx="142875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95" dirty="0">
                <a:solidFill>
                  <a:srgbClr val="585858"/>
                </a:solidFill>
                <a:latin typeface="Verdana"/>
                <a:cs typeface="Verdana"/>
              </a:rPr>
              <a:t>10</a:t>
            </a:r>
            <a:endParaRPr sz="9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900">
              <a:latin typeface="Verdana"/>
              <a:cs typeface="Verdana"/>
            </a:endParaRPr>
          </a:p>
          <a:p>
            <a:pPr marL="53340">
              <a:lnSpc>
                <a:spcPct val="100000"/>
              </a:lnSpc>
            </a:pPr>
            <a:r>
              <a:rPr sz="900" spc="-50" dirty="0">
                <a:solidFill>
                  <a:srgbClr val="585858"/>
                </a:solidFill>
                <a:latin typeface="Verdana"/>
                <a:cs typeface="Verdana"/>
              </a:rPr>
              <a:t>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6460" y="4323412"/>
            <a:ext cx="1676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20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36918" y="4000972"/>
            <a:ext cx="1651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30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5831" y="3678532"/>
            <a:ext cx="1784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40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36689" y="3356091"/>
            <a:ext cx="1644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50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1774" y="3033651"/>
            <a:ext cx="172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Verdana"/>
                <a:cs typeface="Verdana"/>
              </a:rPr>
              <a:t>60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39580" y="5132853"/>
            <a:ext cx="4432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Stress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4894" y="5132853"/>
            <a:ext cx="6159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Onzeker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62347" y="5132853"/>
            <a:ext cx="925194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Niet</a:t>
            </a:r>
            <a:r>
              <a:rPr sz="11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poetsen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53025" y="5132853"/>
            <a:ext cx="60642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9525">
              <a:lnSpc>
                <a:spcPct val="101600"/>
              </a:lnSpc>
              <a:spcBef>
                <a:spcPts val="8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Vroeger stoppen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1646" y="5132853"/>
            <a:ext cx="9302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585858"/>
                </a:solidFill>
                <a:latin typeface="Verdana"/>
                <a:cs typeface="Verdana"/>
              </a:rPr>
              <a:t>Geen</a:t>
            </a:r>
            <a:r>
              <a:rPr sz="1100" spc="-5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impact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9875" y="4027313"/>
            <a:ext cx="179705" cy="130810"/>
          </a:xfrm>
          <a:prstGeom prst="rect">
            <a:avLst/>
          </a:prstGeom>
        </p:spPr>
        <p:txBody>
          <a:bodyPr vert="vert270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00" spc="-310" dirty="0">
                <a:solidFill>
                  <a:srgbClr val="585858"/>
                </a:solidFill>
                <a:latin typeface="Verdana"/>
                <a:cs typeface="Verdana"/>
              </a:rPr>
              <a:t>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62131" y="2730746"/>
            <a:ext cx="34607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"Welke</a:t>
            </a:r>
            <a:r>
              <a:rPr sz="14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impact</a:t>
            </a:r>
            <a:r>
              <a:rPr sz="14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heeft</a:t>
            </a:r>
            <a:r>
              <a:rPr sz="14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weerstand</a:t>
            </a:r>
            <a:r>
              <a:rPr sz="1400" spc="-6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585858"/>
                </a:solidFill>
                <a:latin typeface="Verdana"/>
                <a:cs typeface="Verdana"/>
              </a:rPr>
              <a:t>op</a:t>
            </a:r>
            <a:r>
              <a:rPr sz="1400" spc="-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Verdana"/>
                <a:cs typeface="Verdana"/>
              </a:rPr>
              <a:t>u?"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988921" y="5657367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CC6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086417" y="5585614"/>
            <a:ext cx="8909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Residentieel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139617" y="5657367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E200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237114" y="5585614"/>
            <a:ext cx="4006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Thuis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799141" y="5657367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631" y="0"/>
                </a:moveTo>
                <a:lnTo>
                  <a:pt x="0" y="0"/>
                </a:lnTo>
                <a:lnTo>
                  <a:pt x="0" y="76631"/>
                </a:lnTo>
                <a:lnTo>
                  <a:pt x="76631" y="76631"/>
                </a:lnTo>
                <a:lnTo>
                  <a:pt x="76631" y="0"/>
                </a:lnTo>
                <a:close/>
              </a:path>
            </a:pathLst>
          </a:custGeom>
          <a:solidFill>
            <a:srgbClr val="406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896635" y="5585614"/>
            <a:ext cx="9652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585858"/>
                </a:solidFill>
                <a:latin typeface="Verdana"/>
                <a:cs typeface="Verdana"/>
              </a:rPr>
              <a:t>Mantelzorger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17690" y="2925112"/>
            <a:ext cx="408114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50" dirty="0">
                <a:latin typeface="Verdana"/>
                <a:cs typeface="Verdana"/>
              </a:rPr>
              <a:t>Open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65" dirty="0">
                <a:latin typeface="Verdana"/>
                <a:cs typeface="Verdana"/>
              </a:rPr>
              <a:t>vraag,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andere:</a:t>
            </a:r>
            <a:endParaRPr sz="1600">
              <a:latin typeface="Verdana"/>
              <a:cs typeface="Verdana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spc="-20" dirty="0">
                <a:latin typeface="Verdana"/>
                <a:cs typeface="Verdana"/>
              </a:rPr>
              <a:t>Gevoel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falen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geen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goede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zorg </a:t>
            </a:r>
            <a:r>
              <a:rPr sz="1600" spc="-10" dirty="0">
                <a:latin typeface="Verdana"/>
                <a:cs typeface="Verdana"/>
              </a:rPr>
              <a:t>leveren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Teken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dat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er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iets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mis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is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Zoeken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naar</a:t>
            </a:r>
            <a:r>
              <a:rPr sz="1600" spc="-9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oorzaak</a:t>
            </a:r>
            <a:endParaRPr sz="1600">
              <a:latin typeface="Verdana"/>
              <a:cs typeface="Verdana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600" dirty="0">
                <a:latin typeface="Verdana"/>
                <a:cs typeface="Verdana"/>
              </a:rPr>
              <a:t>Andere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keer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proberen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spc="-125" dirty="0"/>
              <a:t>Voorlopige</a:t>
            </a:r>
            <a:r>
              <a:rPr spc="-150" dirty="0"/>
              <a:t> </a:t>
            </a:r>
            <a:r>
              <a:rPr spc="-35" dirty="0"/>
              <a:t>resultaten</a:t>
            </a:r>
          </a:p>
          <a:p>
            <a:pPr marL="618490">
              <a:lnSpc>
                <a:spcPct val="100000"/>
              </a:lnSpc>
              <a:spcBef>
                <a:spcPts val="805"/>
              </a:spcBef>
            </a:pPr>
            <a:r>
              <a:rPr sz="2000" spc="50" dirty="0">
                <a:solidFill>
                  <a:srgbClr val="E20046"/>
                </a:solidFill>
                <a:latin typeface="Tahoma"/>
                <a:cs typeface="Tahoma"/>
              </a:rPr>
              <a:t>Enkele</a:t>
            </a:r>
            <a:r>
              <a:rPr sz="2000" spc="12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E20046"/>
                </a:solidFill>
                <a:latin typeface="Tahoma"/>
                <a:cs typeface="Tahoma"/>
              </a:rPr>
              <a:t>voorlopige</a:t>
            </a:r>
            <a:r>
              <a:rPr sz="2000" spc="8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E20046"/>
                </a:solidFill>
                <a:latin typeface="Tahoma"/>
                <a:cs typeface="Tahoma"/>
              </a:rPr>
              <a:t>inzichten</a:t>
            </a:r>
            <a:r>
              <a:rPr sz="2000" spc="13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E20046"/>
                </a:solidFill>
                <a:latin typeface="Tahoma"/>
                <a:cs typeface="Tahoma"/>
              </a:rPr>
              <a:t>uit</a:t>
            </a:r>
            <a:r>
              <a:rPr sz="2000" spc="114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spc="80" dirty="0">
                <a:solidFill>
                  <a:srgbClr val="E20046"/>
                </a:solidFill>
                <a:latin typeface="Tahoma"/>
                <a:cs typeface="Tahoma"/>
              </a:rPr>
              <a:t>de</a:t>
            </a:r>
            <a:r>
              <a:rPr sz="2000" spc="114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E20046"/>
                </a:solidFill>
                <a:latin typeface="Tahoma"/>
                <a:cs typeface="Tahoma"/>
              </a:rPr>
              <a:t>interviews…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7069" y="1918713"/>
            <a:ext cx="8755380" cy="397129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600" b="1" spc="-10" dirty="0">
                <a:solidFill>
                  <a:srgbClr val="003469"/>
                </a:solidFill>
                <a:latin typeface="Tahoma"/>
                <a:cs typeface="Tahoma"/>
              </a:rPr>
              <a:t>Woonzorgcentra:</a:t>
            </a:r>
            <a:endParaRPr sz="1600">
              <a:latin typeface="Tahoma"/>
              <a:cs typeface="Tahoma"/>
            </a:endParaRPr>
          </a:p>
          <a:p>
            <a:pPr marL="502920" indent="-285115">
              <a:lnSpc>
                <a:spcPct val="100000"/>
              </a:lnSpc>
              <a:spcBef>
                <a:spcPts val="420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Aandacht</a:t>
            </a:r>
            <a:r>
              <a:rPr sz="1600" spc="40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voor </a:t>
            </a:r>
            <a:r>
              <a:rPr sz="1600" dirty="0">
                <a:latin typeface="Verdana"/>
                <a:cs typeface="Verdana"/>
              </a:rPr>
              <a:t>mondzorg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groeit: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meer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kennis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over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belang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correcte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mondzorg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spc="-10" dirty="0">
                <a:latin typeface="Verdana"/>
                <a:cs typeface="Verdana"/>
              </a:rPr>
              <a:t>Grote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verschillen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in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attitude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gedrag: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vaak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taak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enkelingen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7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Belang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 </a:t>
            </a:r>
            <a:r>
              <a:rPr sz="1600" dirty="0">
                <a:latin typeface="Verdana"/>
                <a:cs typeface="Verdana"/>
              </a:rPr>
              <a:t>persoonsgerichte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aanpak</a:t>
            </a:r>
            <a:r>
              <a:rPr sz="1600" spc="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en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benadering/communicatie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spc="-10" dirty="0">
                <a:latin typeface="Verdana"/>
                <a:cs typeface="Verdana"/>
              </a:rPr>
              <a:t>Vaak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ook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organisatorische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drempels: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materiaal,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tandartsbezoek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30"/>
              </a:spcBef>
              <a:buClr>
                <a:srgbClr val="E20046"/>
              </a:buClr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003469"/>
                </a:solidFill>
                <a:latin typeface="Tahoma"/>
                <a:cs typeface="Tahoma"/>
              </a:rPr>
              <a:t>Thuiszorg:</a:t>
            </a:r>
            <a:endParaRPr sz="1600">
              <a:latin typeface="Tahoma"/>
              <a:cs typeface="Tahoma"/>
            </a:endParaRPr>
          </a:p>
          <a:p>
            <a:pPr marL="502920" indent="-285115">
              <a:lnSpc>
                <a:spcPct val="100000"/>
              </a:lnSpc>
              <a:spcBef>
                <a:spcPts val="420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Gedeelde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verantwoordelijkheid</a:t>
            </a:r>
            <a:r>
              <a:rPr sz="1600" spc="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met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mantelzorger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spc="50" dirty="0">
                <a:latin typeface="Verdana"/>
                <a:cs typeface="Verdana"/>
              </a:rPr>
              <a:t>Weinig</a:t>
            </a:r>
            <a:r>
              <a:rPr sz="1600" spc="-8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expliciete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aandacht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30" dirty="0">
                <a:latin typeface="Verdana"/>
                <a:cs typeface="Verdana"/>
              </a:rPr>
              <a:t>voor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mondzorg</a:t>
            </a:r>
            <a:endParaRPr sz="1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30"/>
              </a:spcBef>
              <a:buClr>
                <a:srgbClr val="E20046"/>
              </a:buClr>
              <a:buFont typeface="Arial MT"/>
              <a:buChar char="•"/>
            </a:pP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003469"/>
                </a:solidFill>
                <a:latin typeface="Tahoma"/>
                <a:cs typeface="Tahoma"/>
              </a:rPr>
              <a:t>Mantelzorg:</a:t>
            </a:r>
            <a:endParaRPr sz="1600">
              <a:latin typeface="Tahoma"/>
              <a:cs typeface="Tahoma"/>
            </a:endParaRPr>
          </a:p>
          <a:p>
            <a:pPr marL="502920" indent="-285115">
              <a:lnSpc>
                <a:spcPct val="100000"/>
              </a:lnSpc>
              <a:spcBef>
                <a:spcPts val="409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Gebrek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aan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bewustwording </a:t>
            </a:r>
            <a:r>
              <a:rPr sz="1600" spc="-45" dirty="0">
                <a:latin typeface="Verdana"/>
                <a:cs typeface="Verdana"/>
              </a:rPr>
              <a:t>is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groter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dan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gebrek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aan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kennis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7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Belang </a:t>
            </a:r>
            <a:r>
              <a:rPr sz="1600" spc="-25" dirty="0">
                <a:latin typeface="Verdana"/>
                <a:cs typeface="Verdana"/>
              </a:rPr>
              <a:t>van </a:t>
            </a:r>
            <a:r>
              <a:rPr sz="1600" spc="-10" dirty="0">
                <a:latin typeface="Verdana"/>
                <a:cs typeface="Verdana"/>
              </a:rPr>
              <a:t>benadering/communicatie</a:t>
            </a:r>
            <a:endParaRPr sz="1600">
              <a:latin typeface="Verdana"/>
              <a:cs typeface="Verdana"/>
            </a:endParaRPr>
          </a:p>
          <a:p>
            <a:pPr marL="502920" indent="-285115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02920" algn="l"/>
              </a:tabLst>
            </a:pPr>
            <a:r>
              <a:rPr sz="1600" dirty="0">
                <a:latin typeface="Verdana"/>
                <a:cs typeface="Verdana"/>
              </a:rPr>
              <a:t>Cognitieve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achteruitgang </a:t>
            </a:r>
            <a:r>
              <a:rPr sz="1600" spc="-409" dirty="0">
                <a:latin typeface="Verdana"/>
                <a:cs typeface="Verdana"/>
              </a:rPr>
              <a:t>~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uiting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van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weerstand</a:t>
            </a:r>
            <a:r>
              <a:rPr sz="1600" spc="-15" dirty="0">
                <a:latin typeface="Verdana"/>
                <a:cs typeface="Verdana"/>
              </a:rPr>
              <a:t> </a:t>
            </a:r>
            <a:r>
              <a:rPr sz="1600" spc="-409" dirty="0">
                <a:latin typeface="Verdana"/>
                <a:cs typeface="Verdana"/>
              </a:rPr>
              <a:t>~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manier</a:t>
            </a:r>
            <a:r>
              <a:rPr sz="1600" spc="-30" dirty="0">
                <a:latin typeface="Verdana"/>
                <a:cs typeface="Verdana"/>
              </a:rPr>
              <a:t> </a:t>
            </a:r>
            <a:r>
              <a:rPr sz="1600" spc="70" dirty="0">
                <a:latin typeface="Verdana"/>
                <a:cs typeface="Verdana"/>
              </a:rPr>
              <a:t>om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mee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spc="70" dirty="0">
                <a:latin typeface="Verdana"/>
                <a:cs typeface="Verdana"/>
              </a:rPr>
              <a:t>om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te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gaan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142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25" dirty="0"/>
              <a:t>Disseminatie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9550" y="1708786"/>
            <a:ext cx="5786755" cy="288544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000" b="1" spc="70" dirty="0">
                <a:solidFill>
                  <a:srgbClr val="E20046"/>
                </a:solidFill>
                <a:latin typeface="Tahoma"/>
                <a:cs typeface="Tahoma"/>
              </a:rPr>
              <a:t>Vorming</a:t>
            </a:r>
            <a:r>
              <a:rPr sz="2000" b="1" spc="-5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65" dirty="0">
                <a:solidFill>
                  <a:srgbClr val="E20046"/>
                </a:solidFill>
                <a:latin typeface="Tahoma"/>
                <a:cs typeface="Tahoma"/>
              </a:rPr>
              <a:t>en</a:t>
            </a:r>
            <a:r>
              <a:rPr sz="2000" b="1" spc="-25" dirty="0">
                <a:solidFill>
                  <a:srgbClr val="E200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bijscholing:</a:t>
            </a:r>
            <a:endParaRPr sz="2000">
              <a:latin typeface="Tahoma"/>
              <a:cs typeface="Tahoma"/>
            </a:endParaRPr>
          </a:p>
          <a:p>
            <a:pPr marL="560705" indent="-342900">
              <a:lnSpc>
                <a:spcPct val="100000"/>
              </a:lnSpc>
              <a:spcBef>
                <a:spcPts val="434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Maart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165" dirty="0">
                <a:latin typeface="Verdana"/>
                <a:cs typeface="Verdana"/>
              </a:rPr>
              <a:t>‘26: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WZC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Lommel</a:t>
            </a:r>
            <a:endParaRPr sz="16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50" dirty="0">
                <a:latin typeface="Verdana"/>
                <a:cs typeface="Verdana"/>
              </a:rPr>
              <a:t>Mei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165" dirty="0">
                <a:latin typeface="Verdana"/>
                <a:cs typeface="Verdana"/>
              </a:rPr>
              <a:t>‘26: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Inspiratiedag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referentiepersonen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dementie</a:t>
            </a:r>
            <a:endParaRPr sz="16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27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dirty="0">
                <a:latin typeface="Verdana"/>
                <a:cs typeface="Verdana"/>
              </a:rPr>
              <a:t>Oktober</a:t>
            </a:r>
            <a:r>
              <a:rPr sz="1600" spc="-20" dirty="0">
                <a:latin typeface="Verdana"/>
                <a:cs typeface="Verdana"/>
              </a:rPr>
              <a:t> </a:t>
            </a:r>
            <a:r>
              <a:rPr sz="1600" spc="-170" dirty="0">
                <a:latin typeface="Verdana"/>
                <a:cs typeface="Verdana"/>
              </a:rPr>
              <a:t>‘26: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ECD</a:t>
            </a:r>
            <a:r>
              <a:rPr sz="1600" spc="1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Contact</a:t>
            </a:r>
            <a:endParaRPr sz="1600">
              <a:latin typeface="Verdana"/>
              <a:cs typeface="Verdana"/>
            </a:endParaRPr>
          </a:p>
          <a:p>
            <a:pPr marL="560705" indent="-342900">
              <a:lnSpc>
                <a:spcPct val="100000"/>
              </a:lnSpc>
              <a:spcBef>
                <a:spcPts val="265"/>
              </a:spcBef>
              <a:buClr>
                <a:srgbClr val="E20046"/>
              </a:buClr>
              <a:buFont typeface="Arial MT"/>
              <a:buChar char="•"/>
              <a:tabLst>
                <a:tab pos="560705" algn="l"/>
              </a:tabLst>
            </a:pPr>
            <a:r>
              <a:rPr sz="1600" spc="-30" dirty="0">
                <a:latin typeface="Verdana"/>
                <a:cs typeface="Verdana"/>
              </a:rPr>
              <a:t>Najaar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75" dirty="0">
                <a:latin typeface="Verdana"/>
                <a:cs typeface="Verdana"/>
              </a:rPr>
              <a:t>‘27: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praatcafé</a:t>
            </a:r>
            <a:endParaRPr sz="1600">
              <a:latin typeface="Verdana"/>
              <a:cs typeface="Verdana"/>
            </a:endParaRPr>
          </a:p>
          <a:p>
            <a:pPr marL="12700" marR="4328795">
              <a:lnSpc>
                <a:spcPts val="5400"/>
              </a:lnSpc>
              <a:spcBef>
                <a:spcPts val="320"/>
              </a:spcBef>
            </a:pPr>
            <a:r>
              <a:rPr sz="2000" b="1" dirty="0">
                <a:solidFill>
                  <a:srgbClr val="E20046"/>
                </a:solidFill>
                <a:latin typeface="Tahoma"/>
                <a:cs typeface="Tahoma"/>
              </a:rPr>
              <a:t>E-</a:t>
            </a:r>
            <a:r>
              <a:rPr sz="2000" b="1" spc="-10" dirty="0">
                <a:solidFill>
                  <a:srgbClr val="E20046"/>
                </a:solidFill>
                <a:latin typeface="Tahoma"/>
                <a:cs typeface="Tahoma"/>
              </a:rPr>
              <a:t>Learning Thuiszorg?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4" name="object 4" descr="Afbeelding met tekst, bloem, tekenfilm, ontwerp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176771"/>
            <a:ext cx="3121152" cy="68122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CD5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571" y="409618"/>
            <a:ext cx="3654425" cy="7848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3635" y="3908696"/>
            <a:ext cx="3651885" cy="10394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003469"/>
                </a:solidFill>
                <a:latin typeface="Verdana"/>
                <a:cs typeface="Verdana"/>
              </a:rPr>
              <a:t>Projectpagina </a:t>
            </a:r>
            <a:r>
              <a:rPr sz="1600" b="1" spc="-10" dirty="0">
                <a:solidFill>
                  <a:srgbClr val="003469"/>
                </a:solidFill>
                <a:latin typeface="Verdana"/>
                <a:cs typeface="Verdana"/>
              </a:rPr>
              <a:t>WeersTand: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50000"/>
              </a:lnSpc>
              <a:spcBef>
                <a:spcPts val="130"/>
              </a:spcBef>
            </a:pPr>
            <a:r>
              <a:rPr sz="1100" u="sng" spc="-4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https://research-</a:t>
            </a:r>
            <a:r>
              <a:rPr sz="1100" u="sng" spc="-25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expertise.ucll.be/nl/weerstand-</a:t>
            </a:r>
            <a:r>
              <a:rPr sz="1100" u="sng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hoe-</a:t>
            </a:r>
            <a:r>
              <a:rPr sz="1100" u="sng" spc="-2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verzorg-</a:t>
            </a:r>
            <a:r>
              <a:rPr sz="1100" u="sng" spc="-6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je-</a:t>
            </a:r>
            <a:r>
              <a:rPr sz="1100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de-</a:t>
            </a:r>
            <a:r>
              <a:rPr sz="1100" u="sng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mond-</a:t>
            </a:r>
            <a:r>
              <a:rPr sz="1100" u="sng" spc="-35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van-</a:t>
            </a:r>
            <a:r>
              <a:rPr sz="1100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een-persoon-</a:t>
            </a:r>
            <a:r>
              <a:rPr sz="1100" u="sng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met-</a:t>
            </a:r>
            <a:r>
              <a:rPr sz="1100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3"/>
              </a:rPr>
              <a:t>dementie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56159" y="3906240"/>
            <a:ext cx="2569210" cy="788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95" dirty="0">
                <a:solidFill>
                  <a:srgbClr val="003469"/>
                </a:solidFill>
                <a:latin typeface="Verdana"/>
                <a:cs typeface="Verdana"/>
              </a:rPr>
              <a:t>E-</a:t>
            </a:r>
            <a:r>
              <a:rPr sz="1600" b="1" spc="-50" dirty="0">
                <a:solidFill>
                  <a:srgbClr val="003469"/>
                </a:solidFill>
                <a:latin typeface="Verdana"/>
                <a:cs typeface="Verdana"/>
              </a:rPr>
              <a:t>learning</a:t>
            </a:r>
            <a:r>
              <a:rPr sz="1600" b="1" spc="-60" dirty="0">
                <a:solidFill>
                  <a:srgbClr val="003469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003469"/>
                </a:solidFill>
                <a:latin typeface="Verdana"/>
                <a:cs typeface="Verdana"/>
              </a:rPr>
              <a:t>WeersTand:</a:t>
            </a:r>
            <a:endParaRPr sz="1600">
              <a:latin typeface="Verdana"/>
              <a:cs typeface="Verdana"/>
            </a:endParaRPr>
          </a:p>
          <a:p>
            <a:pPr marL="12700" marR="5080">
              <a:lnSpc>
                <a:spcPct val="150000"/>
              </a:lnSpc>
              <a:spcBef>
                <a:spcPts val="130"/>
              </a:spcBef>
            </a:pPr>
            <a:r>
              <a:rPr sz="1100" u="sng" spc="-6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4"/>
              </a:rPr>
              <a:t>https://e-</a:t>
            </a:r>
            <a:r>
              <a:rPr sz="1100" u="sng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4"/>
              </a:rPr>
              <a:t>learning.research-</a:t>
            </a:r>
            <a:r>
              <a:rPr sz="1100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4"/>
              </a:rPr>
              <a:t>expertise.ucll.be/courses/mondzorg/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82477" y="1743328"/>
            <a:ext cx="4731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/>
              <a:t>Bedankt</a:t>
            </a:r>
            <a:r>
              <a:rPr sz="2400" spc="-100" dirty="0"/>
              <a:t> </a:t>
            </a:r>
            <a:r>
              <a:rPr sz="2400" spc="-114" dirty="0"/>
              <a:t>voor </a:t>
            </a:r>
            <a:r>
              <a:rPr sz="2400" spc="-130" dirty="0"/>
              <a:t>jullie</a:t>
            </a:r>
            <a:r>
              <a:rPr sz="2400" spc="-85" dirty="0"/>
              <a:t> </a:t>
            </a:r>
            <a:r>
              <a:rPr sz="2400" spc="-80" dirty="0"/>
              <a:t>aandacht!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2564973" y="2474848"/>
            <a:ext cx="1366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3469"/>
                </a:solidFill>
                <a:latin typeface="Verdana"/>
                <a:cs typeface="Verdana"/>
              </a:rPr>
              <a:t>Vragen?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36145" y="3210941"/>
            <a:ext cx="242316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8580" marR="5080" indent="-56515">
              <a:lnSpc>
                <a:spcPct val="100000"/>
              </a:lnSpc>
              <a:spcBef>
                <a:spcPts val="95"/>
              </a:spcBef>
            </a:pPr>
            <a:r>
              <a:rPr sz="1600" b="1" u="sng" spc="-65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5"/>
              </a:rPr>
              <a:t>Leia.vrancken@ucll.be</a:t>
            </a:r>
            <a:r>
              <a:rPr sz="1600" b="1" spc="-65" dirty="0">
                <a:solidFill>
                  <a:srgbClr val="003469"/>
                </a:solidFill>
                <a:latin typeface="Verdana"/>
                <a:cs typeface="Verdana"/>
              </a:rPr>
              <a:t> </a:t>
            </a:r>
            <a:r>
              <a:rPr sz="1600" b="1" u="sng" spc="-10" dirty="0">
                <a:solidFill>
                  <a:srgbClr val="003469"/>
                </a:solidFill>
                <a:uFill>
                  <a:solidFill>
                    <a:srgbClr val="003469"/>
                  </a:solidFill>
                </a:uFill>
                <a:latin typeface="Verdana"/>
                <a:cs typeface="Verdana"/>
                <a:hlinkClick r:id="rId6"/>
              </a:rPr>
              <a:t>Silke.achten@ucll.be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9" name="object 9" descr="Afbeelding met schermopname, Karmijn, kunst  Door AI gegenereerde inhoud is mogelijk onjuis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98106" y="3843720"/>
            <a:ext cx="5293892" cy="2890454"/>
          </a:xfrm>
          <a:prstGeom prst="rect">
            <a:avLst/>
          </a:prstGeom>
        </p:spPr>
      </p:pic>
      <p:pic>
        <p:nvPicPr>
          <p:cNvPr id="10" name="object 10" descr="Afbeelding met patroon, Symmetrie, ontwerp, plein  Door AI gegenereerde inhoud is mogelijk onjuist.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5514" y="5023497"/>
            <a:ext cx="1466288" cy="1466286"/>
          </a:xfrm>
          <a:prstGeom prst="rect">
            <a:avLst/>
          </a:prstGeom>
        </p:spPr>
      </p:pic>
      <p:pic>
        <p:nvPicPr>
          <p:cNvPr id="11" name="object 11" descr="Afbeelding met patroon, Symmetrie, plein, Majorelleblauw  Door AI gegenereerde inhoud is mogelijk onjuist.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34395" y="5023497"/>
            <a:ext cx="1466290" cy="1466287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668969" y="2077961"/>
            <a:ext cx="5173345" cy="271780"/>
          </a:xfrm>
          <a:custGeom>
            <a:avLst/>
            <a:gdLst/>
            <a:ahLst/>
            <a:cxnLst/>
            <a:rect l="l" t="t" r="r" b="b"/>
            <a:pathLst>
              <a:path w="5173345" h="271780">
                <a:moveTo>
                  <a:pt x="692683" y="0"/>
                </a:moveTo>
                <a:lnTo>
                  <a:pt x="692683" y="44907"/>
                </a:lnTo>
                <a:lnTo>
                  <a:pt x="3042958" y="111074"/>
                </a:lnTo>
                <a:lnTo>
                  <a:pt x="82334" y="132905"/>
                </a:lnTo>
                <a:lnTo>
                  <a:pt x="65477" y="140118"/>
                </a:lnTo>
                <a:lnTo>
                  <a:pt x="30522" y="163666"/>
                </a:lnTo>
                <a:lnTo>
                  <a:pt x="889" y="206409"/>
                </a:lnTo>
                <a:lnTo>
                  <a:pt x="0" y="271208"/>
                </a:lnTo>
                <a:lnTo>
                  <a:pt x="4465523" y="201155"/>
                </a:lnTo>
                <a:lnTo>
                  <a:pt x="4465523" y="151130"/>
                </a:lnTo>
                <a:lnTo>
                  <a:pt x="5158206" y="170624"/>
                </a:lnTo>
                <a:lnTo>
                  <a:pt x="5172886" y="110877"/>
                </a:lnTo>
                <a:lnTo>
                  <a:pt x="5169203" y="76557"/>
                </a:lnTo>
                <a:lnTo>
                  <a:pt x="5139438" y="54697"/>
                </a:lnTo>
                <a:lnTo>
                  <a:pt x="5075872" y="32334"/>
                </a:lnTo>
                <a:lnTo>
                  <a:pt x="692683" y="0"/>
                </a:lnTo>
                <a:close/>
              </a:path>
            </a:pathLst>
          </a:custGeom>
          <a:solidFill>
            <a:srgbClr val="003469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46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762</Words>
  <Application>Microsoft Office PowerPoint</Application>
  <PresentationFormat>Breedbeeld</PresentationFormat>
  <Paragraphs>233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Arial MT</vt:lpstr>
      <vt:lpstr>Courier New</vt:lpstr>
      <vt:lpstr>Tahoma</vt:lpstr>
      <vt:lpstr>Verdana</vt:lpstr>
      <vt:lpstr>Office Theme</vt:lpstr>
      <vt:lpstr>WeersTand</vt:lpstr>
      <vt:lpstr>Achtergrond</vt:lpstr>
      <vt:lpstr>Achtergrond</vt:lpstr>
      <vt:lpstr>Achtergrond</vt:lpstr>
      <vt:lpstr>Doelstellingen WeersTand 2.0</vt:lpstr>
      <vt:lpstr>Voorlopige resultaten</vt:lpstr>
      <vt:lpstr>Voorlopige resultaten</vt:lpstr>
      <vt:lpstr>Voorlopige resultaten</vt:lpstr>
      <vt:lpstr>Voorlopige resultaten</vt:lpstr>
      <vt:lpstr>Voorlopige resultaten</vt:lpstr>
      <vt:lpstr>Voorlopige resultaten</vt:lpstr>
      <vt:lpstr>Voorlopige resultaten Enkele voorlopige inzichten uit de interviews…</vt:lpstr>
      <vt:lpstr>Disseminatie</vt:lpstr>
      <vt:lpstr>Bedankt voor jullie aandacht!</vt:lpstr>
    </vt:vector>
  </TitlesOfParts>
  <Company>UC Leuven-Limburg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Leia Vrancken</dc:creator>
  <cp:lastModifiedBy>Bernd Samyn</cp:lastModifiedBy>
  <cp:revision>1</cp:revision>
  <dcterms:created xsi:type="dcterms:W3CDTF">2026-09-22T12:35:06Z</dcterms:created>
  <dcterms:modified xsi:type="dcterms:W3CDTF">2026-09-22T12:35:57Z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0x010100A4D46E742BE8A844BCF86FFEF796B6E2</vt:lpwstr>
  </property>
  <property fmtid="{D5CDD505-2E9C-101B-9397-08002B2CF9AE}" pid="3" name="Converter">
    <vt:lpwstr>SolidFramework v10.0.19910.1</vt:lpwstr>
  </property>
  <property fmtid="{D5CDD505-2E9C-101B-9397-08002B2CF9AE}" pid="4" name="Created">
    <vt:filetime>2026-09-04T00:00:00Z</vt:filetime>
  </property>
  <property fmtid="{D5CDD505-2E9C-101B-9397-08002B2CF9AE}" pid="5" name="Creator">
    <vt:lpwstr>Acrobat PDFMaker 26 for PowerPoint</vt:lpwstr>
  </property>
  <property fmtid="{D5CDD505-2E9C-101B-9397-08002B2CF9AE}" pid="6" name="LastSaved">
    <vt:filetime>2026-09-22T00:00:00Z</vt:filetime>
  </property>
  <property fmtid="{D5CDD505-2E9C-101B-9397-08002B2CF9AE}" pid="7" name="Producer">
    <vt:lpwstr>Adobe PDF Library 26.1.29</vt:lpwstr>
  </property>
</Properties>
</file>