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798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5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35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95190" y="1350327"/>
            <a:ext cx="2801619" cy="454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1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7460" y="3152647"/>
            <a:ext cx="7178040" cy="1698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5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8.jpg"/><Relationship Id="rId7" Type="http://schemas.openxmlformats.org/officeDocument/2006/relationships/hyperlink" Target="mailto:Aileen.Van.Gyseghem@vub.be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Relationship Id="rId6" Type="http://schemas.openxmlformats.org/officeDocument/2006/relationships/hyperlink" Target="mailto:Lieve.Van.den.Block@vub.be" TargetMode="External"/><Relationship Id="rId5" Type="http://schemas.openxmlformats.org/officeDocument/2006/relationships/hyperlink" Target="mailto:Romy.Van.Rickstal@vub.be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 descr="Een blauwgroen vierkant met rechtsboven een witte rechthoek. Daaronder staat in witte letters: Expertisecentra Dementie.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8951" y="301752"/>
            <a:ext cx="1828800" cy="183845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09406" y="598726"/>
            <a:ext cx="3584722" cy="105245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32904" y="237756"/>
            <a:ext cx="4489704" cy="978649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523363" y="2540635"/>
            <a:ext cx="7310755" cy="94932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069975" marR="5080" indent="-1057910">
              <a:lnSpc>
                <a:spcPts val="3460"/>
              </a:lnSpc>
              <a:spcBef>
                <a:spcPts val="505"/>
              </a:spcBef>
            </a:pPr>
            <a:r>
              <a:rPr sz="3150" i="0" spc="-95" dirty="0">
                <a:latin typeface="Trebuchet MS"/>
                <a:cs typeface="Trebuchet MS"/>
              </a:rPr>
              <a:t>Wie</a:t>
            </a:r>
            <a:r>
              <a:rPr sz="3150" i="0" spc="-305" dirty="0">
                <a:latin typeface="Trebuchet MS"/>
                <a:cs typeface="Trebuchet MS"/>
              </a:rPr>
              <a:t> </a:t>
            </a:r>
            <a:r>
              <a:rPr sz="3150" i="0" spc="-200" dirty="0">
                <a:latin typeface="Trebuchet MS"/>
                <a:cs typeface="Trebuchet MS"/>
              </a:rPr>
              <a:t>zorgt</a:t>
            </a:r>
            <a:r>
              <a:rPr sz="3150" i="0" spc="-330" dirty="0">
                <a:latin typeface="Trebuchet MS"/>
                <a:cs typeface="Trebuchet MS"/>
              </a:rPr>
              <a:t> </a:t>
            </a:r>
            <a:r>
              <a:rPr sz="3150" i="0" spc="-150" dirty="0">
                <a:latin typeface="Trebuchet MS"/>
                <a:cs typeface="Trebuchet MS"/>
              </a:rPr>
              <a:t>voor</a:t>
            </a:r>
            <a:r>
              <a:rPr sz="3150" i="0" spc="-275" dirty="0">
                <a:latin typeface="Trebuchet MS"/>
                <a:cs typeface="Trebuchet MS"/>
              </a:rPr>
              <a:t> </a:t>
            </a:r>
            <a:r>
              <a:rPr sz="3150" i="0" spc="-150" dirty="0">
                <a:latin typeface="Trebuchet MS"/>
                <a:cs typeface="Trebuchet MS"/>
              </a:rPr>
              <a:t>de</a:t>
            </a:r>
            <a:r>
              <a:rPr sz="3150" i="0" spc="-270" dirty="0">
                <a:latin typeface="Trebuchet MS"/>
                <a:cs typeface="Trebuchet MS"/>
              </a:rPr>
              <a:t> </a:t>
            </a:r>
            <a:r>
              <a:rPr sz="3150" i="0" spc="-35" dirty="0">
                <a:latin typeface="Trebuchet MS"/>
                <a:cs typeface="Trebuchet MS"/>
              </a:rPr>
              <a:t>mens</a:t>
            </a:r>
            <a:r>
              <a:rPr sz="3150" i="0" spc="-270" dirty="0">
                <a:latin typeface="Trebuchet MS"/>
                <a:cs typeface="Trebuchet MS"/>
              </a:rPr>
              <a:t> </a:t>
            </a:r>
            <a:r>
              <a:rPr sz="3150" i="0" spc="-160" dirty="0">
                <a:latin typeface="Trebuchet MS"/>
                <a:cs typeface="Trebuchet MS"/>
              </a:rPr>
              <a:t>met</a:t>
            </a:r>
            <a:r>
              <a:rPr sz="3150" i="0" spc="-325" dirty="0">
                <a:latin typeface="Trebuchet MS"/>
                <a:cs typeface="Trebuchet MS"/>
              </a:rPr>
              <a:t> </a:t>
            </a:r>
            <a:r>
              <a:rPr sz="3150" i="0" spc="-165" dirty="0">
                <a:latin typeface="Trebuchet MS"/>
                <a:cs typeface="Trebuchet MS"/>
              </a:rPr>
              <a:t>dementie</a:t>
            </a:r>
            <a:r>
              <a:rPr sz="3150" i="0" spc="-245" dirty="0">
                <a:latin typeface="Trebuchet MS"/>
                <a:cs typeface="Trebuchet MS"/>
              </a:rPr>
              <a:t> </a:t>
            </a:r>
            <a:r>
              <a:rPr sz="3150" i="0" spc="-130" dirty="0">
                <a:latin typeface="Trebuchet MS"/>
                <a:cs typeface="Trebuchet MS"/>
              </a:rPr>
              <a:t>en</a:t>
            </a:r>
            <a:r>
              <a:rPr sz="3150" i="0" spc="-285" dirty="0">
                <a:latin typeface="Trebuchet MS"/>
                <a:cs typeface="Trebuchet MS"/>
              </a:rPr>
              <a:t> </a:t>
            </a:r>
            <a:r>
              <a:rPr sz="3150" i="0" spc="-185" dirty="0">
                <a:latin typeface="Trebuchet MS"/>
                <a:cs typeface="Trebuchet MS"/>
              </a:rPr>
              <a:t>zijn </a:t>
            </a:r>
            <a:r>
              <a:rPr sz="3150" i="0" spc="-160" dirty="0">
                <a:latin typeface="Trebuchet MS"/>
                <a:cs typeface="Trebuchet MS"/>
              </a:rPr>
              <a:t>mantelzorgers:</a:t>
            </a:r>
            <a:r>
              <a:rPr sz="3150" i="0" spc="-320" dirty="0">
                <a:latin typeface="Trebuchet MS"/>
                <a:cs typeface="Trebuchet MS"/>
              </a:rPr>
              <a:t> </a:t>
            </a:r>
            <a:r>
              <a:rPr sz="3150" i="0" spc="-95" dirty="0">
                <a:latin typeface="Trebuchet MS"/>
                <a:cs typeface="Trebuchet MS"/>
              </a:rPr>
              <a:t>de</a:t>
            </a:r>
            <a:r>
              <a:rPr sz="3150" i="0" spc="-295" dirty="0">
                <a:latin typeface="Trebuchet MS"/>
                <a:cs typeface="Trebuchet MS"/>
              </a:rPr>
              <a:t> </a:t>
            </a:r>
            <a:r>
              <a:rPr sz="3150" i="0" spc="-100" dirty="0">
                <a:latin typeface="Trebuchet MS"/>
                <a:cs typeface="Trebuchet MS"/>
              </a:rPr>
              <a:t>zorgnavigator</a:t>
            </a:r>
            <a:endParaRPr sz="315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45107" y="3859657"/>
            <a:ext cx="8707120" cy="185673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3195" algn="ctr">
              <a:lnSpc>
                <a:spcPct val="100000"/>
              </a:lnSpc>
              <a:spcBef>
                <a:spcPts val="120"/>
              </a:spcBef>
            </a:pPr>
            <a:r>
              <a:rPr sz="3150" spc="-254" dirty="0">
                <a:latin typeface="Trebuchet MS"/>
                <a:cs typeface="Trebuchet MS"/>
              </a:rPr>
              <a:t>Jurn</a:t>
            </a:r>
            <a:r>
              <a:rPr sz="3150" spc="-260" dirty="0">
                <a:latin typeface="Trebuchet MS"/>
                <a:cs typeface="Trebuchet MS"/>
              </a:rPr>
              <a:t> </a:t>
            </a:r>
            <a:r>
              <a:rPr sz="3150" spc="-125" dirty="0">
                <a:latin typeface="Trebuchet MS"/>
                <a:cs typeface="Trebuchet MS"/>
              </a:rPr>
              <a:t>Verschraegen</a:t>
            </a:r>
            <a:r>
              <a:rPr sz="3150" spc="-300" dirty="0">
                <a:latin typeface="Trebuchet MS"/>
                <a:cs typeface="Trebuchet MS"/>
              </a:rPr>
              <a:t> </a:t>
            </a:r>
            <a:r>
              <a:rPr sz="3150" spc="700" dirty="0">
                <a:latin typeface="Trebuchet MS"/>
                <a:cs typeface="Trebuchet MS"/>
              </a:rPr>
              <a:t>s</a:t>
            </a:r>
            <a:r>
              <a:rPr sz="3150" spc="-305" dirty="0">
                <a:latin typeface="Trebuchet MS"/>
                <a:cs typeface="Trebuchet MS"/>
              </a:rPr>
              <a:t> </a:t>
            </a:r>
            <a:r>
              <a:rPr sz="3150" spc="-65" dirty="0">
                <a:latin typeface="Trebuchet MS"/>
                <a:cs typeface="Trebuchet MS"/>
              </a:rPr>
              <a:t>Romy</a:t>
            </a:r>
            <a:r>
              <a:rPr sz="3150" spc="-350" dirty="0">
                <a:latin typeface="Trebuchet MS"/>
                <a:cs typeface="Trebuchet MS"/>
              </a:rPr>
              <a:t> </a:t>
            </a:r>
            <a:r>
              <a:rPr sz="3150" spc="-140" dirty="0">
                <a:latin typeface="Trebuchet MS"/>
                <a:cs typeface="Trebuchet MS"/>
              </a:rPr>
              <a:t>Van</a:t>
            </a:r>
            <a:r>
              <a:rPr sz="3150" spc="-295" dirty="0">
                <a:latin typeface="Trebuchet MS"/>
                <a:cs typeface="Trebuchet MS"/>
              </a:rPr>
              <a:t> </a:t>
            </a:r>
            <a:r>
              <a:rPr sz="3150" spc="-10" dirty="0">
                <a:latin typeface="Trebuchet MS"/>
                <a:cs typeface="Trebuchet MS"/>
              </a:rPr>
              <a:t>Rickstal</a:t>
            </a:r>
            <a:endParaRPr sz="3150">
              <a:latin typeface="Trebuchet MS"/>
              <a:cs typeface="Trebuchet MS"/>
            </a:endParaRPr>
          </a:p>
          <a:p>
            <a:pPr marL="2515235" marR="5080" indent="-2503170">
              <a:lnSpc>
                <a:spcPct val="127899"/>
              </a:lnSpc>
              <a:spcBef>
                <a:spcPts val="3395"/>
              </a:spcBef>
            </a:pPr>
            <a:r>
              <a:rPr sz="2350" dirty="0">
                <a:latin typeface="Trebuchet MS"/>
                <a:cs typeface="Trebuchet MS"/>
              </a:rPr>
              <a:t>Congres</a:t>
            </a:r>
            <a:r>
              <a:rPr sz="2350" spc="30" dirty="0">
                <a:latin typeface="Trebuchet MS"/>
                <a:cs typeface="Trebuchet MS"/>
              </a:rPr>
              <a:t> </a:t>
            </a:r>
            <a:r>
              <a:rPr sz="2350" dirty="0">
                <a:latin typeface="Trebuchet MS"/>
                <a:cs typeface="Trebuchet MS"/>
              </a:rPr>
              <a:t>psychosociaal</a:t>
            </a:r>
            <a:r>
              <a:rPr sz="2350" spc="75" dirty="0">
                <a:latin typeface="Trebuchet MS"/>
                <a:cs typeface="Trebuchet MS"/>
              </a:rPr>
              <a:t> </a:t>
            </a:r>
            <a:r>
              <a:rPr sz="2350" spc="-35" dirty="0">
                <a:latin typeface="Trebuchet MS"/>
                <a:cs typeface="Trebuchet MS"/>
              </a:rPr>
              <a:t>dementieonderzoek</a:t>
            </a:r>
            <a:r>
              <a:rPr sz="2350" spc="30" dirty="0">
                <a:latin typeface="Trebuchet MS"/>
                <a:cs typeface="Trebuchet MS"/>
              </a:rPr>
              <a:t> </a:t>
            </a:r>
            <a:r>
              <a:rPr sz="2350" dirty="0">
                <a:latin typeface="Trebuchet MS"/>
                <a:cs typeface="Trebuchet MS"/>
              </a:rPr>
              <a:t>en</a:t>
            </a:r>
            <a:r>
              <a:rPr sz="2350" spc="10" dirty="0">
                <a:latin typeface="Trebuchet MS"/>
                <a:cs typeface="Trebuchet MS"/>
              </a:rPr>
              <a:t> </a:t>
            </a:r>
            <a:r>
              <a:rPr sz="2350" spc="-30" dirty="0">
                <a:latin typeface="Trebuchet MS"/>
                <a:cs typeface="Trebuchet MS"/>
              </a:rPr>
              <a:t>dementiepreventie </a:t>
            </a:r>
            <a:r>
              <a:rPr sz="2350" dirty="0">
                <a:latin typeface="Trebuchet MS"/>
                <a:cs typeface="Trebuchet MS"/>
              </a:rPr>
              <a:t>Brussel,</a:t>
            </a:r>
            <a:r>
              <a:rPr sz="2350" spc="-100" dirty="0">
                <a:latin typeface="Trebuchet MS"/>
                <a:cs typeface="Trebuchet MS"/>
              </a:rPr>
              <a:t> </a:t>
            </a:r>
            <a:r>
              <a:rPr sz="2350" dirty="0">
                <a:latin typeface="Trebuchet MS"/>
                <a:cs typeface="Trebuchet MS"/>
              </a:rPr>
              <a:t>21</a:t>
            </a:r>
            <a:r>
              <a:rPr sz="2350" spc="-120" dirty="0">
                <a:latin typeface="Trebuchet MS"/>
                <a:cs typeface="Trebuchet MS"/>
              </a:rPr>
              <a:t> </a:t>
            </a:r>
            <a:r>
              <a:rPr sz="2350" spc="-10" dirty="0">
                <a:latin typeface="Trebuchet MS"/>
                <a:cs typeface="Trebuchet MS"/>
              </a:rPr>
              <a:t>september</a:t>
            </a:r>
            <a:r>
              <a:rPr sz="2350" spc="-145" dirty="0">
                <a:latin typeface="Trebuchet MS"/>
                <a:cs typeface="Trebuchet MS"/>
              </a:rPr>
              <a:t> </a:t>
            </a:r>
            <a:r>
              <a:rPr sz="2350" spc="-20" dirty="0">
                <a:latin typeface="Trebuchet MS"/>
                <a:cs typeface="Trebuchet MS"/>
              </a:rPr>
              <a:t>2026</a:t>
            </a:r>
            <a:endParaRPr sz="23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-95" dirty="0"/>
              <a:t>What’s</a:t>
            </a:r>
            <a:r>
              <a:rPr spc="-250" dirty="0"/>
              <a:t> </a:t>
            </a:r>
            <a:r>
              <a:rPr spc="-105" dirty="0"/>
              <a:t>in</a:t>
            </a:r>
            <a:r>
              <a:rPr spc="-295" dirty="0"/>
              <a:t> </a:t>
            </a:r>
            <a:r>
              <a:rPr dirty="0"/>
              <a:t>a</a:t>
            </a:r>
            <a:r>
              <a:rPr spc="-229" dirty="0"/>
              <a:t> </a:t>
            </a:r>
            <a:r>
              <a:rPr spc="45" dirty="0"/>
              <a:t>name?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460" y="2795092"/>
            <a:ext cx="5601970" cy="15640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27100" marR="5080" indent="-915035">
              <a:lnSpc>
                <a:spcPct val="120200"/>
              </a:lnSpc>
              <a:spcBef>
                <a:spcPts val="95"/>
              </a:spcBef>
            </a:pPr>
            <a:r>
              <a:rPr sz="2800" spc="-60" dirty="0">
                <a:latin typeface="Trebuchet MS"/>
                <a:cs typeface="Trebuchet MS"/>
              </a:rPr>
              <a:t>Fluctuerende</a:t>
            </a:r>
            <a:r>
              <a:rPr sz="2800" spc="-135" dirty="0">
                <a:latin typeface="Trebuchet MS"/>
                <a:cs typeface="Trebuchet MS"/>
              </a:rPr>
              <a:t> </a:t>
            </a:r>
            <a:r>
              <a:rPr sz="2800" spc="-20" dirty="0">
                <a:latin typeface="Trebuchet MS"/>
                <a:cs typeface="Trebuchet MS"/>
              </a:rPr>
              <a:t>ondersteuningsnoden: </a:t>
            </a:r>
            <a:r>
              <a:rPr sz="2800" spc="-25" dirty="0">
                <a:latin typeface="Trebuchet MS"/>
                <a:cs typeface="Trebuchet MS"/>
              </a:rPr>
              <a:t>responsieve</a:t>
            </a:r>
            <a:r>
              <a:rPr sz="2800" spc="-140" dirty="0">
                <a:latin typeface="Trebuchet MS"/>
                <a:cs typeface="Trebuchet MS"/>
              </a:rPr>
              <a:t> </a:t>
            </a:r>
            <a:r>
              <a:rPr sz="2800" spc="-10" dirty="0">
                <a:latin typeface="Trebuchet MS"/>
                <a:cs typeface="Trebuchet MS"/>
              </a:rPr>
              <a:t>hulpverlening </a:t>
            </a:r>
            <a:r>
              <a:rPr sz="2800" spc="-120" dirty="0">
                <a:latin typeface="Trebuchet MS"/>
                <a:cs typeface="Trebuchet MS"/>
              </a:rPr>
              <a:t>‘vinger</a:t>
            </a:r>
            <a:r>
              <a:rPr sz="2800" spc="-254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aan</a:t>
            </a:r>
            <a:r>
              <a:rPr sz="2800" spc="-285" dirty="0">
                <a:latin typeface="Trebuchet MS"/>
                <a:cs typeface="Trebuchet MS"/>
              </a:rPr>
              <a:t> </a:t>
            </a:r>
            <a:r>
              <a:rPr sz="2800" spc="-25" dirty="0">
                <a:latin typeface="Trebuchet MS"/>
                <a:cs typeface="Trebuchet MS"/>
              </a:rPr>
              <a:t>de</a:t>
            </a:r>
            <a:r>
              <a:rPr sz="2800" spc="-220" dirty="0">
                <a:latin typeface="Trebuchet MS"/>
                <a:cs typeface="Trebuchet MS"/>
              </a:rPr>
              <a:t> </a:t>
            </a:r>
            <a:r>
              <a:rPr sz="2800" spc="-10" dirty="0">
                <a:latin typeface="Trebuchet MS"/>
                <a:cs typeface="Trebuchet MS"/>
              </a:rPr>
              <a:t>pols’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A diagram of a diagram  AI-generated content may be incorrec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6927" y="674154"/>
            <a:ext cx="10925388" cy="42307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17460" y="5744870"/>
            <a:ext cx="10324465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i="1" spc="-25" dirty="0">
                <a:latin typeface="Trebuchet MS"/>
                <a:cs typeface="Trebuchet MS"/>
              </a:rPr>
              <a:t>Ruimte</a:t>
            </a:r>
            <a:r>
              <a:rPr sz="1550" i="1" spc="-65" dirty="0">
                <a:latin typeface="Trebuchet MS"/>
                <a:cs typeface="Trebuchet MS"/>
              </a:rPr>
              <a:t> </a:t>
            </a:r>
            <a:r>
              <a:rPr sz="1550" i="1" spc="-25" dirty="0">
                <a:latin typeface="Trebuchet MS"/>
                <a:cs typeface="Trebuchet MS"/>
              </a:rPr>
              <a:t>voor</a:t>
            </a:r>
            <a:r>
              <a:rPr sz="1550" i="1" spc="-75" dirty="0">
                <a:latin typeface="Trebuchet MS"/>
                <a:cs typeface="Trebuchet MS"/>
              </a:rPr>
              <a:t> </a:t>
            </a:r>
            <a:r>
              <a:rPr sz="1550" i="1" spc="-65" dirty="0">
                <a:latin typeface="Trebuchet MS"/>
                <a:cs typeface="Trebuchet MS"/>
              </a:rPr>
              <a:t>zorg:</a:t>
            </a:r>
            <a:r>
              <a:rPr sz="1550" i="1" spc="-55" dirty="0">
                <a:latin typeface="Trebuchet MS"/>
                <a:cs typeface="Trebuchet MS"/>
              </a:rPr>
              <a:t> </a:t>
            </a:r>
            <a:r>
              <a:rPr sz="1550" i="1" spc="55" dirty="0">
                <a:latin typeface="Trebuchet MS"/>
                <a:cs typeface="Trebuchet MS"/>
              </a:rPr>
              <a:t>business</a:t>
            </a:r>
            <a:r>
              <a:rPr sz="1550" i="1" spc="-85" dirty="0">
                <a:latin typeface="Trebuchet MS"/>
                <a:cs typeface="Trebuchet MS"/>
              </a:rPr>
              <a:t> </a:t>
            </a:r>
            <a:r>
              <a:rPr sz="1550" i="1" spc="65" dirty="0">
                <a:latin typeface="Trebuchet MS"/>
                <a:cs typeface="Trebuchet MS"/>
              </a:rPr>
              <a:t>case</a:t>
            </a:r>
            <a:r>
              <a:rPr sz="1550" i="1" spc="-20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casemanagement</a:t>
            </a:r>
            <a:r>
              <a:rPr sz="1550" i="1" spc="-10" dirty="0">
                <a:latin typeface="Trebuchet MS"/>
                <a:cs typeface="Trebuchet MS"/>
              </a:rPr>
              <a:t> </a:t>
            </a:r>
            <a:r>
              <a:rPr sz="1550" i="1" spc="-30" dirty="0">
                <a:latin typeface="Trebuchet MS"/>
                <a:cs typeface="Trebuchet MS"/>
              </a:rPr>
              <a:t>dementia.</a:t>
            </a:r>
            <a:r>
              <a:rPr sz="1550" i="1" spc="-45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Henk</a:t>
            </a:r>
            <a:r>
              <a:rPr sz="1550" i="1" spc="-85" dirty="0">
                <a:latin typeface="Trebuchet MS"/>
                <a:cs typeface="Trebuchet MS"/>
              </a:rPr>
              <a:t> </a:t>
            </a:r>
            <a:r>
              <a:rPr sz="1550" i="1" spc="60" dirty="0">
                <a:latin typeface="Trebuchet MS"/>
                <a:cs typeface="Trebuchet MS"/>
              </a:rPr>
              <a:t>Nouws</a:t>
            </a:r>
            <a:r>
              <a:rPr sz="1550" i="1" dirty="0">
                <a:latin typeface="Trebuchet MS"/>
                <a:cs typeface="Trebuchet MS"/>
              </a:rPr>
              <a:t> </a:t>
            </a:r>
            <a:r>
              <a:rPr sz="1550" i="1" spc="-40" dirty="0">
                <a:latin typeface="Trebuchet MS"/>
                <a:cs typeface="Trebuchet MS"/>
              </a:rPr>
              <a:t>voor</a:t>
            </a:r>
            <a:r>
              <a:rPr sz="1550" i="1" spc="-50" dirty="0">
                <a:latin typeface="Trebuchet MS"/>
                <a:cs typeface="Trebuchet MS"/>
              </a:rPr>
              <a:t> </a:t>
            </a:r>
            <a:r>
              <a:rPr sz="1550" i="1" spc="-35" dirty="0">
                <a:latin typeface="Trebuchet MS"/>
                <a:cs typeface="Trebuchet MS"/>
              </a:rPr>
              <a:t>Alzheimer</a:t>
            </a:r>
            <a:r>
              <a:rPr sz="1550" i="1" spc="-55" dirty="0">
                <a:latin typeface="Trebuchet MS"/>
                <a:cs typeface="Trebuchet MS"/>
              </a:rPr>
              <a:t> </a:t>
            </a:r>
            <a:r>
              <a:rPr sz="1550" i="1" spc="-10" dirty="0">
                <a:latin typeface="Trebuchet MS"/>
                <a:cs typeface="Trebuchet MS"/>
              </a:rPr>
              <a:t>Nederland.</a:t>
            </a:r>
            <a:r>
              <a:rPr sz="1550" i="1" spc="-50" dirty="0">
                <a:latin typeface="Trebuchet MS"/>
                <a:cs typeface="Trebuchet MS"/>
              </a:rPr>
              <a:t> </a:t>
            </a:r>
            <a:r>
              <a:rPr sz="1550" i="1" dirty="0">
                <a:latin typeface="Trebuchet MS"/>
                <a:cs typeface="Trebuchet MS"/>
              </a:rPr>
              <a:t>Augustus</a:t>
            </a:r>
            <a:r>
              <a:rPr sz="1550" i="1" spc="-90" dirty="0">
                <a:latin typeface="Trebuchet MS"/>
                <a:cs typeface="Trebuchet MS"/>
              </a:rPr>
              <a:t> </a:t>
            </a:r>
            <a:r>
              <a:rPr sz="1550" i="1" spc="-10" dirty="0">
                <a:latin typeface="Trebuchet MS"/>
                <a:cs typeface="Trebuchet MS"/>
              </a:rPr>
              <a:t>2023.</a:t>
            </a:r>
            <a:endParaRPr sz="15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17460" y="1797430"/>
            <a:ext cx="10090785" cy="83883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12700" marR="5080">
              <a:lnSpc>
                <a:spcPts val="3030"/>
              </a:lnSpc>
              <a:spcBef>
                <a:spcPts val="484"/>
              </a:spcBef>
            </a:pPr>
            <a:r>
              <a:rPr i="0" spc="-55" dirty="0">
                <a:latin typeface="Trebuchet MS"/>
                <a:cs typeface="Trebuchet MS"/>
              </a:rPr>
              <a:t>‘Is</a:t>
            </a:r>
            <a:r>
              <a:rPr i="0" spc="-225" dirty="0">
                <a:latin typeface="Trebuchet MS"/>
                <a:cs typeface="Trebuchet MS"/>
              </a:rPr>
              <a:t> </a:t>
            </a:r>
            <a:r>
              <a:rPr i="0" spc="-90" dirty="0">
                <a:latin typeface="Trebuchet MS"/>
                <a:cs typeface="Trebuchet MS"/>
              </a:rPr>
              <a:t>het</a:t>
            </a:r>
            <a:r>
              <a:rPr i="0" spc="-210" dirty="0">
                <a:latin typeface="Trebuchet MS"/>
                <a:cs typeface="Trebuchet MS"/>
              </a:rPr>
              <a:t> </a:t>
            </a:r>
            <a:r>
              <a:rPr i="0" spc="-95" dirty="0">
                <a:latin typeface="Trebuchet MS"/>
                <a:cs typeface="Trebuchet MS"/>
              </a:rPr>
              <a:t>belangrijk</a:t>
            </a:r>
            <a:r>
              <a:rPr i="0" spc="-250" dirty="0">
                <a:latin typeface="Trebuchet MS"/>
                <a:cs typeface="Trebuchet MS"/>
              </a:rPr>
              <a:t> </a:t>
            </a:r>
            <a:r>
              <a:rPr i="0" spc="-65" dirty="0">
                <a:latin typeface="Trebuchet MS"/>
                <a:cs typeface="Trebuchet MS"/>
              </a:rPr>
              <a:t>voor</a:t>
            </a:r>
            <a:r>
              <a:rPr i="0" spc="-210" dirty="0">
                <a:latin typeface="Trebuchet MS"/>
                <a:cs typeface="Trebuchet MS"/>
              </a:rPr>
              <a:t> </a:t>
            </a:r>
            <a:r>
              <a:rPr i="0" dirty="0">
                <a:latin typeface="Trebuchet MS"/>
                <a:cs typeface="Trebuchet MS"/>
              </a:rPr>
              <a:t>mensen</a:t>
            </a:r>
            <a:r>
              <a:rPr i="0" spc="-195" dirty="0">
                <a:latin typeface="Trebuchet MS"/>
                <a:cs typeface="Trebuchet MS"/>
              </a:rPr>
              <a:t> </a:t>
            </a:r>
            <a:r>
              <a:rPr i="0" spc="-70" dirty="0">
                <a:latin typeface="Trebuchet MS"/>
                <a:cs typeface="Trebuchet MS"/>
              </a:rPr>
              <a:t>met</a:t>
            </a:r>
            <a:r>
              <a:rPr i="0" spc="-254" dirty="0">
                <a:latin typeface="Trebuchet MS"/>
                <a:cs typeface="Trebuchet MS"/>
              </a:rPr>
              <a:t> </a:t>
            </a:r>
            <a:r>
              <a:rPr i="0" spc="-65" dirty="0">
                <a:latin typeface="Trebuchet MS"/>
                <a:cs typeface="Trebuchet MS"/>
              </a:rPr>
              <a:t>dementie</a:t>
            </a:r>
            <a:r>
              <a:rPr i="0" spc="-229" dirty="0">
                <a:latin typeface="Trebuchet MS"/>
                <a:cs typeface="Trebuchet MS"/>
              </a:rPr>
              <a:t> </a:t>
            </a:r>
            <a:r>
              <a:rPr i="0" spc="-45" dirty="0">
                <a:latin typeface="Trebuchet MS"/>
                <a:cs typeface="Trebuchet MS"/>
              </a:rPr>
              <a:t>en</a:t>
            </a:r>
            <a:r>
              <a:rPr i="0" spc="-200" dirty="0">
                <a:latin typeface="Trebuchet MS"/>
                <a:cs typeface="Trebuchet MS"/>
              </a:rPr>
              <a:t> </a:t>
            </a:r>
            <a:r>
              <a:rPr i="0" spc="-65" dirty="0">
                <a:latin typeface="Trebuchet MS"/>
                <a:cs typeface="Trebuchet MS"/>
              </a:rPr>
              <a:t>mantelzorgers</a:t>
            </a:r>
            <a:r>
              <a:rPr i="0" spc="-215" dirty="0">
                <a:latin typeface="Trebuchet MS"/>
                <a:cs typeface="Trebuchet MS"/>
              </a:rPr>
              <a:t> </a:t>
            </a:r>
            <a:r>
              <a:rPr i="0" spc="40" dirty="0">
                <a:latin typeface="Trebuchet MS"/>
                <a:cs typeface="Trebuchet MS"/>
              </a:rPr>
              <a:t>om </a:t>
            </a:r>
            <a:r>
              <a:rPr i="0" spc="-45" dirty="0">
                <a:latin typeface="Trebuchet MS"/>
                <a:cs typeface="Trebuchet MS"/>
              </a:rPr>
              <a:t>beroep</a:t>
            </a:r>
            <a:r>
              <a:rPr i="0" spc="-235" dirty="0">
                <a:latin typeface="Trebuchet MS"/>
                <a:cs typeface="Trebuchet MS"/>
              </a:rPr>
              <a:t> </a:t>
            </a:r>
            <a:r>
              <a:rPr i="0" spc="-160" dirty="0">
                <a:latin typeface="Trebuchet MS"/>
                <a:cs typeface="Trebuchet MS"/>
              </a:rPr>
              <a:t>te</a:t>
            </a:r>
            <a:r>
              <a:rPr i="0" spc="-200" dirty="0">
                <a:latin typeface="Trebuchet MS"/>
                <a:cs typeface="Trebuchet MS"/>
              </a:rPr>
              <a:t> </a:t>
            </a:r>
            <a:r>
              <a:rPr i="0" spc="-30" dirty="0">
                <a:latin typeface="Trebuchet MS"/>
                <a:cs typeface="Trebuchet MS"/>
              </a:rPr>
              <a:t>kunnen</a:t>
            </a:r>
            <a:r>
              <a:rPr i="0" spc="-204" dirty="0">
                <a:latin typeface="Trebuchet MS"/>
                <a:cs typeface="Trebuchet MS"/>
              </a:rPr>
              <a:t> </a:t>
            </a:r>
            <a:r>
              <a:rPr i="0" dirty="0">
                <a:latin typeface="Trebuchet MS"/>
                <a:cs typeface="Trebuchet MS"/>
              </a:rPr>
              <a:t>doen</a:t>
            </a:r>
            <a:r>
              <a:rPr i="0" spc="-240" dirty="0">
                <a:latin typeface="Trebuchet MS"/>
                <a:cs typeface="Trebuchet MS"/>
              </a:rPr>
              <a:t> </a:t>
            </a:r>
            <a:r>
              <a:rPr i="0" dirty="0">
                <a:latin typeface="Trebuchet MS"/>
                <a:cs typeface="Trebuchet MS"/>
              </a:rPr>
              <a:t>op</a:t>
            </a:r>
            <a:r>
              <a:rPr i="0" spc="-260" dirty="0">
                <a:latin typeface="Trebuchet MS"/>
                <a:cs typeface="Trebuchet MS"/>
              </a:rPr>
              <a:t> </a:t>
            </a:r>
            <a:r>
              <a:rPr i="0" spc="-35" dirty="0">
                <a:latin typeface="Trebuchet MS"/>
                <a:cs typeface="Trebuchet MS"/>
              </a:rPr>
              <a:t>een</a:t>
            </a:r>
            <a:r>
              <a:rPr i="0" spc="-235" dirty="0">
                <a:latin typeface="Trebuchet MS"/>
                <a:cs typeface="Trebuchet MS"/>
              </a:rPr>
              <a:t> </a:t>
            </a:r>
            <a:r>
              <a:rPr i="0" spc="-100" dirty="0">
                <a:latin typeface="Trebuchet MS"/>
                <a:cs typeface="Trebuchet MS"/>
              </a:rPr>
              <a:t>zorgcoördinator/</a:t>
            </a:r>
            <a:r>
              <a:rPr i="0" spc="-225" dirty="0">
                <a:latin typeface="Trebuchet MS"/>
                <a:cs typeface="Trebuchet MS"/>
              </a:rPr>
              <a:t> </a:t>
            </a:r>
            <a:r>
              <a:rPr i="0" spc="-90" dirty="0">
                <a:latin typeface="Trebuchet MS"/>
                <a:cs typeface="Trebuchet MS"/>
              </a:rPr>
              <a:t>-</a:t>
            </a:r>
            <a:r>
              <a:rPr i="0" spc="-10" dirty="0">
                <a:latin typeface="Trebuchet MS"/>
                <a:cs typeface="Trebuchet MS"/>
              </a:rPr>
              <a:t>navigator?’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697230" indent="-227329">
              <a:lnSpc>
                <a:spcPct val="100000"/>
              </a:lnSpc>
              <a:spcBef>
                <a:spcPts val="130"/>
              </a:spcBef>
              <a:buFont typeface="Arial MT"/>
              <a:buChar char="•"/>
              <a:tabLst>
                <a:tab pos="697230" algn="l"/>
              </a:tabLst>
            </a:pPr>
            <a:r>
              <a:rPr spc="-60" dirty="0"/>
              <a:t>‘Kan</a:t>
            </a:r>
            <a:r>
              <a:rPr spc="-135" dirty="0"/>
              <a:t> </a:t>
            </a:r>
            <a:r>
              <a:rPr spc="-90" dirty="0"/>
              <a:t>dit</a:t>
            </a:r>
            <a:r>
              <a:rPr spc="-195" dirty="0"/>
              <a:t> </a:t>
            </a:r>
            <a:r>
              <a:rPr spc="-30" dirty="0"/>
              <a:t>een</a:t>
            </a:r>
            <a:r>
              <a:rPr spc="-165" dirty="0"/>
              <a:t> </a:t>
            </a:r>
            <a:r>
              <a:rPr spc="-105" dirty="0"/>
              <a:t>vrijwilliger</a:t>
            </a:r>
            <a:r>
              <a:rPr spc="-185" dirty="0"/>
              <a:t> </a:t>
            </a:r>
            <a:r>
              <a:rPr spc="-114" dirty="0"/>
              <a:t>zijn</a:t>
            </a:r>
            <a:r>
              <a:rPr spc="-210" dirty="0"/>
              <a:t> </a:t>
            </a:r>
            <a:r>
              <a:rPr spc="-65" dirty="0"/>
              <a:t>of</a:t>
            </a:r>
            <a:r>
              <a:rPr spc="-150" dirty="0"/>
              <a:t> </a:t>
            </a:r>
            <a:r>
              <a:rPr dirty="0"/>
              <a:t>toch</a:t>
            </a:r>
            <a:r>
              <a:rPr spc="-200" dirty="0"/>
              <a:t> </a:t>
            </a:r>
            <a:r>
              <a:rPr spc="-80" dirty="0"/>
              <a:t>beter</a:t>
            </a:r>
            <a:r>
              <a:rPr spc="-155" dirty="0"/>
              <a:t> </a:t>
            </a:r>
            <a:r>
              <a:rPr spc="-10" dirty="0"/>
              <a:t>expert?’</a:t>
            </a:r>
          </a:p>
          <a:p>
            <a:pPr>
              <a:lnSpc>
                <a:spcPct val="100000"/>
              </a:lnSpc>
              <a:spcBef>
                <a:spcPts val="1160"/>
              </a:spcBef>
            </a:pPr>
            <a:endParaRPr spc="-10" dirty="0"/>
          </a:p>
          <a:p>
            <a:pPr marL="12700">
              <a:lnSpc>
                <a:spcPct val="100000"/>
              </a:lnSpc>
            </a:pPr>
            <a:r>
              <a:rPr b="1" dirty="0">
                <a:latin typeface="Trebuchet MS"/>
                <a:cs typeface="Trebuchet MS"/>
              </a:rPr>
              <a:t>Klinisch</a:t>
            </a:r>
            <a:r>
              <a:rPr b="1" spc="-35" dirty="0">
                <a:latin typeface="Trebuchet MS"/>
                <a:cs typeface="Trebuchet MS"/>
              </a:rPr>
              <a:t> </a:t>
            </a:r>
            <a:r>
              <a:rPr b="1" spc="-40" dirty="0">
                <a:latin typeface="Trebuchet MS"/>
                <a:cs typeface="Trebuchet MS"/>
              </a:rPr>
              <a:t>denken:</a:t>
            </a:r>
            <a:r>
              <a:rPr b="1" spc="-10" dirty="0">
                <a:latin typeface="Trebuchet MS"/>
                <a:cs typeface="Trebuchet MS"/>
              </a:rPr>
              <a:t> </a:t>
            </a:r>
            <a:r>
              <a:rPr dirty="0"/>
              <a:t>Professionals</a:t>
            </a:r>
            <a:r>
              <a:rPr spc="-20" dirty="0"/>
              <a:t> </a:t>
            </a:r>
            <a:r>
              <a:rPr spc="-10" dirty="0"/>
              <a:t>(‘casemanager’)</a:t>
            </a:r>
          </a:p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b="1" dirty="0">
                <a:latin typeface="Trebuchet MS"/>
                <a:cs typeface="Trebuchet MS"/>
              </a:rPr>
              <a:t>Community-</a:t>
            </a:r>
            <a:r>
              <a:rPr b="1" spc="-50" dirty="0">
                <a:latin typeface="Trebuchet MS"/>
                <a:cs typeface="Trebuchet MS"/>
              </a:rPr>
              <a:t>denken:</a:t>
            </a:r>
            <a:r>
              <a:rPr b="1" spc="-30" dirty="0">
                <a:latin typeface="Trebuchet MS"/>
                <a:cs typeface="Trebuchet MS"/>
              </a:rPr>
              <a:t> </a:t>
            </a:r>
            <a:r>
              <a:rPr spc="-114" dirty="0"/>
              <a:t>’buddy’/</a:t>
            </a:r>
            <a:r>
              <a:rPr spc="-80" dirty="0"/>
              <a:t> </a:t>
            </a:r>
            <a:r>
              <a:rPr spc="-10" dirty="0"/>
              <a:t>(geschoolde)</a:t>
            </a:r>
            <a:r>
              <a:rPr spc="-130" dirty="0"/>
              <a:t> </a:t>
            </a:r>
            <a:r>
              <a:rPr spc="-65" dirty="0"/>
              <a:t>vrijwilliger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150797" y="420243"/>
            <a:ext cx="4987290" cy="94869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 marR="5080" indent="681355">
              <a:lnSpc>
                <a:spcPts val="3460"/>
              </a:lnSpc>
              <a:spcBef>
                <a:spcPts val="505"/>
              </a:spcBef>
            </a:pPr>
            <a:r>
              <a:rPr sz="3150" i="0" spc="-114" dirty="0">
                <a:latin typeface="Trebuchet MS"/>
                <a:cs typeface="Trebuchet MS"/>
              </a:rPr>
              <a:t>Verscheidene</a:t>
            </a:r>
            <a:r>
              <a:rPr sz="3150" i="0" spc="-215" dirty="0">
                <a:latin typeface="Trebuchet MS"/>
                <a:cs typeface="Trebuchet MS"/>
              </a:rPr>
              <a:t> </a:t>
            </a:r>
            <a:r>
              <a:rPr sz="3150" i="0" spc="-10" dirty="0">
                <a:latin typeface="Trebuchet MS"/>
                <a:cs typeface="Trebuchet MS"/>
              </a:rPr>
              <a:t>studies, </a:t>
            </a:r>
            <a:r>
              <a:rPr sz="3150" i="0" spc="-175" dirty="0">
                <a:latin typeface="Trebuchet MS"/>
                <a:cs typeface="Trebuchet MS"/>
              </a:rPr>
              <a:t>gericht</a:t>
            </a:r>
            <a:r>
              <a:rPr sz="3150" i="0" spc="-290" dirty="0">
                <a:latin typeface="Trebuchet MS"/>
                <a:cs typeface="Trebuchet MS"/>
              </a:rPr>
              <a:t> </a:t>
            </a:r>
            <a:r>
              <a:rPr sz="3150" i="0" spc="-80" dirty="0">
                <a:latin typeface="Trebuchet MS"/>
                <a:cs typeface="Trebuchet MS"/>
              </a:rPr>
              <a:t>op</a:t>
            </a:r>
            <a:r>
              <a:rPr sz="3150" i="0" spc="-320" dirty="0">
                <a:latin typeface="Trebuchet MS"/>
                <a:cs typeface="Trebuchet MS"/>
              </a:rPr>
              <a:t> </a:t>
            </a:r>
            <a:r>
              <a:rPr sz="3150" i="0" spc="-120" dirty="0">
                <a:latin typeface="Trebuchet MS"/>
                <a:cs typeface="Trebuchet MS"/>
              </a:rPr>
              <a:t>verschillende</a:t>
            </a:r>
            <a:r>
              <a:rPr sz="3150" i="0" spc="-240" dirty="0">
                <a:latin typeface="Trebuchet MS"/>
                <a:cs typeface="Trebuchet MS"/>
              </a:rPr>
              <a:t> </a:t>
            </a:r>
            <a:r>
              <a:rPr sz="3150" i="0" spc="-50" dirty="0">
                <a:latin typeface="Trebuchet MS"/>
                <a:cs typeface="Trebuchet MS"/>
              </a:rPr>
              <a:t>pistes</a:t>
            </a:r>
            <a:endParaRPr sz="315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07272" y="631232"/>
            <a:ext cx="3193496" cy="94077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17460" y="1387772"/>
            <a:ext cx="4302125" cy="1020444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80"/>
              </a:spcBef>
            </a:pPr>
            <a:r>
              <a:rPr sz="2800" spc="-150" dirty="0">
                <a:latin typeface="Trebuchet MS"/>
                <a:cs typeface="Trebuchet MS"/>
              </a:rPr>
              <a:t>Prof.</a:t>
            </a:r>
            <a:r>
              <a:rPr sz="2800" spc="-260" dirty="0">
                <a:latin typeface="Trebuchet MS"/>
                <a:cs typeface="Trebuchet MS"/>
              </a:rPr>
              <a:t> </a:t>
            </a:r>
            <a:r>
              <a:rPr sz="2800" spc="-204" dirty="0">
                <a:latin typeface="Trebuchet MS"/>
                <a:cs typeface="Trebuchet MS"/>
              </a:rPr>
              <a:t>dr.</a:t>
            </a:r>
            <a:r>
              <a:rPr sz="2800" spc="-260" dirty="0">
                <a:latin typeface="Trebuchet MS"/>
                <a:cs typeface="Trebuchet MS"/>
              </a:rPr>
              <a:t> </a:t>
            </a:r>
            <a:r>
              <a:rPr sz="2800" spc="-95" dirty="0">
                <a:latin typeface="Trebuchet MS"/>
                <a:cs typeface="Trebuchet MS"/>
              </a:rPr>
              <a:t>Lieve</a:t>
            </a:r>
            <a:r>
              <a:rPr sz="2800" spc="-215" dirty="0">
                <a:latin typeface="Trebuchet MS"/>
                <a:cs typeface="Trebuchet MS"/>
              </a:rPr>
              <a:t> </a:t>
            </a:r>
            <a:r>
              <a:rPr sz="2800" spc="-65" dirty="0">
                <a:latin typeface="Trebuchet MS"/>
                <a:cs typeface="Trebuchet MS"/>
              </a:rPr>
              <a:t>Van</a:t>
            </a:r>
            <a:r>
              <a:rPr sz="2800" spc="-290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den</a:t>
            </a:r>
            <a:r>
              <a:rPr sz="2800" spc="-285" dirty="0">
                <a:latin typeface="Trebuchet MS"/>
                <a:cs typeface="Trebuchet MS"/>
              </a:rPr>
              <a:t> </a:t>
            </a:r>
            <a:r>
              <a:rPr sz="2800" spc="-10" dirty="0">
                <a:latin typeface="Trebuchet MS"/>
                <a:cs typeface="Trebuchet MS"/>
              </a:rPr>
              <a:t>Block</a:t>
            </a:r>
            <a:endParaRPr sz="2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2350" spc="-10" dirty="0">
                <a:latin typeface="Trebuchet MS"/>
                <a:cs typeface="Trebuchet MS"/>
              </a:rPr>
              <a:t>Connect</a:t>
            </a:r>
            <a:endParaRPr sz="235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49136" y="2020125"/>
            <a:ext cx="3691890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50" spc="-10" dirty="0">
                <a:latin typeface="Trebuchet MS"/>
                <a:cs typeface="Trebuchet MS"/>
              </a:rPr>
              <a:t>Foton</a:t>
            </a:r>
            <a:r>
              <a:rPr sz="2350" spc="-165" dirty="0">
                <a:latin typeface="Trebuchet MS"/>
                <a:cs typeface="Trebuchet MS"/>
              </a:rPr>
              <a:t> </a:t>
            </a:r>
            <a:r>
              <a:rPr sz="2350" spc="-25" dirty="0">
                <a:latin typeface="Trebuchet MS"/>
                <a:cs typeface="Trebuchet MS"/>
              </a:rPr>
              <a:t>(Care</a:t>
            </a:r>
            <a:r>
              <a:rPr sz="2350" spc="-175" dirty="0">
                <a:latin typeface="Trebuchet MS"/>
                <a:cs typeface="Trebuchet MS"/>
              </a:rPr>
              <a:t> </a:t>
            </a:r>
            <a:r>
              <a:rPr sz="2350" spc="60" dirty="0">
                <a:latin typeface="Trebuchet MS"/>
                <a:cs typeface="Trebuchet MS"/>
              </a:rPr>
              <a:t>Eco</a:t>
            </a:r>
            <a:r>
              <a:rPr sz="2350" spc="-160" dirty="0">
                <a:latin typeface="Trebuchet MS"/>
                <a:cs typeface="Trebuchet MS"/>
              </a:rPr>
              <a:t> </a:t>
            </a:r>
            <a:r>
              <a:rPr sz="2350" dirty="0">
                <a:latin typeface="Trebuchet MS"/>
                <a:cs typeface="Trebuchet MS"/>
              </a:rPr>
              <a:t>System</a:t>
            </a:r>
            <a:r>
              <a:rPr sz="2350" spc="-85" dirty="0">
                <a:latin typeface="Trebuchet MS"/>
                <a:cs typeface="Trebuchet MS"/>
              </a:rPr>
              <a:t> </a:t>
            </a:r>
            <a:r>
              <a:rPr sz="2350" spc="-25" dirty="0">
                <a:latin typeface="Trebuchet MS"/>
                <a:cs typeface="Trebuchet MS"/>
              </a:rPr>
              <a:t>US)</a:t>
            </a:r>
            <a:endParaRPr sz="2350">
              <a:latin typeface="Trebuchet MS"/>
              <a:cs typeface="Trebuchet MS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6562" y="2615882"/>
            <a:ext cx="4386725" cy="372249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56828" y="2778655"/>
            <a:ext cx="4258070" cy="339275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7460" y="952817"/>
            <a:ext cx="10106660" cy="34029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dirty="0">
                <a:latin typeface="Trebuchet MS"/>
                <a:cs typeface="Trebuchet MS"/>
              </a:rPr>
              <a:t>Sociale</a:t>
            </a:r>
            <a:r>
              <a:rPr sz="2800" spc="-260" dirty="0">
                <a:latin typeface="Trebuchet MS"/>
                <a:cs typeface="Trebuchet MS"/>
              </a:rPr>
              <a:t> </a:t>
            </a:r>
            <a:r>
              <a:rPr sz="2800" spc="-10" dirty="0">
                <a:latin typeface="Trebuchet MS"/>
                <a:cs typeface="Trebuchet MS"/>
              </a:rPr>
              <a:t>verbondenheid</a:t>
            </a:r>
            <a:endParaRPr sz="2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465"/>
              </a:spcBef>
            </a:pPr>
            <a:endParaRPr sz="2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800" spc="-10" dirty="0">
                <a:latin typeface="Trebuchet MS"/>
                <a:cs typeface="Trebuchet MS"/>
              </a:rPr>
              <a:t>Complementariteit</a:t>
            </a:r>
            <a:endParaRPr sz="2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839"/>
              </a:spcBef>
            </a:pPr>
            <a:endParaRPr sz="2800">
              <a:latin typeface="Trebuchet MS"/>
              <a:cs typeface="Trebuchet MS"/>
            </a:endParaRPr>
          </a:p>
          <a:p>
            <a:pPr marL="12700" marR="1084580">
              <a:lnSpc>
                <a:spcPts val="3030"/>
              </a:lnSpc>
            </a:pPr>
            <a:r>
              <a:rPr sz="2800" spc="-60" dirty="0">
                <a:latin typeface="Trebuchet MS"/>
                <a:cs typeface="Trebuchet MS"/>
              </a:rPr>
              <a:t>Sterk</a:t>
            </a:r>
            <a:r>
              <a:rPr sz="2800" spc="-229" dirty="0">
                <a:latin typeface="Trebuchet MS"/>
                <a:cs typeface="Trebuchet MS"/>
              </a:rPr>
              <a:t> </a:t>
            </a:r>
            <a:r>
              <a:rPr sz="2800" spc="-120" dirty="0">
                <a:latin typeface="Trebuchet MS"/>
                <a:cs typeface="Trebuchet MS"/>
              </a:rPr>
              <a:t>inzetten</a:t>
            </a:r>
            <a:r>
              <a:rPr sz="2800" spc="-190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op</a:t>
            </a:r>
            <a:r>
              <a:rPr sz="2800" spc="-220" dirty="0">
                <a:latin typeface="Trebuchet MS"/>
                <a:cs typeface="Trebuchet MS"/>
              </a:rPr>
              <a:t> </a:t>
            </a:r>
            <a:r>
              <a:rPr sz="2800" spc="-40" dirty="0">
                <a:latin typeface="Trebuchet MS"/>
                <a:cs typeface="Trebuchet MS"/>
              </a:rPr>
              <a:t>de-</a:t>
            </a:r>
            <a:r>
              <a:rPr sz="2800" spc="-45" dirty="0">
                <a:latin typeface="Trebuchet MS"/>
                <a:cs typeface="Trebuchet MS"/>
              </a:rPr>
              <a:t>escalatie</a:t>
            </a:r>
            <a:r>
              <a:rPr sz="2800" spc="-190" dirty="0">
                <a:latin typeface="Trebuchet MS"/>
                <a:cs typeface="Trebuchet MS"/>
              </a:rPr>
              <a:t> </a:t>
            </a:r>
            <a:r>
              <a:rPr sz="2800" spc="-45" dirty="0">
                <a:latin typeface="Trebuchet MS"/>
                <a:cs typeface="Trebuchet MS"/>
              </a:rPr>
              <a:t>en</a:t>
            </a:r>
            <a:r>
              <a:rPr sz="2800" spc="-195" dirty="0">
                <a:latin typeface="Trebuchet MS"/>
                <a:cs typeface="Trebuchet MS"/>
              </a:rPr>
              <a:t> </a:t>
            </a:r>
            <a:r>
              <a:rPr sz="2800" spc="-110" dirty="0">
                <a:latin typeface="Trebuchet MS"/>
                <a:cs typeface="Trebuchet MS"/>
              </a:rPr>
              <a:t>vermijden</a:t>
            </a:r>
            <a:r>
              <a:rPr sz="2800" spc="-195" dirty="0">
                <a:latin typeface="Trebuchet MS"/>
                <a:cs typeface="Trebuchet MS"/>
              </a:rPr>
              <a:t> </a:t>
            </a:r>
            <a:r>
              <a:rPr sz="2800" spc="-45" dirty="0">
                <a:latin typeface="Trebuchet MS"/>
                <a:cs typeface="Trebuchet MS"/>
              </a:rPr>
              <a:t>van</a:t>
            </a:r>
            <a:r>
              <a:rPr sz="2800" spc="-265" dirty="0">
                <a:latin typeface="Trebuchet MS"/>
                <a:cs typeface="Trebuchet MS"/>
              </a:rPr>
              <a:t> </a:t>
            </a:r>
            <a:r>
              <a:rPr sz="2800" dirty="0">
                <a:latin typeface="Trebuchet MS"/>
                <a:cs typeface="Trebuchet MS"/>
              </a:rPr>
              <a:t>crisis</a:t>
            </a:r>
            <a:r>
              <a:rPr sz="2800" spc="-225" dirty="0">
                <a:latin typeface="Trebuchet MS"/>
                <a:cs typeface="Trebuchet MS"/>
              </a:rPr>
              <a:t> </a:t>
            </a:r>
            <a:r>
              <a:rPr sz="2800" spc="-175" dirty="0">
                <a:latin typeface="Trebuchet MS"/>
                <a:cs typeface="Trebuchet MS"/>
              </a:rPr>
              <a:t>bij</a:t>
            </a:r>
            <a:r>
              <a:rPr sz="2800" spc="-254" dirty="0">
                <a:latin typeface="Trebuchet MS"/>
                <a:cs typeface="Trebuchet MS"/>
              </a:rPr>
              <a:t> </a:t>
            </a:r>
            <a:r>
              <a:rPr sz="2800" spc="-25" dirty="0">
                <a:latin typeface="Trebuchet MS"/>
                <a:cs typeface="Trebuchet MS"/>
              </a:rPr>
              <a:t>de </a:t>
            </a:r>
            <a:r>
              <a:rPr sz="2800" spc="-10" dirty="0">
                <a:latin typeface="Trebuchet MS"/>
                <a:cs typeface="Trebuchet MS"/>
              </a:rPr>
              <a:t>mantelzorger</a:t>
            </a:r>
            <a:endParaRPr sz="2800">
              <a:latin typeface="Trebuchet MS"/>
              <a:cs typeface="Trebuchet MS"/>
            </a:endParaRPr>
          </a:p>
          <a:p>
            <a:pPr marL="266065">
              <a:lnSpc>
                <a:spcPct val="100000"/>
              </a:lnSpc>
              <a:spcBef>
                <a:spcPts val="630"/>
              </a:spcBef>
            </a:pPr>
            <a:r>
              <a:rPr sz="2800" i="1" spc="-155" dirty="0">
                <a:latin typeface="Trebuchet MS"/>
                <a:cs typeface="Trebuchet MS"/>
              </a:rPr>
              <a:t>kwaliteit</a:t>
            </a:r>
            <a:r>
              <a:rPr sz="2800" i="1" spc="-275" dirty="0">
                <a:latin typeface="Trebuchet MS"/>
                <a:cs typeface="Trebuchet MS"/>
              </a:rPr>
              <a:t> </a:t>
            </a:r>
            <a:r>
              <a:rPr sz="2800" i="1" spc="-45" dirty="0">
                <a:latin typeface="Trebuchet MS"/>
                <a:cs typeface="Trebuchet MS"/>
              </a:rPr>
              <a:t>van</a:t>
            </a:r>
            <a:r>
              <a:rPr sz="2800" i="1" spc="-210" dirty="0">
                <a:latin typeface="Trebuchet MS"/>
                <a:cs typeface="Trebuchet MS"/>
              </a:rPr>
              <a:t> </a:t>
            </a:r>
            <a:r>
              <a:rPr sz="2800" i="1" spc="-120" dirty="0">
                <a:latin typeface="Trebuchet MS"/>
                <a:cs typeface="Trebuchet MS"/>
              </a:rPr>
              <a:t>zorg</a:t>
            </a:r>
            <a:r>
              <a:rPr sz="2800" i="1" spc="-235" dirty="0">
                <a:latin typeface="Trebuchet MS"/>
                <a:cs typeface="Trebuchet MS"/>
              </a:rPr>
              <a:t> </a:t>
            </a:r>
            <a:r>
              <a:rPr sz="2800" i="1" spc="-45" dirty="0">
                <a:latin typeface="Trebuchet MS"/>
                <a:cs typeface="Trebuchet MS"/>
              </a:rPr>
              <a:t>door</a:t>
            </a:r>
            <a:r>
              <a:rPr sz="2800" i="1" spc="-245" dirty="0">
                <a:latin typeface="Trebuchet MS"/>
                <a:cs typeface="Trebuchet MS"/>
              </a:rPr>
              <a:t> </a:t>
            </a:r>
            <a:r>
              <a:rPr sz="2800" i="1" spc="-10" dirty="0">
                <a:latin typeface="Trebuchet MS"/>
                <a:cs typeface="Trebuchet MS"/>
              </a:rPr>
              <a:t>de</a:t>
            </a:r>
            <a:r>
              <a:rPr sz="2800" i="1" spc="-295" dirty="0">
                <a:latin typeface="Trebuchet MS"/>
                <a:cs typeface="Trebuchet MS"/>
              </a:rPr>
              <a:t> </a:t>
            </a:r>
            <a:r>
              <a:rPr sz="2800" i="1" spc="-40" dirty="0">
                <a:latin typeface="Trebuchet MS"/>
                <a:cs typeface="Trebuchet MS"/>
              </a:rPr>
              <a:t>mz</a:t>
            </a:r>
            <a:r>
              <a:rPr sz="2800" i="1" spc="-240" dirty="0">
                <a:latin typeface="Trebuchet MS"/>
                <a:cs typeface="Trebuchet MS"/>
              </a:rPr>
              <a:t> </a:t>
            </a:r>
            <a:r>
              <a:rPr sz="2800" i="1" spc="-114" dirty="0">
                <a:latin typeface="Trebuchet MS"/>
                <a:cs typeface="Trebuchet MS"/>
              </a:rPr>
              <a:t>gerelateerd</a:t>
            </a:r>
            <a:r>
              <a:rPr sz="2800" i="1" spc="-235" dirty="0">
                <a:latin typeface="Trebuchet MS"/>
                <a:cs typeface="Trebuchet MS"/>
              </a:rPr>
              <a:t> </a:t>
            </a:r>
            <a:r>
              <a:rPr sz="2800" i="1" dirty="0">
                <a:latin typeface="Trebuchet MS"/>
                <a:cs typeface="Trebuchet MS"/>
              </a:rPr>
              <a:t>aan</a:t>
            </a:r>
            <a:r>
              <a:rPr sz="2800" i="1" spc="-280" dirty="0">
                <a:latin typeface="Trebuchet MS"/>
                <a:cs typeface="Trebuchet MS"/>
              </a:rPr>
              <a:t> </a:t>
            </a:r>
            <a:r>
              <a:rPr sz="2800" i="1" spc="-145" dirty="0">
                <a:latin typeface="Trebuchet MS"/>
                <a:cs typeface="Trebuchet MS"/>
              </a:rPr>
              <a:t>zelfzorg</a:t>
            </a:r>
            <a:r>
              <a:rPr sz="2800" i="1" spc="-240" dirty="0">
                <a:latin typeface="Trebuchet MS"/>
                <a:cs typeface="Trebuchet MS"/>
              </a:rPr>
              <a:t> </a:t>
            </a:r>
            <a:r>
              <a:rPr sz="2800" i="1" spc="-85" dirty="0">
                <a:latin typeface="Trebuchet MS"/>
                <a:cs typeface="Trebuchet MS"/>
              </a:rPr>
              <a:t>voor</a:t>
            </a:r>
            <a:r>
              <a:rPr sz="2800" i="1" spc="-240" dirty="0">
                <a:latin typeface="Trebuchet MS"/>
                <a:cs typeface="Trebuchet MS"/>
              </a:rPr>
              <a:t> </a:t>
            </a:r>
            <a:r>
              <a:rPr sz="2800" i="1" spc="-10" dirty="0">
                <a:latin typeface="Trebuchet MS"/>
                <a:cs typeface="Trebuchet MS"/>
              </a:rPr>
              <a:t>de</a:t>
            </a:r>
            <a:r>
              <a:rPr sz="2800" i="1" spc="-220" dirty="0">
                <a:latin typeface="Trebuchet MS"/>
                <a:cs typeface="Trebuchet MS"/>
              </a:rPr>
              <a:t> </a:t>
            </a:r>
            <a:r>
              <a:rPr sz="2800" i="1" spc="-25" dirty="0">
                <a:latin typeface="Trebuchet MS"/>
                <a:cs typeface="Trebuchet MS"/>
              </a:rPr>
              <a:t>mz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7460" y="1011046"/>
            <a:ext cx="9381490" cy="339471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00" spc="-65" dirty="0">
                <a:latin typeface="Trebuchet MS"/>
                <a:cs typeface="Trebuchet MS"/>
              </a:rPr>
              <a:t>Reactieve</a:t>
            </a:r>
            <a:r>
              <a:rPr sz="2800" spc="-250" dirty="0">
                <a:latin typeface="Trebuchet MS"/>
                <a:cs typeface="Trebuchet MS"/>
              </a:rPr>
              <a:t> </a:t>
            </a:r>
            <a:r>
              <a:rPr sz="2800" spc="-10" dirty="0">
                <a:latin typeface="Trebuchet MS"/>
                <a:cs typeface="Trebuchet MS"/>
              </a:rPr>
              <a:t>benadering?</a:t>
            </a:r>
            <a:endParaRPr sz="2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395"/>
              </a:spcBef>
            </a:pPr>
            <a:endParaRPr sz="2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2800" spc="-10" dirty="0">
                <a:latin typeface="Trebuchet MS"/>
                <a:cs typeface="Trebuchet MS"/>
              </a:rPr>
              <a:t>Eén</a:t>
            </a:r>
            <a:r>
              <a:rPr sz="2800" spc="-200" dirty="0">
                <a:latin typeface="Trebuchet MS"/>
                <a:cs typeface="Trebuchet MS"/>
              </a:rPr>
              <a:t> </a:t>
            </a:r>
            <a:r>
              <a:rPr sz="2800" spc="-80" dirty="0">
                <a:latin typeface="Trebuchet MS"/>
                <a:cs typeface="Trebuchet MS"/>
              </a:rPr>
              <a:t>enkele</a:t>
            </a:r>
            <a:r>
              <a:rPr sz="2800" spc="-275" dirty="0">
                <a:latin typeface="Trebuchet MS"/>
                <a:cs typeface="Trebuchet MS"/>
              </a:rPr>
              <a:t> </a:t>
            </a:r>
            <a:r>
              <a:rPr sz="2800" spc="-75" dirty="0">
                <a:latin typeface="Trebuchet MS"/>
                <a:cs typeface="Trebuchet MS"/>
              </a:rPr>
              <a:t>actie</a:t>
            </a:r>
            <a:r>
              <a:rPr sz="2800" spc="-200" dirty="0">
                <a:latin typeface="Trebuchet MS"/>
                <a:cs typeface="Trebuchet MS"/>
              </a:rPr>
              <a:t> </a:t>
            </a:r>
            <a:r>
              <a:rPr sz="2800" spc="-80" dirty="0">
                <a:latin typeface="Trebuchet MS"/>
                <a:cs typeface="Trebuchet MS"/>
              </a:rPr>
              <a:t>vs.</a:t>
            </a:r>
            <a:r>
              <a:rPr sz="2800" spc="-245" dirty="0">
                <a:latin typeface="Trebuchet MS"/>
                <a:cs typeface="Trebuchet MS"/>
              </a:rPr>
              <a:t> </a:t>
            </a:r>
            <a:r>
              <a:rPr sz="2800" spc="-40" dirty="0">
                <a:latin typeface="Trebuchet MS"/>
                <a:cs typeface="Trebuchet MS"/>
              </a:rPr>
              <a:t>een</a:t>
            </a:r>
            <a:r>
              <a:rPr sz="2800" spc="-200" dirty="0">
                <a:latin typeface="Trebuchet MS"/>
                <a:cs typeface="Trebuchet MS"/>
              </a:rPr>
              <a:t> </a:t>
            </a:r>
            <a:r>
              <a:rPr sz="2800" spc="-60" dirty="0">
                <a:latin typeface="Trebuchet MS"/>
                <a:cs typeface="Trebuchet MS"/>
              </a:rPr>
              <a:t>hele</a:t>
            </a:r>
            <a:r>
              <a:rPr sz="2800" spc="-275" dirty="0">
                <a:latin typeface="Trebuchet MS"/>
                <a:cs typeface="Trebuchet MS"/>
              </a:rPr>
              <a:t> </a:t>
            </a:r>
            <a:r>
              <a:rPr sz="2800" spc="-45" dirty="0">
                <a:latin typeface="Trebuchet MS"/>
                <a:cs typeface="Trebuchet MS"/>
              </a:rPr>
              <a:t>reeks</a:t>
            </a:r>
            <a:r>
              <a:rPr sz="2800" spc="-229" dirty="0">
                <a:latin typeface="Trebuchet MS"/>
                <a:cs typeface="Trebuchet MS"/>
              </a:rPr>
              <a:t> </a:t>
            </a:r>
            <a:r>
              <a:rPr sz="2800" spc="-45" dirty="0">
                <a:latin typeface="Trebuchet MS"/>
                <a:cs typeface="Trebuchet MS"/>
              </a:rPr>
              <a:t>van</a:t>
            </a:r>
            <a:r>
              <a:rPr sz="2800" spc="-270" dirty="0">
                <a:latin typeface="Trebuchet MS"/>
                <a:cs typeface="Trebuchet MS"/>
              </a:rPr>
              <a:t> </a:t>
            </a:r>
            <a:r>
              <a:rPr sz="2800" spc="-65" dirty="0">
                <a:latin typeface="Trebuchet MS"/>
                <a:cs typeface="Trebuchet MS"/>
              </a:rPr>
              <a:t>langdurige</a:t>
            </a:r>
            <a:r>
              <a:rPr sz="2800" spc="-200" dirty="0">
                <a:latin typeface="Trebuchet MS"/>
                <a:cs typeface="Trebuchet MS"/>
              </a:rPr>
              <a:t> </a:t>
            </a:r>
            <a:r>
              <a:rPr sz="2800" spc="-40" dirty="0">
                <a:latin typeface="Trebuchet MS"/>
                <a:cs typeface="Trebuchet MS"/>
              </a:rPr>
              <a:t>strategieën</a:t>
            </a:r>
            <a:endParaRPr sz="2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465"/>
              </a:spcBef>
            </a:pPr>
            <a:endParaRPr sz="2800">
              <a:latin typeface="Trebuchet MS"/>
              <a:cs typeface="Trebuchet MS"/>
            </a:endParaRPr>
          </a:p>
          <a:p>
            <a:pPr marL="927100">
              <a:lnSpc>
                <a:spcPct val="100000"/>
              </a:lnSpc>
            </a:pPr>
            <a:r>
              <a:rPr sz="2800" spc="-10" dirty="0">
                <a:latin typeface="Trebuchet MS"/>
                <a:cs typeface="Trebuchet MS"/>
              </a:rPr>
              <a:t>Conform</a:t>
            </a:r>
            <a:r>
              <a:rPr sz="2800" spc="-204" dirty="0">
                <a:latin typeface="Trebuchet MS"/>
                <a:cs typeface="Trebuchet MS"/>
              </a:rPr>
              <a:t> </a:t>
            </a:r>
            <a:r>
              <a:rPr sz="2800" spc="135" dirty="0">
                <a:latin typeface="Trebuchet MS"/>
                <a:cs typeface="Trebuchet MS"/>
              </a:rPr>
              <a:t>WHO</a:t>
            </a:r>
            <a:r>
              <a:rPr sz="2800" spc="-295" dirty="0">
                <a:latin typeface="Trebuchet MS"/>
                <a:cs typeface="Trebuchet MS"/>
              </a:rPr>
              <a:t> </a:t>
            </a:r>
            <a:r>
              <a:rPr sz="2800" spc="-235" dirty="0">
                <a:latin typeface="Trebuchet MS"/>
                <a:cs typeface="Trebuchet MS"/>
              </a:rPr>
              <a:t>:</a:t>
            </a:r>
            <a:r>
              <a:rPr sz="2800" spc="-254" dirty="0">
                <a:latin typeface="Trebuchet MS"/>
                <a:cs typeface="Trebuchet MS"/>
              </a:rPr>
              <a:t> </a:t>
            </a:r>
            <a:r>
              <a:rPr sz="2800" spc="-60" dirty="0">
                <a:latin typeface="Trebuchet MS"/>
                <a:cs typeface="Trebuchet MS"/>
              </a:rPr>
              <a:t>beweging</a:t>
            </a:r>
            <a:r>
              <a:rPr sz="2800" spc="-250" dirty="0">
                <a:latin typeface="Trebuchet MS"/>
                <a:cs typeface="Trebuchet MS"/>
              </a:rPr>
              <a:t> </a:t>
            </a:r>
            <a:r>
              <a:rPr sz="2800" spc="-75" dirty="0">
                <a:latin typeface="Trebuchet MS"/>
                <a:cs typeface="Trebuchet MS"/>
              </a:rPr>
              <a:t>weg</a:t>
            </a:r>
            <a:r>
              <a:rPr sz="2800" spc="-245" dirty="0">
                <a:latin typeface="Trebuchet MS"/>
                <a:cs typeface="Trebuchet MS"/>
              </a:rPr>
              <a:t> </a:t>
            </a:r>
            <a:r>
              <a:rPr sz="2800" spc="-35" dirty="0">
                <a:latin typeface="Trebuchet MS"/>
                <a:cs typeface="Trebuchet MS"/>
              </a:rPr>
              <a:t>van</a:t>
            </a:r>
            <a:r>
              <a:rPr sz="2800" spc="-290" dirty="0">
                <a:latin typeface="Trebuchet MS"/>
                <a:cs typeface="Trebuchet MS"/>
              </a:rPr>
              <a:t> </a:t>
            </a:r>
            <a:r>
              <a:rPr sz="2800" spc="-10" dirty="0">
                <a:latin typeface="Trebuchet MS"/>
                <a:cs typeface="Trebuchet MS"/>
              </a:rPr>
              <a:t>zorgsilo’s</a:t>
            </a:r>
            <a:endParaRPr sz="2800">
              <a:latin typeface="Trebuchet MS"/>
              <a:cs typeface="Trebuchet MS"/>
            </a:endParaRPr>
          </a:p>
          <a:p>
            <a:pPr marL="12700" marR="84455" indent="914400">
              <a:lnSpc>
                <a:spcPts val="3030"/>
              </a:lnSpc>
              <a:spcBef>
                <a:spcPts val="1055"/>
              </a:spcBef>
            </a:pPr>
            <a:r>
              <a:rPr sz="2800" spc="-250" dirty="0">
                <a:latin typeface="Trebuchet MS"/>
                <a:cs typeface="Trebuchet MS"/>
              </a:rPr>
              <a:t>Ter</a:t>
            </a:r>
            <a:r>
              <a:rPr sz="2800" spc="-245" dirty="0">
                <a:latin typeface="Trebuchet MS"/>
                <a:cs typeface="Trebuchet MS"/>
              </a:rPr>
              <a:t> </a:t>
            </a:r>
            <a:r>
              <a:rPr sz="2800" spc="-95" dirty="0">
                <a:latin typeface="Trebuchet MS"/>
                <a:cs typeface="Trebuchet MS"/>
              </a:rPr>
              <a:t>harte</a:t>
            </a:r>
            <a:r>
              <a:rPr sz="2800" spc="-215" dirty="0">
                <a:latin typeface="Trebuchet MS"/>
                <a:cs typeface="Trebuchet MS"/>
              </a:rPr>
              <a:t> </a:t>
            </a:r>
            <a:r>
              <a:rPr sz="2800" spc="-20" dirty="0">
                <a:latin typeface="Trebuchet MS"/>
                <a:cs typeface="Trebuchet MS"/>
              </a:rPr>
              <a:t>nemen</a:t>
            </a:r>
            <a:r>
              <a:rPr sz="2800" spc="-210" dirty="0">
                <a:latin typeface="Trebuchet MS"/>
                <a:cs typeface="Trebuchet MS"/>
              </a:rPr>
              <a:t> </a:t>
            </a:r>
            <a:r>
              <a:rPr sz="2800" spc="-35" dirty="0">
                <a:latin typeface="Trebuchet MS"/>
                <a:cs typeface="Trebuchet MS"/>
              </a:rPr>
              <a:t>van</a:t>
            </a:r>
            <a:r>
              <a:rPr sz="2800" spc="-280" dirty="0">
                <a:latin typeface="Trebuchet MS"/>
                <a:cs typeface="Trebuchet MS"/>
              </a:rPr>
              <a:t> </a:t>
            </a:r>
            <a:r>
              <a:rPr sz="2800" spc="-60" dirty="0">
                <a:latin typeface="Trebuchet MS"/>
                <a:cs typeface="Trebuchet MS"/>
              </a:rPr>
              <a:t>huidige</a:t>
            </a:r>
            <a:r>
              <a:rPr sz="2800" spc="-285" dirty="0">
                <a:latin typeface="Trebuchet MS"/>
                <a:cs typeface="Trebuchet MS"/>
              </a:rPr>
              <a:t> </a:t>
            </a:r>
            <a:r>
              <a:rPr sz="2800" spc="-90" dirty="0">
                <a:latin typeface="Trebuchet MS"/>
                <a:cs typeface="Trebuchet MS"/>
              </a:rPr>
              <a:t>evidentie</a:t>
            </a:r>
            <a:r>
              <a:rPr sz="2800" spc="-285" dirty="0">
                <a:latin typeface="Trebuchet MS"/>
                <a:cs typeface="Trebuchet MS"/>
              </a:rPr>
              <a:t> </a:t>
            </a:r>
            <a:r>
              <a:rPr sz="2800" spc="114" dirty="0">
                <a:latin typeface="Trebuchet MS"/>
                <a:cs typeface="Trebuchet MS"/>
              </a:rPr>
              <a:t>C</a:t>
            </a:r>
            <a:r>
              <a:rPr sz="2800" spc="-235" dirty="0">
                <a:latin typeface="Trebuchet MS"/>
                <a:cs typeface="Trebuchet MS"/>
              </a:rPr>
              <a:t> </a:t>
            </a:r>
            <a:r>
              <a:rPr sz="2800" spc="-20" dirty="0">
                <a:latin typeface="Trebuchet MS"/>
                <a:cs typeface="Trebuchet MS"/>
              </a:rPr>
              <a:t>aanbevelingen </a:t>
            </a:r>
            <a:r>
              <a:rPr sz="2800" spc="-55" dirty="0">
                <a:latin typeface="Trebuchet MS"/>
                <a:cs typeface="Trebuchet MS"/>
              </a:rPr>
              <a:t>Ruimte</a:t>
            </a:r>
            <a:r>
              <a:rPr sz="2800" spc="-280" dirty="0">
                <a:latin typeface="Trebuchet MS"/>
                <a:cs typeface="Trebuchet MS"/>
              </a:rPr>
              <a:t> </a:t>
            </a:r>
            <a:r>
              <a:rPr sz="2800" spc="-45" dirty="0">
                <a:latin typeface="Trebuchet MS"/>
                <a:cs typeface="Trebuchet MS"/>
              </a:rPr>
              <a:t>voor</a:t>
            </a:r>
            <a:r>
              <a:rPr sz="2800" spc="-235" dirty="0">
                <a:latin typeface="Trebuchet MS"/>
                <a:cs typeface="Trebuchet MS"/>
              </a:rPr>
              <a:t> </a:t>
            </a:r>
            <a:r>
              <a:rPr sz="2800" spc="-114" dirty="0">
                <a:latin typeface="Trebuchet MS"/>
                <a:cs typeface="Trebuchet MS"/>
              </a:rPr>
              <a:t>verbetering:</a:t>
            </a:r>
            <a:r>
              <a:rPr sz="2800" spc="-235" dirty="0">
                <a:latin typeface="Trebuchet MS"/>
                <a:cs typeface="Trebuchet MS"/>
              </a:rPr>
              <a:t> </a:t>
            </a:r>
            <a:r>
              <a:rPr sz="2800" spc="-30" dirty="0">
                <a:latin typeface="Trebuchet MS"/>
                <a:cs typeface="Trebuchet MS"/>
              </a:rPr>
              <a:t>lopend</a:t>
            </a:r>
            <a:r>
              <a:rPr sz="2800" spc="-225" dirty="0">
                <a:latin typeface="Trebuchet MS"/>
                <a:cs typeface="Trebuchet MS"/>
              </a:rPr>
              <a:t> </a:t>
            </a:r>
            <a:r>
              <a:rPr sz="2800" spc="-10" dirty="0">
                <a:latin typeface="Trebuchet MS"/>
                <a:cs typeface="Trebuchet MS"/>
              </a:rPr>
              <a:t>proces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79551" y="1147615"/>
            <a:ext cx="3355073" cy="124864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28648" y="2637232"/>
            <a:ext cx="1981200" cy="49200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90735" y="2231813"/>
            <a:ext cx="3193496" cy="94077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134604" y="3448811"/>
            <a:ext cx="3041015" cy="8502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5"/>
              </a:spcBef>
            </a:pPr>
            <a:r>
              <a:rPr sz="1800" u="sng" spc="-1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Trebuchet MS"/>
                <a:cs typeface="Trebuchet MS"/>
                <a:hlinkClick r:id="rId5"/>
              </a:rPr>
              <a:t>Romy.Van.Rickstal@vub.be</a:t>
            </a:r>
            <a:endParaRPr sz="1800">
              <a:latin typeface="Trebuchet MS"/>
              <a:cs typeface="Trebuchet MS"/>
            </a:endParaRPr>
          </a:p>
          <a:p>
            <a:pPr marR="10795" algn="r">
              <a:lnSpc>
                <a:spcPct val="100000"/>
              </a:lnSpc>
              <a:spcBef>
                <a:spcPts val="5"/>
              </a:spcBef>
            </a:pPr>
            <a:r>
              <a:rPr sz="1800" u="sng" spc="-1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Trebuchet MS"/>
                <a:cs typeface="Trebuchet MS"/>
                <a:hlinkClick r:id="rId6"/>
              </a:rPr>
              <a:t>Lieve.Van.den.Block@vub.be</a:t>
            </a:r>
            <a:endParaRPr sz="1800">
              <a:latin typeface="Trebuchet MS"/>
              <a:cs typeface="Trebuchet MS"/>
            </a:endParaRPr>
          </a:p>
          <a:p>
            <a:pPr marR="10795" algn="r">
              <a:lnSpc>
                <a:spcPct val="100000"/>
              </a:lnSpc>
            </a:pPr>
            <a:r>
              <a:rPr sz="1800" u="sng" spc="-459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Trebuchet MS"/>
                <a:cs typeface="Trebuchet MS"/>
              </a:rPr>
              <a:t> </a:t>
            </a:r>
            <a:r>
              <a:rPr sz="1800" u="sng" spc="-4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Trebuchet MS"/>
                <a:cs typeface="Trebuchet MS"/>
                <a:hlinkClick r:id="rId7"/>
              </a:rPr>
              <a:t>Aileen.Van.Gyseghem@vub.be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587751" y="4070146"/>
            <a:ext cx="4928870" cy="1729105"/>
            <a:chOff x="2587751" y="4070146"/>
            <a:chExt cx="4928870" cy="1729105"/>
          </a:xfrm>
        </p:grpSpPr>
        <p:pic>
          <p:nvPicPr>
            <p:cNvPr id="7" name="object 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87751" y="4070146"/>
              <a:ext cx="2898648" cy="172859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95544" y="4093187"/>
              <a:ext cx="2020824" cy="170555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6788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225</Words>
  <Application>Microsoft Office PowerPoint</Application>
  <PresentationFormat>Breedbeeld</PresentationFormat>
  <Paragraphs>30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1" baseType="lpstr">
      <vt:lpstr>Arial MT</vt:lpstr>
      <vt:lpstr>Trebuchet MS</vt:lpstr>
      <vt:lpstr>Office Theme</vt:lpstr>
      <vt:lpstr>Wie zorgt voor de mens met dementie en zijn mantelzorgers: de zorgnavigator</vt:lpstr>
      <vt:lpstr>What’s in a name?</vt:lpstr>
      <vt:lpstr>PowerPoint-presentatie</vt:lpstr>
      <vt:lpstr>‘Is het belangrijk voor mensen met dementie en mantelzorgers om beroep te kunnen doen op een zorgcoördinator/ -navigator?’</vt:lpstr>
      <vt:lpstr>Verscheidene studies, gericht op verschillende pistes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Romy Van Rickstal</dc:creator>
  <cp:lastModifiedBy>Bernd Samyn</cp:lastModifiedBy>
  <cp:revision>1</cp:revision>
  <dcterms:created xsi:type="dcterms:W3CDTF">2026-09-22T12:34:17Z</dcterms:created>
  <dcterms:modified xsi:type="dcterms:W3CDTF">2026-09-22T12:34:53Z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v10.0.20070.1</vt:lpwstr>
  </property>
  <property fmtid="{D5CDD505-2E9C-101B-9397-08002B2CF9AE}" pid="3" name="Created">
    <vt:filetime>2026-09-20T00:00:00Z</vt:filetime>
  </property>
  <property fmtid="{D5CDD505-2E9C-101B-9397-08002B2CF9AE}" pid="4" name="LastSaved">
    <vt:filetime>2026-09-22T00:00:00Z</vt:filetime>
  </property>
</Properties>
</file>