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60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001F6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rgbClr val="1F3A4D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001F6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1F3A4D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001F6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001F6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3838" y="947504"/>
            <a:ext cx="9300045" cy="1367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001F6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38321" y="2657612"/>
            <a:ext cx="4889500" cy="2054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rgbClr val="1F3A4D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projectodette.be/" TargetMode="External"/><Relationship Id="rId4" Type="http://schemas.openxmlformats.org/officeDocument/2006/relationships/hyperlink" Target="mailto:katrin.gillis@odisee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457200" y="1263396"/>
            <a:ext cx="4403090" cy="131445"/>
          </a:xfrm>
          <a:custGeom>
            <a:avLst/>
            <a:gdLst/>
            <a:ahLst/>
            <a:cxnLst/>
            <a:rect l="l" t="t" r="r" b="b"/>
            <a:pathLst>
              <a:path w="4403090" h="131444">
                <a:moveTo>
                  <a:pt x="4402835" y="131063"/>
                </a:moveTo>
                <a:lnTo>
                  <a:pt x="0" y="131063"/>
                </a:lnTo>
                <a:lnTo>
                  <a:pt x="0" y="0"/>
                </a:lnTo>
                <a:lnTo>
                  <a:pt x="4402835" y="0"/>
                </a:lnTo>
                <a:lnTo>
                  <a:pt x="4402835" y="131063"/>
                </a:lnTo>
                <a:close/>
              </a:path>
            </a:pathLst>
          </a:custGeom>
          <a:solidFill>
            <a:srgbClr val="DF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523792" y="1639263"/>
            <a:ext cx="4197350" cy="26987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301115">
              <a:lnSpc>
                <a:spcPts val="3529"/>
              </a:lnSpc>
              <a:spcBef>
                <a:spcPts val="85"/>
              </a:spcBef>
            </a:pPr>
            <a:r>
              <a:rPr sz="2800" b="1" dirty="0">
                <a:solidFill>
                  <a:srgbClr val="083B52"/>
                </a:solidFill>
                <a:latin typeface="Cambria"/>
                <a:cs typeface="Cambria"/>
              </a:rPr>
              <a:t>Samen naar</a:t>
            </a:r>
            <a:r>
              <a:rPr sz="2800" b="1" spc="-15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2800" b="1" spc="-20" dirty="0">
                <a:solidFill>
                  <a:srgbClr val="083B52"/>
                </a:solidFill>
                <a:latin typeface="Cambria"/>
                <a:cs typeface="Cambria"/>
              </a:rPr>
              <a:t>meer </a:t>
            </a:r>
            <a:r>
              <a:rPr sz="2800" b="1" dirty="0">
                <a:solidFill>
                  <a:srgbClr val="083B52"/>
                </a:solidFill>
                <a:latin typeface="Cambria"/>
                <a:cs typeface="Cambria"/>
              </a:rPr>
              <a:t>aandacht</a:t>
            </a:r>
            <a:r>
              <a:rPr sz="2800" b="1" spc="-10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2800" b="1" spc="-20" dirty="0">
                <a:solidFill>
                  <a:srgbClr val="083B52"/>
                </a:solidFill>
                <a:latin typeface="Cambria"/>
                <a:cs typeface="Cambria"/>
              </a:rPr>
              <a:t>voor</a:t>
            </a:r>
            <a:endParaRPr sz="28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800" b="1" spc="-10" dirty="0">
                <a:solidFill>
                  <a:srgbClr val="083B52"/>
                </a:solidFill>
                <a:latin typeface="Cambria"/>
                <a:cs typeface="Cambria"/>
              </a:rPr>
              <a:t>psychologische</a:t>
            </a:r>
            <a:r>
              <a:rPr sz="2800" b="1" spc="-20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2800" b="1" spc="-10" dirty="0">
                <a:solidFill>
                  <a:srgbClr val="083B52"/>
                </a:solidFill>
                <a:latin typeface="Cambria"/>
                <a:cs typeface="Cambria"/>
              </a:rPr>
              <a:t>veiligheid</a:t>
            </a:r>
            <a:endParaRPr sz="2800">
              <a:latin typeface="Cambria"/>
              <a:cs typeface="Cambria"/>
            </a:endParaRPr>
          </a:p>
          <a:p>
            <a:pPr marL="12700" marR="1399540">
              <a:lnSpc>
                <a:spcPct val="105200"/>
              </a:lnSpc>
              <a:spcBef>
                <a:spcPts val="5"/>
              </a:spcBef>
            </a:pPr>
            <a:r>
              <a:rPr sz="2800" b="1" dirty="0">
                <a:solidFill>
                  <a:srgbClr val="083B52"/>
                </a:solidFill>
                <a:latin typeface="Cambria"/>
                <a:cs typeface="Cambria"/>
              </a:rPr>
              <a:t>bij</a:t>
            </a:r>
            <a:r>
              <a:rPr sz="2800" b="1" spc="-55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83B52"/>
                </a:solidFill>
                <a:latin typeface="Cambria"/>
                <a:cs typeface="Cambria"/>
              </a:rPr>
              <a:t>personen </a:t>
            </a:r>
            <a:r>
              <a:rPr sz="2800" b="1" spc="-25" dirty="0">
                <a:solidFill>
                  <a:srgbClr val="083B52"/>
                </a:solidFill>
                <a:latin typeface="Cambria"/>
                <a:cs typeface="Cambria"/>
              </a:rPr>
              <a:t>met </a:t>
            </a:r>
            <a:r>
              <a:rPr sz="2800" b="1" dirty="0">
                <a:solidFill>
                  <a:srgbClr val="083B52"/>
                </a:solidFill>
                <a:latin typeface="Cambria"/>
                <a:cs typeface="Cambria"/>
              </a:rPr>
              <a:t>dementie</a:t>
            </a:r>
            <a:r>
              <a:rPr sz="2800" b="1" spc="5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83B52"/>
                </a:solidFill>
                <a:latin typeface="Cambria"/>
                <a:cs typeface="Cambria"/>
              </a:rPr>
              <a:t>in </a:t>
            </a:r>
            <a:r>
              <a:rPr sz="2800" b="1" spc="-25" dirty="0">
                <a:solidFill>
                  <a:srgbClr val="083B52"/>
                </a:solidFill>
                <a:latin typeface="Cambria"/>
                <a:cs typeface="Cambria"/>
              </a:rPr>
              <a:t>het </a:t>
            </a:r>
            <a:r>
              <a:rPr sz="2800" b="1" spc="-10" dirty="0">
                <a:solidFill>
                  <a:srgbClr val="083B52"/>
                </a:solidFill>
                <a:latin typeface="Cambria"/>
                <a:cs typeface="Cambria"/>
              </a:rPr>
              <a:t>ziekenhuis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3714" y="4704778"/>
            <a:ext cx="3979545" cy="555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2200"/>
              </a:lnSpc>
              <a:spcBef>
                <a:spcPts val="90"/>
              </a:spcBef>
            </a:pPr>
            <a:r>
              <a:rPr sz="1550" i="1" dirty="0">
                <a:solidFill>
                  <a:srgbClr val="1F3A4D"/>
                </a:solidFill>
                <a:latin typeface="Cambria"/>
                <a:cs typeface="Cambria"/>
              </a:rPr>
              <a:t>Katrin</a:t>
            </a:r>
            <a:r>
              <a:rPr sz="1550" i="1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550" i="1" dirty="0">
                <a:solidFill>
                  <a:srgbClr val="1F3A4D"/>
                </a:solidFill>
                <a:latin typeface="Cambria"/>
                <a:cs typeface="Cambria"/>
              </a:rPr>
              <a:t>Gillis,</a:t>
            </a:r>
            <a:r>
              <a:rPr sz="1550" i="1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550" i="1" dirty="0">
                <a:solidFill>
                  <a:srgbClr val="1F3A4D"/>
                </a:solidFill>
                <a:latin typeface="Cambria"/>
                <a:cs typeface="Cambria"/>
              </a:rPr>
              <a:t>Elisabeth</a:t>
            </a:r>
            <a:r>
              <a:rPr sz="1550" i="1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550" i="1" dirty="0">
                <a:solidFill>
                  <a:srgbClr val="1F3A4D"/>
                </a:solidFill>
                <a:latin typeface="Cambria"/>
                <a:cs typeface="Cambria"/>
              </a:rPr>
              <a:t>Croonenberghs,</a:t>
            </a:r>
            <a:r>
              <a:rPr sz="1550" i="1" spc="1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550" i="1" spc="-10" dirty="0">
                <a:solidFill>
                  <a:srgbClr val="1F3A4D"/>
                </a:solidFill>
                <a:latin typeface="Cambria"/>
                <a:cs typeface="Cambria"/>
              </a:rPr>
              <a:t>Hermien Dumolein</a:t>
            </a:r>
            <a:endParaRPr sz="155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815584" y="1458467"/>
            <a:ext cx="4435764" cy="4689347"/>
            <a:chOff x="5815584" y="1458467"/>
            <a:chExt cx="4434840" cy="4689347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5584" y="1458467"/>
              <a:ext cx="3474719" cy="36332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56220" y="5618987"/>
              <a:ext cx="2394204" cy="528827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36920" y="5449823"/>
            <a:ext cx="1860803" cy="69799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1651" y="6056046"/>
            <a:ext cx="1430202" cy="50712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21407" y="5740907"/>
            <a:ext cx="1193291" cy="1045464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843015" y="6298692"/>
            <a:ext cx="4403090" cy="40005"/>
          </a:xfrm>
          <a:custGeom>
            <a:avLst/>
            <a:gdLst/>
            <a:ahLst/>
            <a:cxnLst/>
            <a:rect l="l" t="t" r="r" b="b"/>
            <a:pathLst>
              <a:path w="4403090" h="40004">
                <a:moveTo>
                  <a:pt x="4402836" y="39623"/>
                </a:moveTo>
                <a:lnTo>
                  <a:pt x="0" y="39623"/>
                </a:lnTo>
                <a:lnTo>
                  <a:pt x="0" y="0"/>
                </a:lnTo>
                <a:lnTo>
                  <a:pt x="4402836" y="0"/>
                </a:lnTo>
                <a:lnTo>
                  <a:pt x="4402836" y="39623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3149" rIns="0" bIns="0" rtlCol="0">
            <a:spAutoFit/>
          </a:bodyPr>
          <a:lstStyle/>
          <a:p>
            <a:pPr marL="353695">
              <a:lnSpc>
                <a:spcPct val="100000"/>
              </a:lnSpc>
              <a:spcBef>
                <a:spcPts val="100"/>
              </a:spcBef>
            </a:pPr>
            <a:r>
              <a:rPr sz="3500" spc="-10" dirty="0">
                <a:solidFill>
                  <a:srgbClr val="083B52"/>
                </a:solidFill>
              </a:rPr>
              <a:t>Onderzoeksvraag</a:t>
            </a:r>
            <a:endParaRPr sz="3500"/>
          </a:p>
        </p:txBody>
      </p:sp>
      <p:sp>
        <p:nvSpPr>
          <p:cNvPr id="8" name="object 8"/>
          <p:cNvSpPr/>
          <p:nvPr/>
        </p:nvSpPr>
        <p:spPr>
          <a:xfrm>
            <a:off x="457200" y="2087879"/>
            <a:ext cx="1336675" cy="67310"/>
          </a:xfrm>
          <a:custGeom>
            <a:avLst/>
            <a:gdLst/>
            <a:ahLst/>
            <a:cxnLst/>
            <a:rect l="l" t="t" r="r" b="b"/>
            <a:pathLst>
              <a:path w="1336675" h="67310">
                <a:moveTo>
                  <a:pt x="1336548" y="67056"/>
                </a:moveTo>
                <a:lnTo>
                  <a:pt x="0" y="67056"/>
                </a:lnTo>
                <a:lnTo>
                  <a:pt x="0" y="0"/>
                </a:lnTo>
                <a:lnTo>
                  <a:pt x="1336548" y="0"/>
                </a:lnTo>
                <a:lnTo>
                  <a:pt x="1336548" y="67056"/>
                </a:lnTo>
                <a:close/>
              </a:path>
            </a:pathLst>
          </a:custGeom>
          <a:solidFill>
            <a:srgbClr val="DF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object 2"/>
          <p:cNvGrpSpPr/>
          <p:nvPr/>
        </p:nvGrpSpPr>
        <p:grpSpPr>
          <a:xfrm>
            <a:off x="457200" y="2333244"/>
            <a:ext cx="5791200" cy="3340735"/>
            <a:chOff x="457200" y="2333244"/>
            <a:chExt cx="5791200" cy="3340735"/>
          </a:xfrm>
        </p:grpSpPr>
        <p:sp>
          <p:nvSpPr>
            <p:cNvPr id="3" name="object 3"/>
            <p:cNvSpPr/>
            <p:nvPr/>
          </p:nvSpPr>
          <p:spPr>
            <a:xfrm>
              <a:off x="457200" y="2333244"/>
              <a:ext cx="5791200" cy="3340735"/>
            </a:xfrm>
            <a:custGeom>
              <a:avLst/>
              <a:gdLst/>
              <a:ahLst/>
              <a:cxnLst/>
              <a:rect l="l" t="t" r="r" b="b"/>
              <a:pathLst>
                <a:path w="5791200" h="3340735">
                  <a:moveTo>
                    <a:pt x="5658612" y="3340607"/>
                  </a:moveTo>
                  <a:lnTo>
                    <a:pt x="134112" y="3340607"/>
                  </a:lnTo>
                  <a:lnTo>
                    <a:pt x="91488" y="3333829"/>
                  </a:lnTo>
                  <a:lnTo>
                    <a:pt x="54644" y="3314907"/>
                  </a:lnTo>
                  <a:lnTo>
                    <a:pt x="25700" y="3285963"/>
                  </a:lnTo>
                  <a:lnTo>
                    <a:pt x="6778" y="3249119"/>
                  </a:lnTo>
                  <a:lnTo>
                    <a:pt x="0" y="3206496"/>
                  </a:lnTo>
                  <a:lnTo>
                    <a:pt x="0" y="132587"/>
                  </a:lnTo>
                  <a:lnTo>
                    <a:pt x="6778" y="90708"/>
                  </a:lnTo>
                  <a:lnTo>
                    <a:pt x="25700" y="54315"/>
                  </a:lnTo>
                  <a:lnTo>
                    <a:pt x="54644" y="25603"/>
                  </a:lnTo>
                  <a:lnTo>
                    <a:pt x="91488" y="6766"/>
                  </a:lnTo>
                  <a:lnTo>
                    <a:pt x="134112" y="0"/>
                  </a:lnTo>
                  <a:lnTo>
                    <a:pt x="5658612" y="0"/>
                  </a:lnTo>
                  <a:lnTo>
                    <a:pt x="5700491" y="6766"/>
                  </a:lnTo>
                  <a:lnTo>
                    <a:pt x="5736884" y="25603"/>
                  </a:lnTo>
                  <a:lnTo>
                    <a:pt x="5765596" y="54315"/>
                  </a:lnTo>
                  <a:lnTo>
                    <a:pt x="5784433" y="90708"/>
                  </a:lnTo>
                  <a:lnTo>
                    <a:pt x="5791200" y="132587"/>
                  </a:lnTo>
                  <a:lnTo>
                    <a:pt x="5791200" y="3206496"/>
                  </a:lnTo>
                  <a:lnTo>
                    <a:pt x="5784433" y="3249119"/>
                  </a:lnTo>
                  <a:lnTo>
                    <a:pt x="5765596" y="3285963"/>
                  </a:lnTo>
                  <a:lnTo>
                    <a:pt x="5736884" y="3314907"/>
                  </a:lnTo>
                  <a:lnTo>
                    <a:pt x="5700491" y="3333829"/>
                  </a:lnTo>
                  <a:lnTo>
                    <a:pt x="5658612" y="3340607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" y="2333244"/>
              <a:ext cx="78105" cy="3340735"/>
            </a:xfrm>
            <a:custGeom>
              <a:avLst/>
              <a:gdLst/>
              <a:ahLst/>
              <a:cxnLst/>
              <a:rect l="l" t="t" r="r" b="b"/>
              <a:pathLst>
                <a:path w="78104" h="3340735">
                  <a:moveTo>
                    <a:pt x="77723" y="3340607"/>
                  </a:moveTo>
                  <a:lnTo>
                    <a:pt x="0" y="3340607"/>
                  </a:lnTo>
                  <a:lnTo>
                    <a:pt x="0" y="0"/>
                  </a:lnTo>
                  <a:lnTo>
                    <a:pt x="77723" y="0"/>
                  </a:lnTo>
                  <a:lnTo>
                    <a:pt x="77723" y="3340607"/>
                  </a:lnTo>
                  <a:close/>
                </a:path>
              </a:pathLst>
            </a:custGeom>
            <a:solidFill>
              <a:srgbClr val="4D9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/>
              <a:t>Op</a:t>
            </a:r>
            <a:r>
              <a:rPr spc="40" dirty="0"/>
              <a:t> </a:t>
            </a:r>
            <a:r>
              <a:rPr dirty="0"/>
              <a:t>welke</a:t>
            </a:r>
            <a:r>
              <a:rPr spc="20" dirty="0"/>
              <a:t> </a:t>
            </a:r>
            <a:r>
              <a:rPr dirty="0"/>
              <a:t>manier</a:t>
            </a:r>
            <a:r>
              <a:rPr spc="10" dirty="0"/>
              <a:t> </a:t>
            </a:r>
            <a:r>
              <a:rPr dirty="0"/>
              <a:t>kunnen </a:t>
            </a:r>
            <a:r>
              <a:rPr b="1" spc="-10" dirty="0">
                <a:solidFill>
                  <a:srgbClr val="083B52"/>
                </a:solidFill>
                <a:latin typeface="Cambria"/>
                <a:cs typeface="Cambria"/>
              </a:rPr>
              <a:t>artsen, </a:t>
            </a:r>
            <a:r>
              <a:rPr b="1" dirty="0">
                <a:solidFill>
                  <a:srgbClr val="083B52"/>
                </a:solidFill>
                <a:latin typeface="Cambria"/>
                <a:cs typeface="Cambria"/>
              </a:rPr>
              <a:t>verpleegkundigen</a:t>
            </a:r>
            <a:r>
              <a:rPr b="1" spc="-10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83B52"/>
                </a:solidFill>
                <a:latin typeface="Cambria"/>
                <a:cs typeface="Cambria"/>
              </a:rPr>
              <a:t>en</a:t>
            </a:r>
            <a:r>
              <a:rPr b="1" spc="10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83B52"/>
                </a:solidFill>
                <a:latin typeface="Cambria"/>
                <a:cs typeface="Cambria"/>
              </a:rPr>
              <a:t>zorgkundigen</a:t>
            </a:r>
            <a:r>
              <a:rPr b="1" spc="-10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dirty="0"/>
              <a:t>in</a:t>
            </a:r>
            <a:r>
              <a:rPr spc="5" dirty="0"/>
              <a:t> </a:t>
            </a:r>
            <a:r>
              <a:rPr spc="-10" dirty="0"/>
              <a:t>acute </a:t>
            </a:r>
            <a:r>
              <a:rPr dirty="0"/>
              <a:t>ziekenhuizen</a:t>
            </a:r>
            <a:r>
              <a:rPr spc="-30" dirty="0"/>
              <a:t> </a:t>
            </a:r>
            <a:r>
              <a:rPr dirty="0"/>
              <a:t>zich</a:t>
            </a:r>
            <a:r>
              <a:rPr spc="20" dirty="0"/>
              <a:t> </a:t>
            </a:r>
            <a:r>
              <a:rPr b="1" dirty="0">
                <a:solidFill>
                  <a:srgbClr val="2F6E62"/>
                </a:solidFill>
                <a:latin typeface="Cambria"/>
                <a:cs typeface="Cambria"/>
              </a:rPr>
              <a:t>competenter</a:t>
            </a:r>
            <a:r>
              <a:rPr b="1" spc="10" dirty="0">
                <a:solidFill>
                  <a:srgbClr val="2F6E62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2F6E62"/>
                </a:solidFill>
                <a:latin typeface="Cambria"/>
                <a:cs typeface="Cambria"/>
              </a:rPr>
              <a:t>voelen</a:t>
            </a:r>
            <a:r>
              <a:rPr b="1" spc="15" dirty="0">
                <a:solidFill>
                  <a:srgbClr val="2F6E62"/>
                </a:solidFill>
                <a:latin typeface="Cambria"/>
                <a:cs typeface="Cambria"/>
              </a:rPr>
              <a:t> </a:t>
            </a:r>
            <a:r>
              <a:rPr dirty="0"/>
              <a:t>in</a:t>
            </a:r>
            <a:r>
              <a:rPr spc="35" dirty="0"/>
              <a:t> </a:t>
            </a:r>
            <a:r>
              <a:rPr spc="-25" dirty="0"/>
              <a:t>het </a:t>
            </a:r>
            <a:r>
              <a:rPr dirty="0"/>
              <a:t>omgaan</a:t>
            </a:r>
            <a:r>
              <a:rPr spc="45" dirty="0"/>
              <a:t> </a:t>
            </a:r>
            <a:r>
              <a:rPr dirty="0"/>
              <a:t>met</a:t>
            </a:r>
            <a:r>
              <a:rPr spc="50" dirty="0"/>
              <a:t> </a:t>
            </a:r>
            <a:r>
              <a:rPr dirty="0"/>
              <a:t>personen</a:t>
            </a:r>
            <a:r>
              <a:rPr spc="45" dirty="0"/>
              <a:t> </a:t>
            </a:r>
            <a:r>
              <a:rPr dirty="0"/>
              <a:t>met</a:t>
            </a:r>
            <a:r>
              <a:rPr spc="50" dirty="0"/>
              <a:t> </a:t>
            </a:r>
            <a:r>
              <a:rPr dirty="0"/>
              <a:t>dementie</a:t>
            </a:r>
            <a:r>
              <a:rPr spc="70" dirty="0"/>
              <a:t> </a:t>
            </a:r>
            <a:r>
              <a:rPr dirty="0"/>
              <a:t>en</a:t>
            </a:r>
            <a:r>
              <a:rPr spc="50" dirty="0"/>
              <a:t> </a:t>
            </a:r>
            <a:r>
              <a:rPr spc="-25" dirty="0"/>
              <a:t>hun </a:t>
            </a:r>
            <a:r>
              <a:rPr b="1" dirty="0">
                <a:solidFill>
                  <a:srgbClr val="C3661A"/>
                </a:solidFill>
                <a:latin typeface="Cambria"/>
                <a:cs typeface="Cambria"/>
              </a:rPr>
              <a:t>gevoel</a:t>
            </a:r>
            <a:r>
              <a:rPr b="1" spc="5" dirty="0">
                <a:solidFill>
                  <a:srgbClr val="C3661A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C3661A"/>
                </a:solidFill>
                <a:latin typeface="Cambria"/>
                <a:cs typeface="Cambria"/>
              </a:rPr>
              <a:t>van</a:t>
            </a:r>
            <a:r>
              <a:rPr b="1" spc="-20" dirty="0">
                <a:solidFill>
                  <a:srgbClr val="C3661A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C3661A"/>
                </a:solidFill>
                <a:latin typeface="Cambria"/>
                <a:cs typeface="Cambria"/>
              </a:rPr>
              <a:t>psychologische</a:t>
            </a:r>
            <a:r>
              <a:rPr b="1" spc="5" dirty="0">
                <a:solidFill>
                  <a:srgbClr val="C3661A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C3661A"/>
                </a:solidFill>
                <a:latin typeface="Cambria"/>
                <a:cs typeface="Cambria"/>
              </a:rPr>
              <a:t>veiligheid</a:t>
            </a:r>
            <a:r>
              <a:rPr b="1" spc="-25" dirty="0">
                <a:solidFill>
                  <a:srgbClr val="C3661A"/>
                </a:solidFill>
                <a:latin typeface="Cambria"/>
                <a:cs typeface="Cambria"/>
              </a:rPr>
              <a:t> </a:t>
            </a:r>
            <a:r>
              <a:rPr spc="-10" dirty="0"/>
              <a:t>tijdens </a:t>
            </a:r>
            <a:r>
              <a:rPr dirty="0"/>
              <a:t>hun</a:t>
            </a:r>
            <a:r>
              <a:rPr spc="35" dirty="0"/>
              <a:t> </a:t>
            </a:r>
            <a:r>
              <a:rPr dirty="0"/>
              <a:t>opname</a:t>
            </a:r>
            <a:r>
              <a:rPr spc="40" dirty="0"/>
              <a:t> </a:t>
            </a:r>
            <a:r>
              <a:rPr spc="-10" dirty="0"/>
              <a:t>versterken?</a:t>
            </a:r>
          </a:p>
        </p:txBody>
      </p:sp>
      <p:sp>
        <p:nvSpPr>
          <p:cNvPr id="5" name="object 5"/>
          <p:cNvSpPr/>
          <p:nvPr/>
        </p:nvSpPr>
        <p:spPr>
          <a:xfrm>
            <a:off x="6571488" y="2333244"/>
            <a:ext cx="3663950" cy="3340735"/>
          </a:xfrm>
          <a:custGeom>
            <a:avLst/>
            <a:gdLst/>
            <a:ahLst/>
            <a:cxnLst/>
            <a:rect l="l" t="t" r="r" b="b"/>
            <a:pathLst>
              <a:path w="3663950" h="3340735">
                <a:moveTo>
                  <a:pt x="3531108" y="3340607"/>
                </a:moveTo>
                <a:lnTo>
                  <a:pt x="134112" y="3340607"/>
                </a:lnTo>
                <a:lnTo>
                  <a:pt x="91488" y="3333829"/>
                </a:lnTo>
                <a:lnTo>
                  <a:pt x="54644" y="3314907"/>
                </a:lnTo>
                <a:lnTo>
                  <a:pt x="25700" y="3285963"/>
                </a:lnTo>
                <a:lnTo>
                  <a:pt x="6778" y="3249119"/>
                </a:lnTo>
                <a:lnTo>
                  <a:pt x="0" y="3206496"/>
                </a:lnTo>
                <a:lnTo>
                  <a:pt x="0" y="132587"/>
                </a:lnTo>
                <a:lnTo>
                  <a:pt x="6778" y="90708"/>
                </a:lnTo>
                <a:lnTo>
                  <a:pt x="25700" y="54315"/>
                </a:lnTo>
                <a:lnTo>
                  <a:pt x="54644" y="25603"/>
                </a:lnTo>
                <a:lnTo>
                  <a:pt x="91488" y="6766"/>
                </a:lnTo>
                <a:lnTo>
                  <a:pt x="134112" y="0"/>
                </a:lnTo>
                <a:lnTo>
                  <a:pt x="3531108" y="0"/>
                </a:lnTo>
                <a:lnTo>
                  <a:pt x="3572987" y="6766"/>
                </a:lnTo>
                <a:lnTo>
                  <a:pt x="3609380" y="25603"/>
                </a:lnTo>
                <a:lnTo>
                  <a:pt x="3638092" y="54315"/>
                </a:lnTo>
                <a:lnTo>
                  <a:pt x="3656929" y="90708"/>
                </a:lnTo>
                <a:lnTo>
                  <a:pt x="3663696" y="132587"/>
                </a:lnTo>
                <a:lnTo>
                  <a:pt x="3663696" y="3206496"/>
                </a:lnTo>
                <a:lnTo>
                  <a:pt x="3656929" y="3249119"/>
                </a:lnTo>
                <a:lnTo>
                  <a:pt x="3638092" y="3285963"/>
                </a:lnTo>
                <a:lnTo>
                  <a:pt x="3609380" y="3314907"/>
                </a:lnTo>
                <a:lnTo>
                  <a:pt x="3572987" y="3333829"/>
                </a:lnTo>
                <a:lnTo>
                  <a:pt x="3531108" y="3340607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0792" y="2827019"/>
            <a:ext cx="1075943" cy="108051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552388" y="4297178"/>
            <a:ext cx="1702435" cy="747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40" algn="ctr">
              <a:lnSpc>
                <a:spcPct val="101600"/>
              </a:lnSpc>
              <a:spcBef>
                <a:spcPts val="105"/>
              </a:spcBef>
            </a:pPr>
            <a:r>
              <a:rPr sz="1550" b="1" spc="-10" dirty="0">
                <a:solidFill>
                  <a:srgbClr val="FFFFFF"/>
                </a:solidFill>
                <a:latin typeface="Cambria"/>
                <a:cs typeface="Cambria"/>
              </a:rPr>
              <a:t>Artsen Verpleegkundigen Zorgkundigen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7200" y="5875019"/>
            <a:ext cx="5791200" cy="489584"/>
          </a:xfrm>
          <a:custGeom>
            <a:avLst/>
            <a:gdLst/>
            <a:ahLst/>
            <a:cxnLst/>
            <a:rect l="l" t="t" r="r" b="b"/>
            <a:pathLst>
              <a:path w="5791200" h="489585">
                <a:moveTo>
                  <a:pt x="5644896" y="489204"/>
                </a:moveTo>
                <a:lnTo>
                  <a:pt x="147828" y="489204"/>
                </a:lnTo>
                <a:lnTo>
                  <a:pt x="100852" y="481742"/>
                </a:lnTo>
                <a:lnTo>
                  <a:pt x="60240" y="460967"/>
                </a:lnTo>
                <a:lnTo>
                  <a:pt x="28334" y="429292"/>
                </a:lnTo>
                <a:lnTo>
                  <a:pt x="7473" y="389132"/>
                </a:lnTo>
                <a:lnTo>
                  <a:pt x="0" y="342899"/>
                </a:lnTo>
                <a:lnTo>
                  <a:pt x="0" y="146304"/>
                </a:lnTo>
                <a:lnTo>
                  <a:pt x="7473" y="100071"/>
                </a:lnTo>
                <a:lnTo>
                  <a:pt x="28334" y="59911"/>
                </a:lnTo>
                <a:lnTo>
                  <a:pt x="60240" y="28236"/>
                </a:lnTo>
                <a:lnTo>
                  <a:pt x="100852" y="7461"/>
                </a:lnTo>
                <a:lnTo>
                  <a:pt x="147828" y="0"/>
                </a:lnTo>
                <a:lnTo>
                  <a:pt x="5644896" y="0"/>
                </a:lnTo>
                <a:lnTo>
                  <a:pt x="5691128" y="7461"/>
                </a:lnTo>
                <a:lnTo>
                  <a:pt x="5731288" y="28236"/>
                </a:lnTo>
                <a:lnTo>
                  <a:pt x="5762963" y="59911"/>
                </a:lnTo>
                <a:lnTo>
                  <a:pt x="5783738" y="100071"/>
                </a:lnTo>
                <a:lnTo>
                  <a:pt x="5791200" y="146304"/>
                </a:lnTo>
                <a:lnTo>
                  <a:pt x="5791200" y="342899"/>
                </a:lnTo>
                <a:lnTo>
                  <a:pt x="5783738" y="389132"/>
                </a:lnTo>
                <a:lnTo>
                  <a:pt x="5762963" y="429292"/>
                </a:lnTo>
                <a:lnTo>
                  <a:pt x="5731288" y="460967"/>
                </a:lnTo>
                <a:lnTo>
                  <a:pt x="5691128" y="481742"/>
                </a:lnTo>
                <a:lnTo>
                  <a:pt x="5644896" y="489204"/>
                </a:lnTo>
                <a:close/>
              </a:path>
            </a:pathLst>
          </a:custGeom>
          <a:solidFill>
            <a:srgbClr val="E4F0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36017" y="5994931"/>
            <a:ext cx="40347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2F6E62"/>
                </a:solidFill>
                <a:latin typeface="Cambria"/>
                <a:cs typeface="Cambria"/>
              </a:rPr>
              <a:t>Competentiegevoel</a:t>
            </a:r>
            <a:r>
              <a:rPr sz="1400" b="1" spc="-30" dirty="0">
                <a:solidFill>
                  <a:srgbClr val="2F6E62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2F6E62"/>
                </a:solidFill>
                <a:latin typeface="Cambria"/>
                <a:cs typeface="Cambria"/>
              </a:rPr>
              <a:t>van</a:t>
            </a:r>
            <a:r>
              <a:rPr sz="1400" b="1" spc="15" dirty="0">
                <a:solidFill>
                  <a:srgbClr val="2F6E62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2F6E62"/>
                </a:solidFill>
                <a:latin typeface="Cambria"/>
                <a:cs typeface="Cambria"/>
              </a:rPr>
              <a:t>zorgverleners</a:t>
            </a:r>
            <a:r>
              <a:rPr sz="1400" b="1" dirty="0">
                <a:solidFill>
                  <a:srgbClr val="2F6E62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2F6E62"/>
                </a:solidFill>
                <a:latin typeface="Cambria"/>
                <a:cs typeface="Cambria"/>
              </a:rPr>
              <a:t>versterken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71488" y="5875019"/>
            <a:ext cx="3663950" cy="489584"/>
          </a:xfrm>
          <a:custGeom>
            <a:avLst/>
            <a:gdLst/>
            <a:ahLst/>
            <a:cxnLst/>
            <a:rect l="l" t="t" r="r" b="b"/>
            <a:pathLst>
              <a:path w="3663950" h="489585">
                <a:moveTo>
                  <a:pt x="3517391" y="489204"/>
                </a:moveTo>
                <a:lnTo>
                  <a:pt x="147828" y="489204"/>
                </a:lnTo>
                <a:lnTo>
                  <a:pt x="100852" y="481742"/>
                </a:lnTo>
                <a:lnTo>
                  <a:pt x="60240" y="460967"/>
                </a:lnTo>
                <a:lnTo>
                  <a:pt x="28334" y="429292"/>
                </a:lnTo>
                <a:lnTo>
                  <a:pt x="7473" y="389132"/>
                </a:lnTo>
                <a:lnTo>
                  <a:pt x="0" y="342899"/>
                </a:lnTo>
                <a:lnTo>
                  <a:pt x="0" y="146304"/>
                </a:lnTo>
                <a:lnTo>
                  <a:pt x="7473" y="100071"/>
                </a:lnTo>
                <a:lnTo>
                  <a:pt x="28334" y="59911"/>
                </a:lnTo>
                <a:lnTo>
                  <a:pt x="60240" y="28236"/>
                </a:lnTo>
                <a:lnTo>
                  <a:pt x="100852" y="7461"/>
                </a:lnTo>
                <a:lnTo>
                  <a:pt x="147828" y="0"/>
                </a:lnTo>
                <a:lnTo>
                  <a:pt x="3517391" y="0"/>
                </a:lnTo>
                <a:lnTo>
                  <a:pt x="3563624" y="7461"/>
                </a:lnTo>
                <a:lnTo>
                  <a:pt x="3603784" y="28236"/>
                </a:lnTo>
                <a:lnTo>
                  <a:pt x="3635459" y="59911"/>
                </a:lnTo>
                <a:lnTo>
                  <a:pt x="3656234" y="100071"/>
                </a:lnTo>
                <a:lnTo>
                  <a:pt x="3663696" y="146304"/>
                </a:lnTo>
                <a:lnTo>
                  <a:pt x="3663696" y="342899"/>
                </a:lnTo>
                <a:lnTo>
                  <a:pt x="3656234" y="389132"/>
                </a:lnTo>
                <a:lnTo>
                  <a:pt x="3635459" y="429292"/>
                </a:lnTo>
                <a:lnTo>
                  <a:pt x="3603784" y="460967"/>
                </a:lnTo>
                <a:lnTo>
                  <a:pt x="3563624" y="481742"/>
                </a:lnTo>
                <a:lnTo>
                  <a:pt x="3517391" y="489204"/>
                </a:lnTo>
                <a:close/>
              </a:path>
            </a:pathLst>
          </a:custGeom>
          <a:solidFill>
            <a:srgbClr val="FBE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84883" y="5994931"/>
            <a:ext cx="30378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C3661A"/>
                </a:solidFill>
                <a:latin typeface="Cambria"/>
                <a:cs typeface="Cambria"/>
              </a:rPr>
              <a:t>Psychologische</a:t>
            </a:r>
            <a:r>
              <a:rPr sz="1400" b="1" dirty="0">
                <a:solidFill>
                  <a:srgbClr val="C3661A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C3661A"/>
                </a:solidFill>
                <a:latin typeface="Cambria"/>
                <a:cs typeface="Cambria"/>
              </a:rPr>
              <a:t>veiligheid</a:t>
            </a:r>
            <a:r>
              <a:rPr sz="1400" b="1" spc="25" dirty="0">
                <a:solidFill>
                  <a:srgbClr val="C3661A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C3661A"/>
                </a:solidFill>
                <a:latin typeface="Cambria"/>
                <a:cs typeface="Cambria"/>
              </a:rPr>
              <a:t>versterken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1534" y="970633"/>
            <a:ext cx="10048240" cy="655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95"/>
              </a:lnSpc>
              <a:tabLst>
                <a:tab pos="9277985" algn="l"/>
              </a:tabLst>
            </a:pPr>
            <a:r>
              <a:rPr sz="2600" b="1" spc="-10" dirty="0">
                <a:solidFill>
                  <a:srgbClr val="083B52"/>
                </a:solidFill>
                <a:latin typeface="Cambria"/>
                <a:cs typeface="Cambria"/>
              </a:rPr>
              <a:t>HEARTSHIP-onderzoek</a:t>
            </a:r>
            <a:r>
              <a:rPr sz="2600" b="1" dirty="0">
                <a:solidFill>
                  <a:srgbClr val="083B52"/>
                </a:solidFill>
                <a:latin typeface="Cambria"/>
                <a:cs typeface="Cambria"/>
              </a:rPr>
              <a:t>	</a:t>
            </a:r>
            <a:r>
              <a:rPr sz="2175" b="1" baseline="34482" dirty="0">
                <a:solidFill>
                  <a:srgbClr val="DF791F"/>
                </a:solidFill>
                <a:latin typeface="Calibri"/>
                <a:cs typeface="Calibri"/>
              </a:rPr>
              <a:t>9</a:t>
            </a:r>
            <a:r>
              <a:rPr sz="2175" b="1" spc="15" baseline="34482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2175" b="1" spc="-15" baseline="34482" dirty="0">
                <a:solidFill>
                  <a:srgbClr val="DF791F"/>
                </a:solidFill>
                <a:latin typeface="Calibri"/>
                <a:cs typeface="Calibri"/>
              </a:rPr>
              <a:t>stappen</a:t>
            </a:r>
            <a:endParaRPr sz="2175" baseline="34482">
              <a:latin typeface="Calibri"/>
              <a:cs typeface="Calibri"/>
            </a:endParaRPr>
          </a:p>
          <a:p>
            <a:pPr algn="r">
              <a:lnSpc>
                <a:spcPts val="555"/>
              </a:lnSpc>
            </a:pP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900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exploratie</a:t>
            </a:r>
            <a:r>
              <a:rPr sz="900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tot</a:t>
            </a:r>
            <a:r>
              <a:rPr sz="900" spc="4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e-</a:t>
            </a:r>
            <a:r>
              <a:rPr sz="900" spc="-10" dirty="0">
                <a:solidFill>
                  <a:srgbClr val="5B6B6B"/>
                </a:solidFill>
                <a:latin typeface="Calibri"/>
                <a:cs typeface="Calibri"/>
              </a:rPr>
              <a:t>learning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11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onderzoeksflow:</a:t>
            </a:r>
            <a:r>
              <a:rPr sz="11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11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praktijkverkenning</a:t>
            </a:r>
            <a:r>
              <a:rPr sz="11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tot</a:t>
            </a:r>
            <a:r>
              <a:rPr sz="11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implementatie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72668"/>
            <a:ext cx="10692765" cy="6014085"/>
            <a:chOff x="0" y="772668"/>
            <a:chExt cx="10692765" cy="60140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72668"/>
              <a:ext cx="10692384" cy="60137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4200" y="2825496"/>
              <a:ext cx="542290" cy="327660"/>
            </a:xfrm>
            <a:custGeom>
              <a:avLst/>
              <a:gdLst/>
              <a:ahLst/>
              <a:cxnLst/>
              <a:rect l="l" t="t" r="r" b="b"/>
              <a:pathLst>
                <a:path w="542290" h="327660">
                  <a:moveTo>
                    <a:pt x="0" y="230089"/>
                  </a:moveTo>
                  <a:lnTo>
                    <a:pt x="539" y="224105"/>
                  </a:lnTo>
                  <a:lnTo>
                    <a:pt x="1497" y="220624"/>
                  </a:lnTo>
                  <a:lnTo>
                    <a:pt x="723" y="227075"/>
                  </a:lnTo>
                  <a:lnTo>
                    <a:pt x="0" y="230089"/>
                  </a:lnTo>
                  <a:close/>
                </a:path>
                <a:path w="542290" h="327660">
                  <a:moveTo>
                    <a:pt x="3771" y="214375"/>
                  </a:moveTo>
                  <a:lnTo>
                    <a:pt x="3217" y="214375"/>
                  </a:lnTo>
                  <a:lnTo>
                    <a:pt x="4199" y="210810"/>
                  </a:lnTo>
                  <a:lnTo>
                    <a:pt x="3771" y="214375"/>
                  </a:lnTo>
                  <a:close/>
                </a:path>
                <a:path w="542290" h="327660">
                  <a:moveTo>
                    <a:pt x="6720" y="201648"/>
                  </a:moveTo>
                  <a:lnTo>
                    <a:pt x="13193" y="178136"/>
                  </a:lnTo>
                  <a:lnTo>
                    <a:pt x="33348" y="135692"/>
                  </a:lnTo>
                  <a:lnTo>
                    <a:pt x="37929" y="129197"/>
                  </a:lnTo>
                  <a:lnTo>
                    <a:pt x="35775" y="138175"/>
                  </a:lnTo>
                  <a:lnTo>
                    <a:pt x="34251" y="138175"/>
                  </a:lnTo>
                  <a:lnTo>
                    <a:pt x="31203" y="150875"/>
                  </a:lnTo>
                  <a:lnTo>
                    <a:pt x="29679" y="150875"/>
                  </a:lnTo>
                  <a:lnTo>
                    <a:pt x="17487" y="176275"/>
                  </a:lnTo>
                  <a:lnTo>
                    <a:pt x="14439" y="176275"/>
                  </a:lnTo>
                  <a:lnTo>
                    <a:pt x="12915" y="188975"/>
                  </a:lnTo>
                  <a:lnTo>
                    <a:pt x="11391" y="188975"/>
                  </a:lnTo>
                  <a:lnTo>
                    <a:pt x="6720" y="201648"/>
                  </a:lnTo>
                  <a:close/>
                </a:path>
                <a:path w="542290" h="327660">
                  <a:moveTo>
                    <a:pt x="54063" y="112775"/>
                  </a:moveTo>
                  <a:lnTo>
                    <a:pt x="49515" y="112775"/>
                  </a:lnTo>
                  <a:lnTo>
                    <a:pt x="60238" y="97575"/>
                  </a:lnTo>
                  <a:lnTo>
                    <a:pt x="93099" y="64589"/>
                  </a:lnTo>
                  <a:lnTo>
                    <a:pt x="113263" y="50259"/>
                  </a:lnTo>
                  <a:lnTo>
                    <a:pt x="110451" y="61975"/>
                  </a:lnTo>
                  <a:lnTo>
                    <a:pt x="98259" y="61975"/>
                  </a:lnTo>
                  <a:lnTo>
                    <a:pt x="92163" y="74675"/>
                  </a:lnTo>
                  <a:lnTo>
                    <a:pt x="89115" y="74675"/>
                  </a:lnTo>
                  <a:lnTo>
                    <a:pt x="61683" y="100075"/>
                  </a:lnTo>
                  <a:lnTo>
                    <a:pt x="60159" y="100075"/>
                  </a:lnTo>
                  <a:lnTo>
                    <a:pt x="54063" y="112775"/>
                  </a:lnTo>
                  <a:close/>
                </a:path>
                <a:path w="542290" h="327660">
                  <a:moveTo>
                    <a:pt x="47967" y="125475"/>
                  </a:moveTo>
                  <a:lnTo>
                    <a:pt x="40555" y="125475"/>
                  </a:lnTo>
                  <a:lnTo>
                    <a:pt x="49515" y="112775"/>
                  </a:lnTo>
                  <a:lnTo>
                    <a:pt x="47967" y="125475"/>
                  </a:lnTo>
                  <a:close/>
                </a:path>
                <a:path w="542290" h="327660">
                  <a:moveTo>
                    <a:pt x="133311" y="49275"/>
                  </a:moveTo>
                  <a:lnTo>
                    <a:pt x="114646" y="49275"/>
                  </a:lnTo>
                  <a:lnTo>
                    <a:pt x="131166" y="37535"/>
                  </a:lnTo>
                  <a:lnTo>
                    <a:pt x="173673" y="17217"/>
                  </a:lnTo>
                  <a:lnTo>
                    <a:pt x="190008" y="12697"/>
                  </a:lnTo>
                  <a:lnTo>
                    <a:pt x="169887" y="23875"/>
                  </a:lnTo>
                  <a:lnTo>
                    <a:pt x="162267" y="23875"/>
                  </a:lnTo>
                  <a:lnTo>
                    <a:pt x="153123" y="36575"/>
                  </a:lnTo>
                  <a:lnTo>
                    <a:pt x="134835" y="36575"/>
                  </a:lnTo>
                  <a:lnTo>
                    <a:pt x="133311" y="49275"/>
                  </a:lnTo>
                  <a:close/>
                </a:path>
                <a:path w="542290" h="327660">
                  <a:moveTo>
                    <a:pt x="341873" y="11175"/>
                  </a:moveTo>
                  <a:lnTo>
                    <a:pt x="195507" y="11175"/>
                  </a:lnTo>
                  <a:lnTo>
                    <a:pt x="219855" y="4438"/>
                  </a:lnTo>
                  <a:lnTo>
                    <a:pt x="268947" y="0"/>
                  </a:lnTo>
                  <a:lnTo>
                    <a:pt x="317637" y="4438"/>
                  </a:lnTo>
                  <a:lnTo>
                    <a:pt x="341873" y="11175"/>
                  </a:lnTo>
                  <a:close/>
                </a:path>
                <a:path w="542290" h="327660">
                  <a:moveTo>
                    <a:pt x="422592" y="49275"/>
                  </a:moveTo>
                  <a:lnTo>
                    <a:pt x="407631" y="49275"/>
                  </a:lnTo>
                  <a:lnTo>
                    <a:pt x="401535" y="36575"/>
                  </a:lnTo>
                  <a:lnTo>
                    <a:pt x="381723" y="36575"/>
                  </a:lnTo>
                  <a:lnTo>
                    <a:pt x="377151" y="23875"/>
                  </a:lnTo>
                  <a:lnTo>
                    <a:pt x="349719" y="23875"/>
                  </a:lnTo>
                  <a:lnTo>
                    <a:pt x="343892" y="11737"/>
                  </a:lnTo>
                  <a:lnTo>
                    <a:pt x="363606" y="17217"/>
                  </a:lnTo>
                  <a:lnTo>
                    <a:pt x="406050" y="37535"/>
                  </a:lnTo>
                  <a:lnTo>
                    <a:pt x="422592" y="49275"/>
                  </a:lnTo>
                  <a:close/>
                </a:path>
                <a:path w="542290" h="327660">
                  <a:moveTo>
                    <a:pt x="466954" y="87375"/>
                  </a:moveTo>
                  <a:lnTo>
                    <a:pt x="454875" y="87375"/>
                  </a:lnTo>
                  <a:lnTo>
                    <a:pt x="442683" y="74675"/>
                  </a:lnTo>
                  <a:lnTo>
                    <a:pt x="439635" y="61975"/>
                  </a:lnTo>
                  <a:lnTo>
                    <a:pt x="427443" y="61975"/>
                  </a:lnTo>
                  <a:lnTo>
                    <a:pt x="424765" y="50818"/>
                  </a:lnTo>
                  <a:lnTo>
                    <a:pt x="444167" y="64589"/>
                  </a:lnTo>
                  <a:lnTo>
                    <a:pt x="466954" y="87375"/>
                  </a:lnTo>
                  <a:close/>
                </a:path>
                <a:path w="542290" h="327660">
                  <a:moveTo>
                    <a:pt x="477990" y="98754"/>
                  </a:moveTo>
                  <a:lnTo>
                    <a:pt x="466955" y="87375"/>
                  </a:lnTo>
                  <a:lnTo>
                    <a:pt x="477154" y="97575"/>
                  </a:lnTo>
                  <a:lnTo>
                    <a:pt x="477990" y="98754"/>
                  </a:lnTo>
                  <a:close/>
                </a:path>
                <a:path w="542290" h="327660">
                  <a:moveTo>
                    <a:pt x="487942" y="112775"/>
                  </a:moveTo>
                  <a:lnTo>
                    <a:pt x="479259" y="112775"/>
                  </a:lnTo>
                  <a:lnTo>
                    <a:pt x="479259" y="100541"/>
                  </a:lnTo>
                  <a:lnTo>
                    <a:pt x="487942" y="112775"/>
                  </a:lnTo>
                  <a:close/>
                </a:path>
                <a:path w="542290" h="327660">
                  <a:moveTo>
                    <a:pt x="496956" y="125475"/>
                  </a:moveTo>
                  <a:lnTo>
                    <a:pt x="488403" y="125475"/>
                  </a:lnTo>
                  <a:lnTo>
                    <a:pt x="488403" y="113425"/>
                  </a:lnTo>
                  <a:lnTo>
                    <a:pt x="496956" y="125475"/>
                  </a:lnTo>
                  <a:close/>
                </a:path>
                <a:path w="542290" h="327660">
                  <a:moveTo>
                    <a:pt x="517555" y="163575"/>
                  </a:moveTo>
                  <a:lnTo>
                    <a:pt x="511263" y="163575"/>
                  </a:lnTo>
                  <a:lnTo>
                    <a:pt x="511263" y="150875"/>
                  </a:lnTo>
                  <a:lnTo>
                    <a:pt x="505167" y="150875"/>
                  </a:lnTo>
                  <a:lnTo>
                    <a:pt x="505167" y="138175"/>
                  </a:lnTo>
                  <a:lnTo>
                    <a:pt x="499071" y="138175"/>
                  </a:lnTo>
                  <a:lnTo>
                    <a:pt x="497667" y="126477"/>
                  </a:lnTo>
                  <a:lnTo>
                    <a:pt x="504207" y="135692"/>
                  </a:lnTo>
                  <a:lnTo>
                    <a:pt x="517555" y="163575"/>
                  </a:lnTo>
                  <a:close/>
                </a:path>
                <a:path w="542290" h="327660">
                  <a:moveTo>
                    <a:pt x="527538" y="188975"/>
                  </a:moveTo>
                  <a:lnTo>
                    <a:pt x="523455" y="188975"/>
                  </a:lnTo>
                  <a:lnTo>
                    <a:pt x="523455" y="176275"/>
                  </a:lnTo>
                  <a:lnTo>
                    <a:pt x="518883" y="176275"/>
                  </a:lnTo>
                  <a:lnTo>
                    <a:pt x="518883" y="166349"/>
                  </a:lnTo>
                  <a:lnTo>
                    <a:pt x="524525" y="178136"/>
                  </a:lnTo>
                  <a:lnTo>
                    <a:pt x="527538" y="188975"/>
                  </a:lnTo>
                  <a:close/>
                </a:path>
                <a:path w="542290" h="327660">
                  <a:moveTo>
                    <a:pt x="531069" y="201675"/>
                  </a:moveTo>
                  <a:lnTo>
                    <a:pt x="528027" y="201675"/>
                  </a:lnTo>
                  <a:lnTo>
                    <a:pt x="528027" y="190732"/>
                  </a:lnTo>
                  <a:lnTo>
                    <a:pt x="531069" y="201675"/>
                  </a:lnTo>
                  <a:close/>
                </a:path>
                <a:path w="542290" h="327660">
                  <a:moveTo>
                    <a:pt x="538733" y="239772"/>
                  </a:moveTo>
                  <a:lnTo>
                    <a:pt x="537171" y="239772"/>
                  </a:lnTo>
                  <a:lnTo>
                    <a:pt x="537171" y="227075"/>
                  </a:lnTo>
                  <a:lnTo>
                    <a:pt x="534123" y="227075"/>
                  </a:lnTo>
                  <a:lnTo>
                    <a:pt x="534123" y="214375"/>
                  </a:lnTo>
                  <a:lnTo>
                    <a:pt x="531075" y="214375"/>
                  </a:lnTo>
                  <a:lnTo>
                    <a:pt x="531070" y="201675"/>
                  </a:lnTo>
                  <a:lnTo>
                    <a:pt x="537305" y="224105"/>
                  </a:lnTo>
                  <a:lnTo>
                    <a:pt x="538733" y="239772"/>
                  </a:lnTo>
                  <a:close/>
                </a:path>
                <a:path w="542290" h="327660">
                  <a:moveTo>
                    <a:pt x="539891" y="252475"/>
                  </a:moveTo>
                  <a:lnTo>
                    <a:pt x="538695" y="252475"/>
                  </a:lnTo>
                  <a:lnTo>
                    <a:pt x="538733" y="239772"/>
                  </a:lnTo>
                  <a:lnTo>
                    <a:pt x="539891" y="252475"/>
                  </a:lnTo>
                  <a:close/>
                </a:path>
                <a:path w="542290" h="327660">
                  <a:moveTo>
                    <a:pt x="541284" y="277875"/>
                  </a:moveTo>
                  <a:lnTo>
                    <a:pt x="540219" y="277875"/>
                  </a:lnTo>
                  <a:lnTo>
                    <a:pt x="540219" y="256076"/>
                  </a:lnTo>
                  <a:lnTo>
                    <a:pt x="541743" y="272796"/>
                  </a:lnTo>
                  <a:lnTo>
                    <a:pt x="541284" y="277875"/>
                  </a:lnTo>
                  <a:close/>
                </a:path>
                <a:path w="542290" h="327660">
                  <a:moveTo>
                    <a:pt x="535816" y="327268"/>
                  </a:moveTo>
                  <a:lnTo>
                    <a:pt x="537171" y="315975"/>
                  </a:lnTo>
                  <a:lnTo>
                    <a:pt x="537839" y="315975"/>
                  </a:lnTo>
                  <a:lnTo>
                    <a:pt x="537305" y="321888"/>
                  </a:lnTo>
                  <a:lnTo>
                    <a:pt x="535816" y="327268"/>
                  </a:lnTo>
                  <a:close/>
                </a:path>
              </a:pathLst>
            </a:custGeom>
            <a:solidFill>
              <a:srgbClr val="6EA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4200" y="2825496"/>
              <a:ext cx="542290" cy="327660"/>
            </a:xfrm>
            <a:custGeom>
              <a:avLst/>
              <a:gdLst/>
              <a:ahLst/>
              <a:cxnLst/>
              <a:rect l="l" t="t" r="r" b="b"/>
              <a:pathLst>
                <a:path w="542290" h="327660">
                  <a:moveTo>
                    <a:pt x="0" y="230089"/>
                  </a:moveTo>
                  <a:lnTo>
                    <a:pt x="539" y="224105"/>
                  </a:lnTo>
                  <a:lnTo>
                    <a:pt x="1497" y="220624"/>
                  </a:lnTo>
                </a:path>
                <a:path w="542290" h="327660">
                  <a:moveTo>
                    <a:pt x="3217" y="214375"/>
                  </a:moveTo>
                  <a:lnTo>
                    <a:pt x="4199" y="210810"/>
                  </a:lnTo>
                </a:path>
                <a:path w="542290" h="327660">
                  <a:moveTo>
                    <a:pt x="6720" y="201648"/>
                  </a:moveTo>
                  <a:lnTo>
                    <a:pt x="13193" y="178136"/>
                  </a:lnTo>
                  <a:lnTo>
                    <a:pt x="33348" y="135692"/>
                  </a:lnTo>
                  <a:lnTo>
                    <a:pt x="37929" y="129197"/>
                  </a:lnTo>
                </a:path>
                <a:path w="542290" h="327660">
                  <a:moveTo>
                    <a:pt x="40555" y="125475"/>
                  </a:moveTo>
                  <a:lnTo>
                    <a:pt x="49507" y="112787"/>
                  </a:lnTo>
                  <a:lnTo>
                    <a:pt x="60238" y="97575"/>
                  </a:lnTo>
                  <a:lnTo>
                    <a:pt x="93099" y="64589"/>
                  </a:lnTo>
                  <a:lnTo>
                    <a:pt x="113263" y="50259"/>
                  </a:lnTo>
                </a:path>
                <a:path w="542290" h="327660">
                  <a:moveTo>
                    <a:pt x="114646" y="49275"/>
                  </a:moveTo>
                  <a:lnTo>
                    <a:pt x="131166" y="37535"/>
                  </a:lnTo>
                  <a:lnTo>
                    <a:pt x="173673" y="17217"/>
                  </a:lnTo>
                  <a:lnTo>
                    <a:pt x="190008" y="12697"/>
                  </a:lnTo>
                </a:path>
                <a:path w="542290" h="327660">
                  <a:moveTo>
                    <a:pt x="195507" y="11175"/>
                  </a:moveTo>
                  <a:lnTo>
                    <a:pt x="219855" y="4438"/>
                  </a:lnTo>
                  <a:lnTo>
                    <a:pt x="268947" y="0"/>
                  </a:lnTo>
                  <a:lnTo>
                    <a:pt x="317637" y="4438"/>
                  </a:lnTo>
                  <a:lnTo>
                    <a:pt x="341873" y="11175"/>
                  </a:lnTo>
                </a:path>
                <a:path w="542290" h="327660">
                  <a:moveTo>
                    <a:pt x="343892" y="11737"/>
                  </a:moveTo>
                  <a:lnTo>
                    <a:pt x="363606" y="17217"/>
                  </a:lnTo>
                  <a:lnTo>
                    <a:pt x="406050" y="37535"/>
                  </a:lnTo>
                  <a:lnTo>
                    <a:pt x="422592" y="49275"/>
                  </a:lnTo>
                </a:path>
                <a:path w="542290" h="327660">
                  <a:moveTo>
                    <a:pt x="424765" y="50818"/>
                  </a:moveTo>
                  <a:lnTo>
                    <a:pt x="444167" y="64589"/>
                  </a:lnTo>
                  <a:lnTo>
                    <a:pt x="467010" y="87432"/>
                  </a:lnTo>
                  <a:lnTo>
                    <a:pt x="477154" y="97575"/>
                  </a:lnTo>
                  <a:lnTo>
                    <a:pt x="477990" y="98754"/>
                  </a:lnTo>
                </a:path>
                <a:path w="542290" h="327660">
                  <a:moveTo>
                    <a:pt x="479259" y="100541"/>
                  </a:moveTo>
                  <a:lnTo>
                    <a:pt x="487942" y="112775"/>
                  </a:lnTo>
                </a:path>
                <a:path w="542290" h="327660">
                  <a:moveTo>
                    <a:pt x="488403" y="113425"/>
                  </a:moveTo>
                  <a:lnTo>
                    <a:pt x="496956" y="125475"/>
                  </a:lnTo>
                </a:path>
                <a:path w="542290" h="327660">
                  <a:moveTo>
                    <a:pt x="497667" y="126477"/>
                  </a:moveTo>
                  <a:lnTo>
                    <a:pt x="504207" y="135692"/>
                  </a:lnTo>
                  <a:lnTo>
                    <a:pt x="517555" y="163575"/>
                  </a:lnTo>
                </a:path>
                <a:path w="542290" h="327660">
                  <a:moveTo>
                    <a:pt x="518883" y="166349"/>
                  </a:moveTo>
                  <a:lnTo>
                    <a:pt x="524525" y="178136"/>
                  </a:lnTo>
                  <a:lnTo>
                    <a:pt x="527538" y="188975"/>
                  </a:lnTo>
                </a:path>
                <a:path w="542290" h="327660">
                  <a:moveTo>
                    <a:pt x="528027" y="190732"/>
                  </a:moveTo>
                  <a:lnTo>
                    <a:pt x="531069" y="201677"/>
                  </a:lnTo>
                  <a:lnTo>
                    <a:pt x="537305" y="224105"/>
                  </a:lnTo>
                  <a:lnTo>
                    <a:pt x="538733" y="239772"/>
                  </a:lnTo>
                  <a:lnTo>
                    <a:pt x="539891" y="252475"/>
                  </a:lnTo>
                </a:path>
                <a:path w="542290" h="327660">
                  <a:moveTo>
                    <a:pt x="540219" y="256076"/>
                  </a:moveTo>
                  <a:lnTo>
                    <a:pt x="541743" y="272795"/>
                  </a:lnTo>
                  <a:lnTo>
                    <a:pt x="541284" y="277875"/>
                  </a:lnTo>
                </a:path>
                <a:path w="542290" h="327660">
                  <a:moveTo>
                    <a:pt x="537839" y="315975"/>
                  </a:moveTo>
                  <a:lnTo>
                    <a:pt x="537305" y="321888"/>
                  </a:lnTo>
                  <a:lnTo>
                    <a:pt x="535816" y="327268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0351" y="282549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272795" y="545591"/>
                  </a:moveTo>
                  <a:lnTo>
                    <a:pt x="223703" y="541203"/>
                  </a:lnTo>
                  <a:lnTo>
                    <a:pt x="177521" y="528549"/>
                  </a:lnTo>
                  <a:lnTo>
                    <a:pt x="135015" y="508395"/>
                  </a:lnTo>
                  <a:lnTo>
                    <a:pt x="96948" y="481504"/>
                  </a:lnTo>
                  <a:lnTo>
                    <a:pt x="64087" y="448643"/>
                  </a:lnTo>
                  <a:lnTo>
                    <a:pt x="37196" y="410576"/>
                  </a:lnTo>
                  <a:lnTo>
                    <a:pt x="17042" y="368070"/>
                  </a:lnTo>
                  <a:lnTo>
                    <a:pt x="4388" y="321888"/>
                  </a:lnTo>
                  <a:lnTo>
                    <a:pt x="0" y="272795"/>
                  </a:lnTo>
                  <a:lnTo>
                    <a:pt x="4388" y="224105"/>
                  </a:lnTo>
                  <a:lnTo>
                    <a:pt x="17042" y="178136"/>
                  </a:lnTo>
                  <a:lnTo>
                    <a:pt x="37196" y="135692"/>
                  </a:lnTo>
                  <a:lnTo>
                    <a:pt x="64087" y="97575"/>
                  </a:lnTo>
                  <a:lnTo>
                    <a:pt x="96948" y="64589"/>
                  </a:lnTo>
                  <a:lnTo>
                    <a:pt x="135015" y="37535"/>
                  </a:lnTo>
                  <a:lnTo>
                    <a:pt x="177521" y="17217"/>
                  </a:lnTo>
                  <a:lnTo>
                    <a:pt x="223703" y="4438"/>
                  </a:lnTo>
                  <a:lnTo>
                    <a:pt x="272795" y="0"/>
                  </a:lnTo>
                  <a:lnTo>
                    <a:pt x="321486" y="4438"/>
                  </a:lnTo>
                  <a:lnTo>
                    <a:pt x="367455" y="17217"/>
                  </a:lnTo>
                  <a:lnTo>
                    <a:pt x="409899" y="37535"/>
                  </a:lnTo>
                  <a:lnTo>
                    <a:pt x="448016" y="64589"/>
                  </a:lnTo>
                  <a:lnTo>
                    <a:pt x="481002" y="97575"/>
                  </a:lnTo>
                  <a:lnTo>
                    <a:pt x="508056" y="135692"/>
                  </a:lnTo>
                  <a:lnTo>
                    <a:pt x="528374" y="178136"/>
                  </a:lnTo>
                  <a:lnTo>
                    <a:pt x="541153" y="224105"/>
                  </a:lnTo>
                  <a:lnTo>
                    <a:pt x="545591" y="272795"/>
                  </a:lnTo>
                  <a:lnTo>
                    <a:pt x="541153" y="321888"/>
                  </a:lnTo>
                  <a:lnTo>
                    <a:pt x="528374" y="368070"/>
                  </a:lnTo>
                  <a:lnTo>
                    <a:pt x="508056" y="410576"/>
                  </a:lnTo>
                  <a:lnTo>
                    <a:pt x="481002" y="448643"/>
                  </a:lnTo>
                  <a:lnTo>
                    <a:pt x="448016" y="481504"/>
                  </a:lnTo>
                  <a:lnTo>
                    <a:pt x="409899" y="508395"/>
                  </a:lnTo>
                  <a:lnTo>
                    <a:pt x="367455" y="528549"/>
                  </a:lnTo>
                  <a:lnTo>
                    <a:pt x="321486" y="541203"/>
                  </a:lnTo>
                  <a:lnTo>
                    <a:pt x="272795" y="545591"/>
                  </a:lnTo>
                  <a:close/>
                </a:path>
              </a:pathLst>
            </a:custGeom>
            <a:solidFill>
              <a:srgbClr val="6EA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0351" y="282549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272795"/>
                  </a:moveTo>
                  <a:lnTo>
                    <a:pt x="4388" y="224105"/>
                  </a:lnTo>
                  <a:lnTo>
                    <a:pt x="17042" y="178136"/>
                  </a:lnTo>
                  <a:lnTo>
                    <a:pt x="37196" y="135692"/>
                  </a:lnTo>
                  <a:lnTo>
                    <a:pt x="64087" y="97575"/>
                  </a:lnTo>
                  <a:lnTo>
                    <a:pt x="96948" y="64589"/>
                  </a:lnTo>
                  <a:lnTo>
                    <a:pt x="135015" y="37535"/>
                  </a:lnTo>
                  <a:lnTo>
                    <a:pt x="177521" y="17217"/>
                  </a:lnTo>
                  <a:lnTo>
                    <a:pt x="223703" y="4438"/>
                  </a:lnTo>
                  <a:lnTo>
                    <a:pt x="272795" y="0"/>
                  </a:lnTo>
                  <a:lnTo>
                    <a:pt x="321486" y="4438"/>
                  </a:lnTo>
                  <a:lnTo>
                    <a:pt x="367455" y="17217"/>
                  </a:lnTo>
                  <a:lnTo>
                    <a:pt x="409899" y="37535"/>
                  </a:lnTo>
                  <a:lnTo>
                    <a:pt x="448016" y="64589"/>
                  </a:lnTo>
                  <a:lnTo>
                    <a:pt x="481002" y="97575"/>
                  </a:lnTo>
                  <a:lnTo>
                    <a:pt x="508056" y="135692"/>
                  </a:lnTo>
                  <a:lnTo>
                    <a:pt x="528374" y="178136"/>
                  </a:lnTo>
                  <a:lnTo>
                    <a:pt x="541153" y="224105"/>
                  </a:lnTo>
                  <a:lnTo>
                    <a:pt x="545591" y="272795"/>
                  </a:lnTo>
                  <a:lnTo>
                    <a:pt x="541153" y="321888"/>
                  </a:lnTo>
                  <a:lnTo>
                    <a:pt x="528374" y="368070"/>
                  </a:lnTo>
                  <a:lnTo>
                    <a:pt x="508056" y="410576"/>
                  </a:lnTo>
                  <a:lnTo>
                    <a:pt x="481002" y="448643"/>
                  </a:lnTo>
                  <a:lnTo>
                    <a:pt x="448016" y="481504"/>
                  </a:lnTo>
                  <a:lnTo>
                    <a:pt x="409899" y="508395"/>
                  </a:lnTo>
                  <a:lnTo>
                    <a:pt x="367455" y="528549"/>
                  </a:lnTo>
                  <a:lnTo>
                    <a:pt x="321486" y="541203"/>
                  </a:lnTo>
                  <a:lnTo>
                    <a:pt x="272795" y="545591"/>
                  </a:lnTo>
                  <a:lnTo>
                    <a:pt x="223703" y="541203"/>
                  </a:lnTo>
                  <a:lnTo>
                    <a:pt x="177521" y="528549"/>
                  </a:lnTo>
                  <a:lnTo>
                    <a:pt x="135015" y="508395"/>
                  </a:lnTo>
                  <a:lnTo>
                    <a:pt x="96948" y="481504"/>
                  </a:lnTo>
                  <a:lnTo>
                    <a:pt x="64087" y="448643"/>
                  </a:lnTo>
                  <a:lnTo>
                    <a:pt x="37196" y="410576"/>
                  </a:lnTo>
                  <a:lnTo>
                    <a:pt x="17042" y="368070"/>
                  </a:lnTo>
                  <a:lnTo>
                    <a:pt x="4388" y="321888"/>
                  </a:lnTo>
                  <a:lnTo>
                    <a:pt x="0" y="272795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4180" y="2479076"/>
            <a:ext cx="1457325" cy="274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900" b="1" spc="-10" dirty="0">
                <a:solidFill>
                  <a:srgbClr val="083B52"/>
                </a:solidFill>
                <a:latin typeface="Calibri"/>
                <a:cs typeface="Calibri"/>
              </a:rPr>
              <a:t>Praktijkverkenning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Kwantitatieve</a:t>
            </a:r>
            <a:r>
              <a:rPr sz="700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studie</a:t>
            </a:r>
            <a:r>
              <a:rPr sz="700" spc="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in de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ziekenhuizen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80161" y="2479076"/>
            <a:ext cx="778510" cy="274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900" b="1" spc="-10" dirty="0">
                <a:solidFill>
                  <a:srgbClr val="083B52"/>
                </a:solidFill>
                <a:latin typeface="Calibri"/>
                <a:cs typeface="Calibri"/>
              </a:rPr>
              <a:t>Brainstorm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Met</a:t>
            </a:r>
            <a:r>
              <a:rPr sz="700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het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projectteam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08694" y="2479076"/>
            <a:ext cx="1249680" cy="274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900" b="1" dirty="0">
                <a:solidFill>
                  <a:srgbClr val="083B52"/>
                </a:solidFill>
                <a:latin typeface="Calibri"/>
                <a:cs typeface="Calibri"/>
              </a:rPr>
              <a:t>Observaties</a:t>
            </a:r>
            <a:r>
              <a:rPr sz="900" b="1" spc="15" dirty="0">
                <a:solidFill>
                  <a:srgbClr val="083B52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083B52"/>
                </a:solidFill>
                <a:latin typeface="Calibri"/>
                <a:cs typeface="Calibri"/>
              </a:rPr>
              <a:t>&amp;</a:t>
            </a:r>
            <a:r>
              <a:rPr sz="900" b="1" spc="40" dirty="0">
                <a:solidFill>
                  <a:srgbClr val="083B52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083B52"/>
                </a:solidFill>
                <a:latin typeface="Calibri"/>
                <a:cs typeface="Calibri"/>
              </a:rPr>
              <a:t>interviews</a:t>
            </a:r>
            <a:endParaRPr sz="9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15"/>
              </a:spcBef>
            </a:pP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Op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700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werkvloer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967137" y="2479076"/>
            <a:ext cx="1263015" cy="274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900" b="1" dirty="0">
                <a:solidFill>
                  <a:srgbClr val="083B52"/>
                </a:solidFill>
                <a:latin typeface="Calibri"/>
                <a:cs typeface="Calibri"/>
              </a:rPr>
              <a:t>Clinical</a:t>
            </a:r>
            <a:r>
              <a:rPr sz="900" b="1" spc="5" dirty="0">
                <a:solidFill>
                  <a:srgbClr val="083B52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083B52"/>
                </a:solidFill>
                <a:latin typeface="Calibri"/>
                <a:cs typeface="Calibri"/>
              </a:rPr>
              <a:t>vignettes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Ontwikkeling</a:t>
            </a:r>
            <a:r>
              <a:rPr sz="700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70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praktijkcasussen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186057" y="2479076"/>
            <a:ext cx="1356360" cy="274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25"/>
              </a:spcBef>
            </a:pPr>
            <a:r>
              <a:rPr sz="900" b="1" dirty="0">
                <a:solidFill>
                  <a:srgbClr val="083B52"/>
                </a:solidFill>
                <a:latin typeface="Calibri"/>
                <a:cs typeface="Calibri"/>
              </a:rPr>
              <a:t>Integratie</a:t>
            </a:r>
            <a:r>
              <a:rPr sz="900" b="1" spc="40" dirty="0">
                <a:solidFill>
                  <a:srgbClr val="083B52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083B52"/>
                </a:solidFill>
                <a:latin typeface="Calibri"/>
                <a:cs typeface="Calibri"/>
              </a:rPr>
              <a:t>in</a:t>
            </a:r>
            <a:r>
              <a:rPr sz="900" b="1" spc="5" dirty="0">
                <a:solidFill>
                  <a:srgbClr val="083B52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083B52"/>
                </a:solidFill>
                <a:latin typeface="Calibri"/>
                <a:cs typeface="Calibri"/>
              </a:rPr>
              <a:t>e-</a:t>
            </a:r>
            <a:r>
              <a:rPr sz="900" b="1" spc="-10" dirty="0">
                <a:solidFill>
                  <a:srgbClr val="083B52"/>
                </a:solidFill>
                <a:latin typeface="Calibri"/>
                <a:cs typeface="Calibri"/>
              </a:rPr>
              <a:t>learning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Verankering</a:t>
            </a:r>
            <a:r>
              <a:rPr sz="7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in</a:t>
            </a:r>
            <a:r>
              <a:rPr sz="700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het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opleidingsaanbod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1680" y="2977401"/>
            <a:ext cx="12509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781045" y="2811526"/>
            <a:ext cx="574040" cy="574040"/>
            <a:chOff x="2781045" y="2811526"/>
            <a:chExt cx="574040" cy="574040"/>
          </a:xfrm>
        </p:grpSpPr>
        <p:sp>
          <p:nvSpPr>
            <p:cNvPr id="19" name="object 19"/>
            <p:cNvSpPr/>
            <p:nvPr/>
          </p:nvSpPr>
          <p:spPr>
            <a:xfrm>
              <a:off x="2797773" y="2825496"/>
              <a:ext cx="542925" cy="279400"/>
            </a:xfrm>
            <a:custGeom>
              <a:avLst/>
              <a:gdLst/>
              <a:ahLst/>
              <a:cxnLst/>
              <a:rect l="l" t="t" r="r" b="b"/>
              <a:pathLst>
                <a:path w="542925" h="279400">
                  <a:moveTo>
                    <a:pt x="0" y="242194"/>
                  </a:moveTo>
                  <a:lnTo>
                    <a:pt x="1630" y="224105"/>
                  </a:lnTo>
                  <a:lnTo>
                    <a:pt x="5289" y="210810"/>
                  </a:lnTo>
                  <a:lnTo>
                    <a:pt x="3338" y="227075"/>
                  </a:lnTo>
                  <a:lnTo>
                    <a:pt x="1814" y="227075"/>
                  </a:lnTo>
                  <a:lnTo>
                    <a:pt x="0" y="242194"/>
                  </a:lnTo>
                  <a:close/>
                </a:path>
                <a:path w="542925" h="279400">
                  <a:moveTo>
                    <a:pt x="12412" y="184934"/>
                  </a:moveTo>
                  <a:lnTo>
                    <a:pt x="14284" y="178136"/>
                  </a:lnTo>
                  <a:lnTo>
                    <a:pt x="34439" y="135692"/>
                  </a:lnTo>
                  <a:lnTo>
                    <a:pt x="41395" y="125832"/>
                  </a:lnTo>
                  <a:lnTo>
                    <a:pt x="39914" y="138175"/>
                  </a:lnTo>
                  <a:lnTo>
                    <a:pt x="33818" y="138175"/>
                  </a:lnTo>
                  <a:lnTo>
                    <a:pt x="32294" y="150875"/>
                  </a:lnTo>
                  <a:lnTo>
                    <a:pt x="18578" y="176275"/>
                  </a:lnTo>
                  <a:lnTo>
                    <a:pt x="15529" y="176275"/>
                  </a:lnTo>
                  <a:lnTo>
                    <a:pt x="12412" y="184934"/>
                  </a:lnTo>
                  <a:close/>
                </a:path>
                <a:path w="542925" h="279400">
                  <a:moveTo>
                    <a:pt x="49058" y="125475"/>
                  </a:moveTo>
                  <a:lnTo>
                    <a:pt x="41646" y="125475"/>
                  </a:lnTo>
                  <a:lnTo>
                    <a:pt x="61329" y="97575"/>
                  </a:lnTo>
                  <a:lnTo>
                    <a:pt x="70243" y="88627"/>
                  </a:lnTo>
                  <a:lnTo>
                    <a:pt x="68870" y="100075"/>
                  </a:lnTo>
                  <a:lnTo>
                    <a:pt x="58202" y="112775"/>
                  </a:lnTo>
                  <a:lnTo>
                    <a:pt x="52106" y="112775"/>
                  </a:lnTo>
                  <a:lnTo>
                    <a:pt x="49058" y="125475"/>
                  </a:lnTo>
                  <a:close/>
                </a:path>
                <a:path w="542925" h="279400">
                  <a:moveTo>
                    <a:pt x="111542" y="61975"/>
                  </a:moveTo>
                  <a:lnTo>
                    <a:pt x="97867" y="61975"/>
                  </a:lnTo>
                  <a:lnTo>
                    <a:pt x="114354" y="50259"/>
                  </a:lnTo>
                  <a:lnTo>
                    <a:pt x="111542" y="61975"/>
                  </a:lnTo>
                  <a:close/>
                </a:path>
                <a:path w="542925" h="279400">
                  <a:moveTo>
                    <a:pt x="87158" y="74675"/>
                  </a:moveTo>
                  <a:lnTo>
                    <a:pt x="84142" y="74675"/>
                  </a:lnTo>
                  <a:lnTo>
                    <a:pt x="94190" y="64589"/>
                  </a:lnTo>
                  <a:lnTo>
                    <a:pt x="97867" y="61975"/>
                  </a:lnTo>
                  <a:lnTo>
                    <a:pt x="87158" y="74675"/>
                  </a:lnTo>
                  <a:close/>
                </a:path>
                <a:path w="542925" h="279400">
                  <a:moveTo>
                    <a:pt x="131354" y="49275"/>
                  </a:moveTo>
                  <a:lnTo>
                    <a:pt x="115737" y="49275"/>
                  </a:lnTo>
                  <a:lnTo>
                    <a:pt x="132257" y="37535"/>
                  </a:lnTo>
                  <a:lnTo>
                    <a:pt x="158171" y="25148"/>
                  </a:lnTo>
                  <a:lnTo>
                    <a:pt x="138974" y="36575"/>
                  </a:lnTo>
                  <a:lnTo>
                    <a:pt x="137450" y="36575"/>
                  </a:lnTo>
                  <a:lnTo>
                    <a:pt x="131354" y="49275"/>
                  </a:lnTo>
                  <a:close/>
                </a:path>
                <a:path w="542925" h="279400">
                  <a:moveTo>
                    <a:pt x="189266" y="23875"/>
                  </a:moveTo>
                  <a:lnTo>
                    <a:pt x="160834" y="23875"/>
                  </a:lnTo>
                  <a:lnTo>
                    <a:pt x="174764" y="17217"/>
                  </a:lnTo>
                  <a:lnTo>
                    <a:pt x="195172" y="11570"/>
                  </a:lnTo>
                  <a:lnTo>
                    <a:pt x="189266" y="23875"/>
                  </a:lnTo>
                  <a:close/>
                </a:path>
                <a:path w="542925" h="279400">
                  <a:moveTo>
                    <a:pt x="343478" y="11175"/>
                  </a:moveTo>
                  <a:lnTo>
                    <a:pt x="196597" y="11175"/>
                  </a:lnTo>
                  <a:lnTo>
                    <a:pt x="220946" y="4438"/>
                  </a:lnTo>
                  <a:lnTo>
                    <a:pt x="270038" y="0"/>
                  </a:lnTo>
                  <a:lnTo>
                    <a:pt x="319130" y="4438"/>
                  </a:lnTo>
                  <a:lnTo>
                    <a:pt x="343478" y="11175"/>
                  </a:lnTo>
                  <a:close/>
                </a:path>
                <a:path w="542925" h="279400">
                  <a:moveTo>
                    <a:pt x="442208" y="61975"/>
                  </a:moveTo>
                  <a:lnTo>
                    <a:pt x="427010" y="61975"/>
                  </a:lnTo>
                  <a:lnTo>
                    <a:pt x="423962" y="49275"/>
                  </a:lnTo>
                  <a:lnTo>
                    <a:pt x="405674" y="49275"/>
                  </a:lnTo>
                  <a:lnTo>
                    <a:pt x="404265" y="37535"/>
                  </a:lnTo>
                  <a:lnTo>
                    <a:pt x="404150" y="36575"/>
                  </a:lnTo>
                  <a:lnTo>
                    <a:pt x="376718" y="23875"/>
                  </a:lnTo>
                  <a:lnTo>
                    <a:pt x="364526" y="23875"/>
                  </a:lnTo>
                  <a:lnTo>
                    <a:pt x="348066" y="12445"/>
                  </a:lnTo>
                  <a:lnTo>
                    <a:pt x="365312" y="17217"/>
                  </a:lnTo>
                  <a:lnTo>
                    <a:pt x="407819" y="37535"/>
                  </a:lnTo>
                  <a:lnTo>
                    <a:pt x="442208" y="61975"/>
                  </a:lnTo>
                  <a:close/>
                </a:path>
                <a:path w="542925" h="279400">
                  <a:moveTo>
                    <a:pt x="489470" y="112775"/>
                  </a:moveTo>
                  <a:lnTo>
                    <a:pt x="483398" y="112775"/>
                  </a:lnTo>
                  <a:lnTo>
                    <a:pt x="475778" y="100075"/>
                  </a:lnTo>
                  <a:lnTo>
                    <a:pt x="474254" y="100075"/>
                  </a:lnTo>
                  <a:lnTo>
                    <a:pt x="452918" y="74675"/>
                  </a:lnTo>
                  <a:lnTo>
                    <a:pt x="449870" y="74675"/>
                  </a:lnTo>
                  <a:lnTo>
                    <a:pt x="442224" y="61975"/>
                  </a:lnTo>
                  <a:lnTo>
                    <a:pt x="445885" y="64589"/>
                  </a:lnTo>
                  <a:lnTo>
                    <a:pt x="478746" y="97575"/>
                  </a:lnTo>
                  <a:lnTo>
                    <a:pt x="489470" y="112775"/>
                  </a:lnTo>
                  <a:close/>
                </a:path>
                <a:path w="542925" h="279400">
                  <a:moveTo>
                    <a:pt x="498429" y="125475"/>
                  </a:moveTo>
                  <a:lnTo>
                    <a:pt x="492542" y="125475"/>
                  </a:lnTo>
                  <a:lnTo>
                    <a:pt x="489475" y="112775"/>
                  </a:lnTo>
                  <a:lnTo>
                    <a:pt x="498429" y="125475"/>
                  </a:lnTo>
                  <a:close/>
                </a:path>
                <a:path w="542925" h="279400">
                  <a:moveTo>
                    <a:pt x="512847" y="150875"/>
                  </a:moveTo>
                  <a:lnTo>
                    <a:pt x="506258" y="150875"/>
                  </a:lnTo>
                  <a:lnTo>
                    <a:pt x="506258" y="138175"/>
                  </a:lnTo>
                  <a:lnTo>
                    <a:pt x="498638" y="138175"/>
                  </a:lnTo>
                  <a:lnTo>
                    <a:pt x="498638" y="125771"/>
                  </a:lnTo>
                  <a:lnTo>
                    <a:pt x="505637" y="135692"/>
                  </a:lnTo>
                  <a:lnTo>
                    <a:pt x="512847" y="150875"/>
                  </a:lnTo>
                  <a:close/>
                </a:path>
                <a:path w="542925" h="279400">
                  <a:moveTo>
                    <a:pt x="518877" y="163575"/>
                  </a:moveTo>
                  <a:lnTo>
                    <a:pt x="513878" y="163575"/>
                  </a:lnTo>
                  <a:lnTo>
                    <a:pt x="513878" y="153046"/>
                  </a:lnTo>
                  <a:lnTo>
                    <a:pt x="518877" y="163575"/>
                  </a:lnTo>
                  <a:close/>
                </a:path>
                <a:path w="542925" h="279400">
                  <a:moveTo>
                    <a:pt x="528775" y="188975"/>
                  </a:moveTo>
                  <a:lnTo>
                    <a:pt x="524546" y="188975"/>
                  </a:lnTo>
                  <a:lnTo>
                    <a:pt x="524546" y="176275"/>
                  </a:lnTo>
                  <a:lnTo>
                    <a:pt x="519974" y="176275"/>
                  </a:lnTo>
                  <a:lnTo>
                    <a:pt x="519974" y="165884"/>
                  </a:lnTo>
                  <a:lnTo>
                    <a:pt x="525792" y="178136"/>
                  </a:lnTo>
                  <a:lnTo>
                    <a:pt x="528775" y="188975"/>
                  </a:lnTo>
                  <a:close/>
                </a:path>
                <a:path w="542925" h="279400">
                  <a:moveTo>
                    <a:pt x="532271" y="201675"/>
                  </a:moveTo>
                  <a:lnTo>
                    <a:pt x="529118" y="201675"/>
                  </a:lnTo>
                  <a:lnTo>
                    <a:pt x="529118" y="190219"/>
                  </a:lnTo>
                  <a:lnTo>
                    <a:pt x="532271" y="201675"/>
                  </a:lnTo>
                  <a:close/>
                </a:path>
                <a:path w="542925" h="279400">
                  <a:moveTo>
                    <a:pt x="535767" y="214375"/>
                  </a:moveTo>
                  <a:lnTo>
                    <a:pt x="533690" y="214375"/>
                  </a:lnTo>
                  <a:lnTo>
                    <a:pt x="533690" y="206828"/>
                  </a:lnTo>
                  <a:lnTo>
                    <a:pt x="535767" y="214375"/>
                  </a:lnTo>
                  <a:close/>
                </a:path>
                <a:path w="542925" h="279400">
                  <a:moveTo>
                    <a:pt x="539858" y="239775"/>
                  </a:moveTo>
                  <a:lnTo>
                    <a:pt x="538262" y="239775"/>
                  </a:lnTo>
                  <a:lnTo>
                    <a:pt x="538262" y="227075"/>
                  </a:lnTo>
                  <a:lnTo>
                    <a:pt x="536738" y="227075"/>
                  </a:lnTo>
                  <a:lnTo>
                    <a:pt x="536738" y="217900"/>
                  </a:lnTo>
                  <a:lnTo>
                    <a:pt x="538446" y="224105"/>
                  </a:lnTo>
                  <a:lnTo>
                    <a:pt x="539858" y="239775"/>
                  </a:lnTo>
                  <a:close/>
                </a:path>
                <a:path w="542925" h="279400">
                  <a:moveTo>
                    <a:pt x="542147" y="265175"/>
                  </a:moveTo>
                  <a:lnTo>
                    <a:pt x="541310" y="265175"/>
                  </a:lnTo>
                  <a:lnTo>
                    <a:pt x="541310" y="255885"/>
                  </a:lnTo>
                  <a:lnTo>
                    <a:pt x="542147" y="265175"/>
                  </a:lnTo>
                  <a:close/>
                </a:path>
                <a:path w="542925" h="279400">
                  <a:moveTo>
                    <a:pt x="542282" y="278968"/>
                  </a:moveTo>
                  <a:lnTo>
                    <a:pt x="542529" y="272796"/>
                  </a:lnTo>
                  <a:lnTo>
                    <a:pt x="542834" y="272796"/>
                  </a:lnTo>
                  <a:lnTo>
                    <a:pt x="542282" y="278968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97773" y="2825496"/>
              <a:ext cx="542925" cy="506730"/>
            </a:xfrm>
            <a:custGeom>
              <a:avLst/>
              <a:gdLst/>
              <a:ahLst/>
              <a:cxnLst/>
              <a:rect l="l" t="t" r="r" b="b"/>
              <a:pathLst>
                <a:path w="542925" h="506729">
                  <a:moveTo>
                    <a:pt x="0" y="242194"/>
                  </a:moveTo>
                  <a:lnTo>
                    <a:pt x="1630" y="224105"/>
                  </a:lnTo>
                  <a:lnTo>
                    <a:pt x="5289" y="210810"/>
                  </a:lnTo>
                </a:path>
                <a:path w="542925" h="506729">
                  <a:moveTo>
                    <a:pt x="12412" y="184934"/>
                  </a:moveTo>
                  <a:lnTo>
                    <a:pt x="14284" y="178136"/>
                  </a:lnTo>
                  <a:lnTo>
                    <a:pt x="34439" y="135692"/>
                  </a:lnTo>
                  <a:lnTo>
                    <a:pt x="41395" y="125832"/>
                  </a:lnTo>
                </a:path>
                <a:path w="542925" h="506729">
                  <a:moveTo>
                    <a:pt x="41646" y="125475"/>
                  </a:moveTo>
                  <a:lnTo>
                    <a:pt x="61329" y="97575"/>
                  </a:lnTo>
                  <a:lnTo>
                    <a:pt x="70243" y="88627"/>
                  </a:lnTo>
                </a:path>
                <a:path w="542925" h="506729">
                  <a:moveTo>
                    <a:pt x="84126" y="74691"/>
                  </a:moveTo>
                  <a:lnTo>
                    <a:pt x="94190" y="64589"/>
                  </a:lnTo>
                  <a:lnTo>
                    <a:pt x="97840" y="61995"/>
                  </a:lnTo>
                  <a:lnTo>
                    <a:pt x="114354" y="50259"/>
                  </a:lnTo>
                </a:path>
                <a:path w="542925" h="506729">
                  <a:moveTo>
                    <a:pt x="115737" y="49275"/>
                  </a:moveTo>
                  <a:lnTo>
                    <a:pt x="132257" y="37535"/>
                  </a:lnTo>
                  <a:lnTo>
                    <a:pt x="158171" y="25148"/>
                  </a:lnTo>
                </a:path>
                <a:path w="542925" h="506729">
                  <a:moveTo>
                    <a:pt x="160834" y="23875"/>
                  </a:moveTo>
                  <a:lnTo>
                    <a:pt x="174764" y="17217"/>
                  </a:lnTo>
                  <a:lnTo>
                    <a:pt x="195172" y="11570"/>
                  </a:lnTo>
                </a:path>
                <a:path w="542925" h="506729">
                  <a:moveTo>
                    <a:pt x="196597" y="11175"/>
                  </a:moveTo>
                  <a:lnTo>
                    <a:pt x="220946" y="4438"/>
                  </a:lnTo>
                  <a:lnTo>
                    <a:pt x="270038" y="0"/>
                  </a:lnTo>
                  <a:lnTo>
                    <a:pt x="319130" y="4438"/>
                  </a:lnTo>
                  <a:lnTo>
                    <a:pt x="343478" y="11175"/>
                  </a:lnTo>
                </a:path>
                <a:path w="542925" h="506729">
                  <a:moveTo>
                    <a:pt x="348066" y="12445"/>
                  </a:moveTo>
                  <a:lnTo>
                    <a:pt x="407819" y="37535"/>
                  </a:lnTo>
                  <a:lnTo>
                    <a:pt x="442236" y="61995"/>
                  </a:lnTo>
                  <a:lnTo>
                    <a:pt x="478746" y="97575"/>
                  </a:lnTo>
                  <a:lnTo>
                    <a:pt x="489478" y="112787"/>
                  </a:lnTo>
                  <a:lnTo>
                    <a:pt x="498429" y="125475"/>
                  </a:lnTo>
                </a:path>
                <a:path w="542925" h="506729">
                  <a:moveTo>
                    <a:pt x="498638" y="125771"/>
                  </a:moveTo>
                  <a:lnTo>
                    <a:pt x="505637" y="135692"/>
                  </a:lnTo>
                  <a:lnTo>
                    <a:pt x="512847" y="150875"/>
                  </a:lnTo>
                </a:path>
                <a:path w="542925" h="506729">
                  <a:moveTo>
                    <a:pt x="513878" y="153046"/>
                  </a:moveTo>
                  <a:lnTo>
                    <a:pt x="518877" y="163575"/>
                  </a:lnTo>
                </a:path>
                <a:path w="542925" h="506729">
                  <a:moveTo>
                    <a:pt x="519974" y="165884"/>
                  </a:moveTo>
                  <a:lnTo>
                    <a:pt x="525792" y="178136"/>
                  </a:lnTo>
                  <a:lnTo>
                    <a:pt x="528775" y="188975"/>
                  </a:lnTo>
                </a:path>
                <a:path w="542925" h="506729">
                  <a:moveTo>
                    <a:pt x="529118" y="190219"/>
                  </a:moveTo>
                  <a:lnTo>
                    <a:pt x="532271" y="201675"/>
                  </a:lnTo>
                </a:path>
                <a:path w="542925" h="506729">
                  <a:moveTo>
                    <a:pt x="533690" y="206828"/>
                  </a:moveTo>
                  <a:lnTo>
                    <a:pt x="535767" y="214375"/>
                  </a:lnTo>
                </a:path>
                <a:path w="542925" h="506729">
                  <a:moveTo>
                    <a:pt x="536738" y="217900"/>
                  </a:moveTo>
                  <a:lnTo>
                    <a:pt x="538446" y="224105"/>
                  </a:lnTo>
                  <a:lnTo>
                    <a:pt x="539858" y="239775"/>
                  </a:lnTo>
                </a:path>
                <a:path w="542925" h="506729">
                  <a:moveTo>
                    <a:pt x="541310" y="255885"/>
                  </a:moveTo>
                  <a:lnTo>
                    <a:pt x="542147" y="265175"/>
                  </a:lnTo>
                </a:path>
                <a:path w="542925" h="506729">
                  <a:moveTo>
                    <a:pt x="542623" y="270453"/>
                  </a:moveTo>
                  <a:lnTo>
                    <a:pt x="542834" y="272795"/>
                  </a:lnTo>
                  <a:lnTo>
                    <a:pt x="542282" y="278968"/>
                  </a:lnTo>
                </a:path>
                <a:path w="542925" h="506729">
                  <a:moveTo>
                    <a:pt x="410536" y="506475"/>
                  </a:moveTo>
                  <a:lnTo>
                    <a:pt x="410219" y="506699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95015" y="282549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272795" y="545591"/>
                  </a:moveTo>
                  <a:lnTo>
                    <a:pt x="223703" y="541203"/>
                  </a:lnTo>
                  <a:lnTo>
                    <a:pt x="177521" y="528549"/>
                  </a:lnTo>
                  <a:lnTo>
                    <a:pt x="135015" y="508395"/>
                  </a:lnTo>
                  <a:lnTo>
                    <a:pt x="96948" y="481504"/>
                  </a:lnTo>
                  <a:lnTo>
                    <a:pt x="64087" y="448643"/>
                  </a:lnTo>
                  <a:lnTo>
                    <a:pt x="37196" y="410576"/>
                  </a:lnTo>
                  <a:lnTo>
                    <a:pt x="17042" y="368070"/>
                  </a:lnTo>
                  <a:lnTo>
                    <a:pt x="4388" y="321888"/>
                  </a:lnTo>
                  <a:lnTo>
                    <a:pt x="0" y="272795"/>
                  </a:lnTo>
                  <a:lnTo>
                    <a:pt x="4388" y="224105"/>
                  </a:lnTo>
                  <a:lnTo>
                    <a:pt x="17042" y="178136"/>
                  </a:lnTo>
                  <a:lnTo>
                    <a:pt x="37196" y="135692"/>
                  </a:lnTo>
                  <a:lnTo>
                    <a:pt x="64087" y="97575"/>
                  </a:lnTo>
                  <a:lnTo>
                    <a:pt x="96948" y="64589"/>
                  </a:lnTo>
                  <a:lnTo>
                    <a:pt x="135015" y="37535"/>
                  </a:lnTo>
                  <a:lnTo>
                    <a:pt x="177521" y="17217"/>
                  </a:lnTo>
                  <a:lnTo>
                    <a:pt x="223703" y="4438"/>
                  </a:lnTo>
                  <a:lnTo>
                    <a:pt x="272795" y="0"/>
                  </a:lnTo>
                  <a:lnTo>
                    <a:pt x="321888" y="4438"/>
                  </a:lnTo>
                  <a:lnTo>
                    <a:pt x="368070" y="17217"/>
                  </a:lnTo>
                  <a:lnTo>
                    <a:pt x="410576" y="37535"/>
                  </a:lnTo>
                  <a:lnTo>
                    <a:pt x="448643" y="64589"/>
                  </a:lnTo>
                  <a:lnTo>
                    <a:pt x="481504" y="97575"/>
                  </a:lnTo>
                  <a:lnTo>
                    <a:pt x="508395" y="135692"/>
                  </a:lnTo>
                  <a:lnTo>
                    <a:pt x="528549" y="178136"/>
                  </a:lnTo>
                  <a:lnTo>
                    <a:pt x="541203" y="224105"/>
                  </a:lnTo>
                  <a:lnTo>
                    <a:pt x="545591" y="272795"/>
                  </a:lnTo>
                  <a:lnTo>
                    <a:pt x="541203" y="321888"/>
                  </a:lnTo>
                  <a:lnTo>
                    <a:pt x="528549" y="368070"/>
                  </a:lnTo>
                  <a:lnTo>
                    <a:pt x="508395" y="410576"/>
                  </a:lnTo>
                  <a:lnTo>
                    <a:pt x="481504" y="448643"/>
                  </a:lnTo>
                  <a:lnTo>
                    <a:pt x="448643" y="481504"/>
                  </a:lnTo>
                  <a:lnTo>
                    <a:pt x="410576" y="508395"/>
                  </a:lnTo>
                  <a:lnTo>
                    <a:pt x="368070" y="528549"/>
                  </a:lnTo>
                  <a:lnTo>
                    <a:pt x="321888" y="541203"/>
                  </a:lnTo>
                  <a:lnTo>
                    <a:pt x="272795" y="545591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795015" y="282549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272795"/>
                  </a:moveTo>
                  <a:lnTo>
                    <a:pt x="4388" y="224105"/>
                  </a:lnTo>
                  <a:lnTo>
                    <a:pt x="17042" y="178136"/>
                  </a:lnTo>
                  <a:lnTo>
                    <a:pt x="37196" y="135692"/>
                  </a:lnTo>
                  <a:lnTo>
                    <a:pt x="64087" y="97575"/>
                  </a:lnTo>
                  <a:lnTo>
                    <a:pt x="96948" y="64589"/>
                  </a:lnTo>
                  <a:lnTo>
                    <a:pt x="135015" y="37535"/>
                  </a:lnTo>
                  <a:lnTo>
                    <a:pt x="177521" y="17217"/>
                  </a:lnTo>
                  <a:lnTo>
                    <a:pt x="223703" y="4438"/>
                  </a:lnTo>
                  <a:lnTo>
                    <a:pt x="272795" y="0"/>
                  </a:lnTo>
                  <a:lnTo>
                    <a:pt x="321888" y="4438"/>
                  </a:lnTo>
                  <a:lnTo>
                    <a:pt x="368070" y="17217"/>
                  </a:lnTo>
                  <a:lnTo>
                    <a:pt x="410576" y="37535"/>
                  </a:lnTo>
                  <a:lnTo>
                    <a:pt x="448643" y="64589"/>
                  </a:lnTo>
                  <a:lnTo>
                    <a:pt x="481504" y="97575"/>
                  </a:lnTo>
                  <a:lnTo>
                    <a:pt x="508395" y="135692"/>
                  </a:lnTo>
                  <a:lnTo>
                    <a:pt x="528549" y="178136"/>
                  </a:lnTo>
                  <a:lnTo>
                    <a:pt x="541203" y="224105"/>
                  </a:lnTo>
                  <a:lnTo>
                    <a:pt x="545591" y="272795"/>
                  </a:lnTo>
                  <a:lnTo>
                    <a:pt x="541203" y="321888"/>
                  </a:lnTo>
                  <a:lnTo>
                    <a:pt x="528549" y="368070"/>
                  </a:lnTo>
                  <a:lnTo>
                    <a:pt x="508395" y="410576"/>
                  </a:lnTo>
                  <a:lnTo>
                    <a:pt x="481504" y="448643"/>
                  </a:lnTo>
                  <a:lnTo>
                    <a:pt x="448643" y="481504"/>
                  </a:lnTo>
                  <a:lnTo>
                    <a:pt x="410576" y="508395"/>
                  </a:lnTo>
                  <a:lnTo>
                    <a:pt x="368070" y="528549"/>
                  </a:lnTo>
                  <a:lnTo>
                    <a:pt x="321888" y="541203"/>
                  </a:lnTo>
                  <a:lnTo>
                    <a:pt x="272795" y="545591"/>
                  </a:lnTo>
                  <a:lnTo>
                    <a:pt x="223703" y="541203"/>
                  </a:lnTo>
                  <a:lnTo>
                    <a:pt x="177521" y="528549"/>
                  </a:lnTo>
                  <a:lnTo>
                    <a:pt x="135015" y="508395"/>
                  </a:lnTo>
                  <a:lnTo>
                    <a:pt x="96948" y="481504"/>
                  </a:lnTo>
                  <a:lnTo>
                    <a:pt x="64087" y="448643"/>
                  </a:lnTo>
                  <a:lnTo>
                    <a:pt x="37196" y="410576"/>
                  </a:lnTo>
                  <a:lnTo>
                    <a:pt x="17042" y="368070"/>
                  </a:lnTo>
                  <a:lnTo>
                    <a:pt x="4388" y="321888"/>
                  </a:lnTo>
                  <a:lnTo>
                    <a:pt x="0" y="272795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006378" y="2977401"/>
            <a:ext cx="12509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047233" y="2811526"/>
            <a:ext cx="572135" cy="574040"/>
            <a:chOff x="5047233" y="2811526"/>
            <a:chExt cx="572135" cy="574040"/>
          </a:xfrm>
        </p:grpSpPr>
        <p:sp>
          <p:nvSpPr>
            <p:cNvPr id="33" name="object 33"/>
            <p:cNvSpPr/>
            <p:nvPr/>
          </p:nvSpPr>
          <p:spPr>
            <a:xfrm>
              <a:off x="5079129" y="2825496"/>
              <a:ext cx="526415" cy="283210"/>
            </a:xfrm>
            <a:custGeom>
              <a:avLst/>
              <a:gdLst/>
              <a:ahLst/>
              <a:cxnLst/>
              <a:rect l="l" t="t" r="r" b="b"/>
              <a:pathLst>
                <a:path w="526414" h="283210">
                  <a:moveTo>
                    <a:pt x="1886" y="176275"/>
                  </a:moveTo>
                  <a:lnTo>
                    <a:pt x="0" y="176275"/>
                  </a:lnTo>
                  <a:lnTo>
                    <a:pt x="11966" y="151075"/>
                  </a:lnTo>
                  <a:lnTo>
                    <a:pt x="1886" y="176275"/>
                  </a:lnTo>
                  <a:close/>
                </a:path>
                <a:path w="526414" h="283210">
                  <a:moveTo>
                    <a:pt x="21698" y="138175"/>
                  </a:moveTo>
                  <a:lnTo>
                    <a:pt x="18092" y="138175"/>
                  </a:lnTo>
                  <a:lnTo>
                    <a:pt x="19271" y="135692"/>
                  </a:lnTo>
                  <a:lnTo>
                    <a:pt x="23853" y="129196"/>
                  </a:lnTo>
                  <a:lnTo>
                    <a:pt x="21698" y="138175"/>
                  </a:lnTo>
                  <a:close/>
                </a:path>
                <a:path w="526414" h="283210">
                  <a:moveTo>
                    <a:pt x="46173" y="100000"/>
                  </a:moveTo>
                  <a:lnTo>
                    <a:pt x="44451" y="100000"/>
                  </a:lnTo>
                  <a:lnTo>
                    <a:pt x="46161" y="97575"/>
                  </a:lnTo>
                  <a:lnTo>
                    <a:pt x="79022" y="64589"/>
                  </a:lnTo>
                  <a:lnTo>
                    <a:pt x="99186" y="50259"/>
                  </a:lnTo>
                  <a:lnTo>
                    <a:pt x="96374" y="61975"/>
                  </a:lnTo>
                  <a:lnTo>
                    <a:pt x="84182" y="61975"/>
                  </a:lnTo>
                  <a:lnTo>
                    <a:pt x="79610" y="74675"/>
                  </a:lnTo>
                  <a:lnTo>
                    <a:pt x="76562" y="74675"/>
                  </a:lnTo>
                  <a:lnTo>
                    <a:pt x="46173" y="100000"/>
                  </a:lnTo>
                  <a:close/>
                </a:path>
                <a:path w="526414" h="283210">
                  <a:moveTo>
                    <a:pt x="39986" y="112775"/>
                  </a:moveTo>
                  <a:lnTo>
                    <a:pt x="35438" y="112775"/>
                  </a:lnTo>
                  <a:lnTo>
                    <a:pt x="44451" y="100000"/>
                  </a:lnTo>
                  <a:lnTo>
                    <a:pt x="39986" y="112775"/>
                  </a:lnTo>
                  <a:close/>
                </a:path>
                <a:path w="526414" h="283210">
                  <a:moveTo>
                    <a:pt x="33890" y="125475"/>
                  </a:moveTo>
                  <a:lnTo>
                    <a:pt x="26478" y="125475"/>
                  </a:lnTo>
                  <a:lnTo>
                    <a:pt x="35438" y="112775"/>
                  </a:lnTo>
                  <a:lnTo>
                    <a:pt x="33890" y="125475"/>
                  </a:lnTo>
                  <a:close/>
                </a:path>
                <a:path w="526414" h="283210">
                  <a:moveTo>
                    <a:pt x="117710" y="49275"/>
                  </a:moveTo>
                  <a:lnTo>
                    <a:pt x="100570" y="49275"/>
                  </a:lnTo>
                  <a:lnTo>
                    <a:pt x="117089" y="37535"/>
                  </a:lnTo>
                  <a:lnTo>
                    <a:pt x="159596" y="17217"/>
                  </a:lnTo>
                  <a:lnTo>
                    <a:pt x="175931" y="12697"/>
                  </a:lnTo>
                  <a:lnTo>
                    <a:pt x="155810" y="23875"/>
                  </a:lnTo>
                  <a:lnTo>
                    <a:pt x="148190" y="23875"/>
                  </a:lnTo>
                  <a:lnTo>
                    <a:pt x="142094" y="36575"/>
                  </a:lnTo>
                  <a:lnTo>
                    <a:pt x="126854" y="36575"/>
                  </a:lnTo>
                  <a:lnTo>
                    <a:pt x="117710" y="49275"/>
                  </a:lnTo>
                  <a:close/>
                </a:path>
                <a:path w="526414" h="283210">
                  <a:moveTo>
                    <a:pt x="327670" y="11175"/>
                  </a:moveTo>
                  <a:lnTo>
                    <a:pt x="181430" y="11175"/>
                  </a:lnTo>
                  <a:lnTo>
                    <a:pt x="205778" y="4438"/>
                  </a:lnTo>
                  <a:lnTo>
                    <a:pt x="254870" y="0"/>
                  </a:lnTo>
                  <a:lnTo>
                    <a:pt x="303508" y="4438"/>
                  </a:lnTo>
                  <a:lnTo>
                    <a:pt x="327670" y="11175"/>
                  </a:lnTo>
                  <a:close/>
                </a:path>
                <a:path w="526414" h="283210">
                  <a:moveTo>
                    <a:pt x="363094" y="23834"/>
                  </a:moveTo>
                  <a:lnTo>
                    <a:pt x="335622" y="23834"/>
                  </a:lnTo>
                  <a:lnTo>
                    <a:pt x="329836" y="11779"/>
                  </a:lnTo>
                  <a:lnTo>
                    <a:pt x="349337" y="17217"/>
                  </a:lnTo>
                  <a:lnTo>
                    <a:pt x="363094" y="23834"/>
                  </a:lnTo>
                  <a:close/>
                </a:path>
                <a:path w="526414" h="283210">
                  <a:moveTo>
                    <a:pt x="408015" y="49275"/>
                  </a:moveTo>
                  <a:lnTo>
                    <a:pt x="390506" y="49275"/>
                  </a:lnTo>
                  <a:lnTo>
                    <a:pt x="387458" y="36575"/>
                  </a:lnTo>
                  <a:lnTo>
                    <a:pt x="367646" y="36575"/>
                  </a:lnTo>
                  <a:lnTo>
                    <a:pt x="363094" y="23834"/>
                  </a:lnTo>
                  <a:lnTo>
                    <a:pt x="391578" y="37535"/>
                  </a:lnTo>
                  <a:lnTo>
                    <a:pt x="408015" y="49275"/>
                  </a:lnTo>
                  <a:close/>
                </a:path>
                <a:path w="526414" h="283210">
                  <a:moveTo>
                    <a:pt x="425638" y="61863"/>
                  </a:moveTo>
                  <a:lnTo>
                    <a:pt x="413339" y="61863"/>
                  </a:lnTo>
                  <a:lnTo>
                    <a:pt x="410795" y="51260"/>
                  </a:lnTo>
                  <a:lnTo>
                    <a:pt x="425638" y="61863"/>
                  </a:lnTo>
                  <a:close/>
                </a:path>
                <a:path w="526414" h="283210">
                  <a:moveTo>
                    <a:pt x="462186" y="97578"/>
                  </a:moveTo>
                  <a:lnTo>
                    <a:pt x="449942" y="87375"/>
                  </a:lnTo>
                  <a:lnTo>
                    <a:pt x="443846" y="87375"/>
                  </a:lnTo>
                  <a:lnTo>
                    <a:pt x="428606" y="74675"/>
                  </a:lnTo>
                  <a:lnTo>
                    <a:pt x="425638" y="61863"/>
                  </a:lnTo>
                  <a:lnTo>
                    <a:pt x="429455" y="64589"/>
                  </a:lnTo>
                  <a:lnTo>
                    <a:pt x="462186" y="97578"/>
                  </a:lnTo>
                  <a:close/>
                </a:path>
                <a:path w="526414" h="283210">
                  <a:moveTo>
                    <a:pt x="472878" y="112775"/>
                  </a:moveTo>
                  <a:lnTo>
                    <a:pt x="465182" y="112775"/>
                  </a:lnTo>
                  <a:lnTo>
                    <a:pt x="465182" y="101837"/>
                  </a:lnTo>
                  <a:lnTo>
                    <a:pt x="472878" y="112775"/>
                  </a:lnTo>
                  <a:close/>
                </a:path>
                <a:path w="526414" h="283210">
                  <a:moveTo>
                    <a:pt x="481813" y="125475"/>
                  </a:moveTo>
                  <a:lnTo>
                    <a:pt x="474326" y="125475"/>
                  </a:lnTo>
                  <a:lnTo>
                    <a:pt x="474326" y="114833"/>
                  </a:lnTo>
                  <a:lnTo>
                    <a:pt x="481813" y="125475"/>
                  </a:lnTo>
                  <a:close/>
                </a:path>
                <a:path w="526414" h="283210">
                  <a:moveTo>
                    <a:pt x="490178" y="138175"/>
                  </a:moveTo>
                  <a:lnTo>
                    <a:pt x="483470" y="138175"/>
                  </a:lnTo>
                  <a:lnTo>
                    <a:pt x="483470" y="127830"/>
                  </a:lnTo>
                  <a:lnTo>
                    <a:pt x="489001" y="135692"/>
                  </a:lnTo>
                  <a:lnTo>
                    <a:pt x="490178" y="138175"/>
                  </a:lnTo>
                  <a:close/>
                </a:path>
                <a:path w="526414" h="283210">
                  <a:moveTo>
                    <a:pt x="496197" y="150875"/>
                  </a:moveTo>
                  <a:lnTo>
                    <a:pt x="491090" y="150875"/>
                  </a:lnTo>
                  <a:lnTo>
                    <a:pt x="491090" y="140099"/>
                  </a:lnTo>
                  <a:lnTo>
                    <a:pt x="496197" y="150875"/>
                  </a:lnTo>
                  <a:close/>
                </a:path>
                <a:path w="526414" h="283210">
                  <a:moveTo>
                    <a:pt x="502216" y="163575"/>
                  </a:moveTo>
                  <a:lnTo>
                    <a:pt x="497186" y="163575"/>
                  </a:lnTo>
                  <a:lnTo>
                    <a:pt x="497186" y="152962"/>
                  </a:lnTo>
                  <a:lnTo>
                    <a:pt x="502216" y="163575"/>
                  </a:lnTo>
                  <a:close/>
                </a:path>
                <a:path w="526414" h="283210">
                  <a:moveTo>
                    <a:pt x="508235" y="176275"/>
                  </a:moveTo>
                  <a:lnTo>
                    <a:pt x="503282" y="176275"/>
                  </a:lnTo>
                  <a:lnTo>
                    <a:pt x="503282" y="165825"/>
                  </a:lnTo>
                  <a:lnTo>
                    <a:pt x="508235" y="176275"/>
                  </a:lnTo>
                  <a:close/>
                </a:path>
                <a:path w="526414" h="283210">
                  <a:moveTo>
                    <a:pt x="512097" y="188975"/>
                  </a:moveTo>
                  <a:lnTo>
                    <a:pt x="509378" y="188975"/>
                  </a:lnTo>
                  <a:lnTo>
                    <a:pt x="509378" y="179086"/>
                  </a:lnTo>
                  <a:lnTo>
                    <a:pt x="512097" y="188975"/>
                  </a:lnTo>
                  <a:close/>
                </a:path>
                <a:path w="526414" h="283210">
                  <a:moveTo>
                    <a:pt x="515589" y="201675"/>
                  </a:moveTo>
                  <a:lnTo>
                    <a:pt x="513950" y="201675"/>
                  </a:lnTo>
                  <a:lnTo>
                    <a:pt x="513950" y="195716"/>
                  </a:lnTo>
                  <a:lnTo>
                    <a:pt x="515589" y="201675"/>
                  </a:lnTo>
                  <a:close/>
                </a:path>
                <a:path w="526414" h="283210">
                  <a:moveTo>
                    <a:pt x="519081" y="214375"/>
                  </a:moveTo>
                  <a:lnTo>
                    <a:pt x="516998" y="214375"/>
                  </a:lnTo>
                  <a:lnTo>
                    <a:pt x="516998" y="206801"/>
                  </a:lnTo>
                  <a:lnTo>
                    <a:pt x="519081" y="214375"/>
                  </a:lnTo>
                  <a:close/>
                </a:path>
                <a:path w="526414" h="283210">
                  <a:moveTo>
                    <a:pt x="522024" y="227075"/>
                  </a:moveTo>
                  <a:lnTo>
                    <a:pt x="520046" y="227075"/>
                  </a:lnTo>
                  <a:lnTo>
                    <a:pt x="520046" y="217887"/>
                  </a:lnTo>
                  <a:lnTo>
                    <a:pt x="521756" y="224105"/>
                  </a:lnTo>
                  <a:lnTo>
                    <a:pt x="522024" y="227075"/>
                  </a:lnTo>
                  <a:close/>
                </a:path>
                <a:path w="526414" h="283210">
                  <a:moveTo>
                    <a:pt x="525224" y="283066"/>
                  </a:moveTo>
                  <a:lnTo>
                    <a:pt x="525685" y="267719"/>
                  </a:lnTo>
                  <a:lnTo>
                    <a:pt x="526142" y="272796"/>
                  </a:lnTo>
                  <a:lnTo>
                    <a:pt x="525224" y="283066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79129" y="2825496"/>
              <a:ext cx="526415" cy="283210"/>
            </a:xfrm>
            <a:custGeom>
              <a:avLst/>
              <a:gdLst/>
              <a:ahLst/>
              <a:cxnLst/>
              <a:rect l="l" t="t" r="r" b="b"/>
              <a:pathLst>
                <a:path w="526414" h="283210">
                  <a:moveTo>
                    <a:pt x="0" y="176275"/>
                  </a:moveTo>
                  <a:lnTo>
                    <a:pt x="11966" y="151075"/>
                  </a:lnTo>
                </a:path>
                <a:path w="526414" h="283210">
                  <a:moveTo>
                    <a:pt x="18092" y="138175"/>
                  </a:moveTo>
                  <a:lnTo>
                    <a:pt x="19271" y="135692"/>
                  </a:lnTo>
                  <a:lnTo>
                    <a:pt x="23853" y="129196"/>
                  </a:lnTo>
                </a:path>
                <a:path w="526414" h="283210">
                  <a:moveTo>
                    <a:pt x="26478" y="125475"/>
                  </a:moveTo>
                  <a:lnTo>
                    <a:pt x="35430" y="112786"/>
                  </a:lnTo>
                  <a:lnTo>
                    <a:pt x="44451" y="100000"/>
                  </a:lnTo>
                  <a:lnTo>
                    <a:pt x="46161" y="97575"/>
                  </a:lnTo>
                  <a:lnTo>
                    <a:pt x="79022" y="64589"/>
                  </a:lnTo>
                  <a:lnTo>
                    <a:pt x="99186" y="50259"/>
                  </a:lnTo>
                </a:path>
                <a:path w="526414" h="283210">
                  <a:moveTo>
                    <a:pt x="100570" y="49275"/>
                  </a:moveTo>
                  <a:lnTo>
                    <a:pt x="117089" y="37535"/>
                  </a:lnTo>
                  <a:lnTo>
                    <a:pt x="159596" y="17217"/>
                  </a:lnTo>
                  <a:lnTo>
                    <a:pt x="175931" y="12697"/>
                  </a:lnTo>
                </a:path>
                <a:path w="526414" h="283210">
                  <a:moveTo>
                    <a:pt x="181430" y="11175"/>
                  </a:moveTo>
                  <a:lnTo>
                    <a:pt x="205778" y="4438"/>
                  </a:lnTo>
                  <a:lnTo>
                    <a:pt x="254870" y="0"/>
                  </a:lnTo>
                  <a:lnTo>
                    <a:pt x="303508" y="4438"/>
                  </a:lnTo>
                  <a:lnTo>
                    <a:pt x="327670" y="11175"/>
                  </a:lnTo>
                </a:path>
                <a:path w="526414" h="283210">
                  <a:moveTo>
                    <a:pt x="329836" y="11779"/>
                  </a:moveTo>
                  <a:lnTo>
                    <a:pt x="349337" y="17217"/>
                  </a:lnTo>
                  <a:lnTo>
                    <a:pt x="363094" y="23834"/>
                  </a:lnTo>
                  <a:lnTo>
                    <a:pt x="391578" y="37535"/>
                  </a:lnTo>
                  <a:lnTo>
                    <a:pt x="408015" y="49275"/>
                  </a:lnTo>
                </a:path>
                <a:path w="526414" h="283210">
                  <a:moveTo>
                    <a:pt x="410795" y="51260"/>
                  </a:moveTo>
                  <a:lnTo>
                    <a:pt x="425638" y="61863"/>
                  </a:lnTo>
                  <a:lnTo>
                    <a:pt x="429455" y="64589"/>
                  </a:lnTo>
                  <a:lnTo>
                    <a:pt x="462186" y="97578"/>
                  </a:lnTo>
                </a:path>
                <a:path w="526414" h="283210">
                  <a:moveTo>
                    <a:pt x="465182" y="101837"/>
                  </a:moveTo>
                  <a:lnTo>
                    <a:pt x="472878" y="112775"/>
                  </a:lnTo>
                </a:path>
                <a:path w="526414" h="283210">
                  <a:moveTo>
                    <a:pt x="474326" y="114833"/>
                  </a:moveTo>
                  <a:lnTo>
                    <a:pt x="481813" y="125475"/>
                  </a:lnTo>
                </a:path>
                <a:path w="526414" h="283210">
                  <a:moveTo>
                    <a:pt x="483470" y="127830"/>
                  </a:moveTo>
                  <a:lnTo>
                    <a:pt x="489001" y="135692"/>
                  </a:lnTo>
                  <a:lnTo>
                    <a:pt x="490178" y="138175"/>
                  </a:lnTo>
                </a:path>
                <a:path w="526414" h="283210">
                  <a:moveTo>
                    <a:pt x="491090" y="140099"/>
                  </a:moveTo>
                  <a:lnTo>
                    <a:pt x="496197" y="150875"/>
                  </a:lnTo>
                </a:path>
                <a:path w="526414" h="283210">
                  <a:moveTo>
                    <a:pt x="497186" y="152962"/>
                  </a:moveTo>
                  <a:lnTo>
                    <a:pt x="502216" y="163575"/>
                  </a:lnTo>
                </a:path>
                <a:path w="526414" h="283210">
                  <a:moveTo>
                    <a:pt x="503282" y="165825"/>
                  </a:moveTo>
                  <a:lnTo>
                    <a:pt x="508235" y="176275"/>
                  </a:lnTo>
                </a:path>
                <a:path w="526414" h="283210">
                  <a:moveTo>
                    <a:pt x="509378" y="179086"/>
                  </a:moveTo>
                  <a:lnTo>
                    <a:pt x="512097" y="188975"/>
                  </a:lnTo>
                </a:path>
                <a:path w="526414" h="283210">
                  <a:moveTo>
                    <a:pt x="513950" y="195716"/>
                  </a:moveTo>
                  <a:lnTo>
                    <a:pt x="515589" y="201675"/>
                  </a:lnTo>
                </a:path>
                <a:path w="526414" h="283210">
                  <a:moveTo>
                    <a:pt x="516998" y="206801"/>
                  </a:moveTo>
                  <a:lnTo>
                    <a:pt x="519081" y="214375"/>
                  </a:lnTo>
                </a:path>
                <a:path w="526414" h="283210">
                  <a:moveTo>
                    <a:pt x="520046" y="217887"/>
                  </a:moveTo>
                  <a:lnTo>
                    <a:pt x="521756" y="224105"/>
                  </a:lnTo>
                  <a:lnTo>
                    <a:pt x="522024" y="227075"/>
                  </a:lnTo>
                </a:path>
                <a:path w="526414" h="283210">
                  <a:moveTo>
                    <a:pt x="525685" y="267719"/>
                  </a:moveTo>
                  <a:lnTo>
                    <a:pt x="526142" y="272795"/>
                  </a:lnTo>
                  <a:lnTo>
                    <a:pt x="525224" y="283066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61203" y="2825496"/>
              <a:ext cx="544195" cy="546100"/>
            </a:xfrm>
            <a:custGeom>
              <a:avLst/>
              <a:gdLst/>
              <a:ahLst/>
              <a:cxnLst/>
              <a:rect l="l" t="t" r="r" b="b"/>
              <a:pathLst>
                <a:path w="544195" h="546100">
                  <a:moveTo>
                    <a:pt x="272795" y="545591"/>
                  </a:moveTo>
                  <a:lnTo>
                    <a:pt x="223703" y="541203"/>
                  </a:lnTo>
                  <a:lnTo>
                    <a:pt x="177521" y="528549"/>
                  </a:lnTo>
                  <a:lnTo>
                    <a:pt x="135015" y="508395"/>
                  </a:lnTo>
                  <a:lnTo>
                    <a:pt x="96948" y="481504"/>
                  </a:lnTo>
                  <a:lnTo>
                    <a:pt x="64087" y="448643"/>
                  </a:lnTo>
                  <a:lnTo>
                    <a:pt x="37196" y="410576"/>
                  </a:lnTo>
                  <a:lnTo>
                    <a:pt x="17042" y="368070"/>
                  </a:lnTo>
                  <a:lnTo>
                    <a:pt x="4388" y="321888"/>
                  </a:lnTo>
                  <a:lnTo>
                    <a:pt x="0" y="272795"/>
                  </a:lnTo>
                  <a:lnTo>
                    <a:pt x="4388" y="224105"/>
                  </a:lnTo>
                  <a:lnTo>
                    <a:pt x="17042" y="178136"/>
                  </a:lnTo>
                  <a:lnTo>
                    <a:pt x="37196" y="135692"/>
                  </a:lnTo>
                  <a:lnTo>
                    <a:pt x="64087" y="97575"/>
                  </a:lnTo>
                  <a:lnTo>
                    <a:pt x="96948" y="64589"/>
                  </a:lnTo>
                  <a:lnTo>
                    <a:pt x="135015" y="37535"/>
                  </a:lnTo>
                  <a:lnTo>
                    <a:pt x="177521" y="17217"/>
                  </a:lnTo>
                  <a:lnTo>
                    <a:pt x="223703" y="4438"/>
                  </a:lnTo>
                  <a:lnTo>
                    <a:pt x="272795" y="0"/>
                  </a:lnTo>
                  <a:lnTo>
                    <a:pt x="321434" y="4438"/>
                  </a:lnTo>
                  <a:lnTo>
                    <a:pt x="367263" y="17217"/>
                  </a:lnTo>
                  <a:lnTo>
                    <a:pt x="409504" y="37535"/>
                  </a:lnTo>
                  <a:lnTo>
                    <a:pt x="447380" y="64589"/>
                  </a:lnTo>
                  <a:lnTo>
                    <a:pt x="480114" y="97575"/>
                  </a:lnTo>
                  <a:lnTo>
                    <a:pt x="506927" y="135692"/>
                  </a:lnTo>
                  <a:lnTo>
                    <a:pt x="527042" y="178136"/>
                  </a:lnTo>
                  <a:lnTo>
                    <a:pt x="539682" y="224105"/>
                  </a:lnTo>
                  <a:lnTo>
                    <a:pt x="544067" y="272795"/>
                  </a:lnTo>
                  <a:lnTo>
                    <a:pt x="539682" y="321888"/>
                  </a:lnTo>
                  <a:lnTo>
                    <a:pt x="527042" y="368070"/>
                  </a:lnTo>
                  <a:lnTo>
                    <a:pt x="506927" y="410576"/>
                  </a:lnTo>
                  <a:lnTo>
                    <a:pt x="480114" y="448643"/>
                  </a:lnTo>
                  <a:lnTo>
                    <a:pt x="447380" y="481504"/>
                  </a:lnTo>
                  <a:lnTo>
                    <a:pt x="409504" y="508395"/>
                  </a:lnTo>
                  <a:lnTo>
                    <a:pt x="367263" y="528549"/>
                  </a:lnTo>
                  <a:lnTo>
                    <a:pt x="321434" y="541203"/>
                  </a:lnTo>
                  <a:lnTo>
                    <a:pt x="272795" y="545591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61203" y="2825496"/>
              <a:ext cx="544195" cy="546100"/>
            </a:xfrm>
            <a:custGeom>
              <a:avLst/>
              <a:gdLst/>
              <a:ahLst/>
              <a:cxnLst/>
              <a:rect l="l" t="t" r="r" b="b"/>
              <a:pathLst>
                <a:path w="544195" h="546100">
                  <a:moveTo>
                    <a:pt x="0" y="272795"/>
                  </a:moveTo>
                  <a:lnTo>
                    <a:pt x="4388" y="224105"/>
                  </a:lnTo>
                  <a:lnTo>
                    <a:pt x="17042" y="178136"/>
                  </a:lnTo>
                  <a:lnTo>
                    <a:pt x="37196" y="135692"/>
                  </a:lnTo>
                  <a:lnTo>
                    <a:pt x="64087" y="97575"/>
                  </a:lnTo>
                  <a:lnTo>
                    <a:pt x="96948" y="64589"/>
                  </a:lnTo>
                  <a:lnTo>
                    <a:pt x="135015" y="37535"/>
                  </a:lnTo>
                  <a:lnTo>
                    <a:pt x="177521" y="17217"/>
                  </a:lnTo>
                  <a:lnTo>
                    <a:pt x="223703" y="4438"/>
                  </a:lnTo>
                  <a:lnTo>
                    <a:pt x="272795" y="0"/>
                  </a:lnTo>
                  <a:lnTo>
                    <a:pt x="321434" y="4438"/>
                  </a:lnTo>
                  <a:lnTo>
                    <a:pt x="367263" y="17217"/>
                  </a:lnTo>
                  <a:lnTo>
                    <a:pt x="409504" y="37535"/>
                  </a:lnTo>
                  <a:lnTo>
                    <a:pt x="447380" y="64589"/>
                  </a:lnTo>
                  <a:lnTo>
                    <a:pt x="480114" y="97575"/>
                  </a:lnTo>
                  <a:lnTo>
                    <a:pt x="506927" y="135692"/>
                  </a:lnTo>
                  <a:lnTo>
                    <a:pt x="527042" y="178136"/>
                  </a:lnTo>
                  <a:lnTo>
                    <a:pt x="539682" y="224105"/>
                  </a:lnTo>
                  <a:lnTo>
                    <a:pt x="544067" y="272795"/>
                  </a:lnTo>
                  <a:lnTo>
                    <a:pt x="539682" y="321888"/>
                  </a:lnTo>
                  <a:lnTo>
                    <a:pt x="527042" y="368070"/>
                  </a:lnTo>
                  <a:lnTo>
                    <a:pt x="506927" y="410576"/>
                  </a:lnTo>
                  <a:lnTo>
                    <a:pt x="480114" y="448643"/>
                  </a:lnTo>
                  <a:lnTo>
                    <a:pt x="447380" y="481504"/>
                  </a:lnTo>
                  <a:lnTo>
                    <a:pt x="409504" y="508395"/>
                  </a:lnTo>
                  <a:lnTo>
                    <a:pt x="367263" y="528549"/>
                  </a:lnTo>
                  <a:lnTo>
                    <a:pt x="321434" y="541203"/>
                  </a:lnTo>
                  <a:lnTo>
                    <a:pt x="272795" y="545591"/>
                  </a:lnTo>
                  <a:lnTo>
                    <a:pt x="223703" y="541203"/>
                  </a:lnTo>
                  <a:lnTo>
                    <a:pt x="177521" y="528549"/>
                  </a:lnTo>
                  <a:lnTo>
                    <a:pt x="135015" y="508395"/>
                  </a:lnTo>
                  <a:lnTo>
                    <a:pt x="96948" y="481504"/>
                  </a:lnTo>
                  <a:lnTo>
                    <a:pt x="64087" y="448643"/>
                  </a:lnTo>
                  <a:lnTo>
                    <a:pt x="37196" y="410576"/>
                  </a:lnTo>
                  <a:lnTo>
                    <a:pt x="17042" y="368070"/>
                  </a:lnTo>
                  <a:lnTo>
                    <a:pt x="4388" y="321888"/>
                  </a:lnTo>
                  <a:lnTo>
                    <a:pt x="0" y="272795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5270974" y="2977401"/>
            <a:ext cx="12509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5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311897" y="2811526"/>
            <a:ext cx="574040" cy="574040"/>
            <a:chOff x="7311897" y="2811526"/>
            <a:chExt cx="574040" cy="574040"/>
          </a:xfrm>
        </p:grpSpPr>
        <p:sp>
          <p:nvSpPr>
            <p:cNvPr id="47" name="object 47"/>
            <p:cNvSpPr/>
            <p:nvPr/>
          </p:nvSpPr>
          <p:spPr>
            <a:xfrm>
              <a:off x="7328626" y="2825496"/>
              <a:ext cx="542925" cy="288925"/>
            </a:xfrm>
            <a:custGeom>
              <a:avLst/>
              <a:gdLst/>
              <a:ahLst/>
              <a:cxnLst/>
              <a:rect l="l" t="t" r="r" b="b"/>
              <a:pathLst>
                <a:path w="542925" h="288925">
                  <a:moveTo>
                    <a:pt x="0" y="242194"/>
                  </a:moveTo>
                  <a:lnTo>
                    <a:pt x="1630" y="224105"/>
                  </a:lnTo>
                  <a:lnTo>
                    <a:pt x="2588" y="220624"/>
                  </a:lnTo>
                  <a:lnTo>
                    <a:pt x="0" y="242194"/>
                  </a:lnTo>
                  <a:close/>
                </a:path>
                <a:path w="542925" h="288925">
                  <a:moveTo>
                    <a:pt x="7461" y="202923"/>
                  </a:moveTo>
                  <a:lnTo>
                    <a:pt x="14284" y="178136"/>
                  </a:lnTo>
                  <a:lnTo>
                    <a:pt x="34439" y="135692"/>
                  </a:lnTo>
                  <a:lnTo>
                    <a:pt x="41330" y="125923"/>
                  </a:lnTo>
                  <a:lnTo>
                    <a:pt x="38390" y="138175"/>
                  </a:lnTo>
                  <a:lnTo>
                    <a:pt x="33818" y="138175"/>
                  </a:lnTo>
                  <a:lnTo>
                    <a:pt x="32294" y="150875"/>
                  </a:lnTo>
                  <a:lnTo>
                    <a:pt x="29246" y="150875"/>
                  </a:lnTo>
                  <a:lnTo>
                    <a:pt x="23150" y="163575"/>
                  </a:lnTo>
                  <a:lnTo>
                    <a:pt x="21626" y="163575"/>
                  </a:lnTo>
                  <a:lnTo>
                    <a:pt x="18578" y="176275"/>
                  </a:lnTo>
                  <a:lnTo>
                    <a:pt x="15529" y="176275"/>
                  </a:lnTo>
                  <a:lnTo>
                    <a:pt x="14006" y="188975"/>
                  </a:lnTo>
                  <a:lnTo>
                    <a:pt x="12481" y="188975"/>
                  </a:lnTo>
                  <a:lnTo>
                    <a:pt x="7461" y="202923"/>
                  </a:lnTo>
                  <a:close/>
                </a:path>
                <a:path w="542925" h="288925">
                  <a:moveTo>
                    <a:pt x="113066" y="61975"/>
                  </a:moveTo>
                  <a:lnTo>
                    <a:pt x="97867" y="61975"/>
                  </a:lnTo>
                  <a:lnTo>
                    <a:pt x="132257" y="37535"/>
                  </a:lnTo>
                  <a:lnTo>
                    <a:pt x="154457" y="26923"/>
                  </a:lnTo>
                  <a:lnTo>
                    <a:pt x="135926" y="36575"/>
                  </a:lnTo>
                  <a:lnTo>
                    <a:pt x="134402" y="49275"/>
                  </a:lnTo>
                  <a:lnTo>
                    <a:pt x="116113" y="49275"/>
                  </a:lnTo>
                  <a:lnTo>
                    <a:pt x="113066" y="61975"/>
                  </a:lnTo>
                  <a:close/>
                </a:path>
                <a:path w="542925" h="288925">
                  <a:moveTo>
                    <a:pt x="49058" y="125475"/>
                  </a:moveTo>
                  <a:lnTo>
                    <a:pt x="41646" y="125475"/>
                  </a:lnTo>
                  <a:lnTo>
                    <a:pt x="61329" y="97575"/>
                  </a:lnTo>
                  <a:lnTo>
                    <a:pt x="94190" y="64589"/>
                  </a:lnTo>
                  <a:lnTo>
                    <a:pt x="97867" y="61975"/>
                  </a:lnTo>
                  <a:lnTo>
                    <a:pt x="88681" y="74675"/>
                  </a:lnTo>
                  <a:lnTo>
                    <a:pt x="85634" y="74675"/>
                  </a:lnTo>
                  <a:lnTo>
                    <a:pt x="68870" y="100075"/>
                  </a:lnTo>
                  <a:lnTo>
                    <a:pt x="67346" y="100075"/>
                  </a:lnTo>
                  <a:lnTo>
                    <a:pt x="58202" y="112775"/>
                  </a:lnTo>
                  <a:lnTo>
                    <a:pt x="52106" y="112775"/>
                  </a:lnTo>
                  <a:lnTo>
                    <a:pt x="49058" y="125475"/>
                  </a:lnTo>
                  <a:close/>
                </a:path>
                <a:path w="542925" h="288925">
                  <a:moveTo>
                    <a:pt x="189266" y="23875"/>
                  </a:moveTo>
                  <a:lnTo>
                    <a:pt x="160834" y="23875"/>
                  </a:lnTo>
                  <a:lnTo>
                    <a:pt x="174764" y="17217"/>
                  </a:lnTo>
                  <a:lnTo>
                    <a:pt x="195172" y="11570"/>
                  </a:lnTo>
                  <a:lnTo>
                    <a:pt x="189266" y="23875"/>
                  </a:lnTo>
                  <a:close/>
                </a:path>
                <a:path w="542925" h="288925">
                  <a:moveTo>
                    <a:pt x="343478" y="11175"/>
                  </a:moveTo>
                  <a:lnTo>
                    <a:pt x="196597" y="11175"/>
                  </a:lnTo>
                  <a:lnTo>
                    <a:pt x="220946" y="4438"/>
                  </a:lnTo>
                  <a:lnTo>
                    <a:pt x="270038" y="0"/>
                  </a:lnTo>
                  <a:lnTo>
                    <a:pt x="319130" y="4438"/>
                  </a:lnTo>
                  <a:lnTo>
                    <a:pt x="343478" y="11175"/>
                  </a:lnTo>
                  <a:close/>
                </a:path>
                <a:path w="542925" h="288925">
                  <a:moveTo>
                    <a:pt x="379241" y="23875"/>
                  </a:moveTo>
                  <a:lnTo>
                    <a:pt x="350810" y="23875"/>
                  </a:lnTo>
                  <a:lnTo>
                    <a:pt x="344903" y="11570"/>
                  </a:lnTo>
                  <a:lnTo>
                    <a:pt x="365312" y="17217"/>
                  </a:lnTo>
                  <a:lnTo>
                    <a:pt x="379241" y="23875"/>
                  </a:lnTo>
                  <a:close/>
                </a:path>
                <a:path w="542925" h="288925">
                  <a:moveTo>
                    <a:pt x="442208" y="61975"/>
                  </a:moveTo>
                  <a:lnTo>
                    <a:pt x="427010" y="61975"/>
                  </a:lnTo>
                  <a:lnTo>
                    <a:pt x="423962" y="49275"/>
                  </a:lnTo>
                  <a:lnTo>
                    <a:pt x="405674" y="49275"/>
                  </a:lnTo>
                  <a:lnTo>
                    <a:pt x="404265" y="37535"/>
                  </a:lnTo>
                  <a:lnTo>
                    <a:pt x="404150" y="36575"/>
                  </a:lnTo>
                  <a:lnTo>
                    <a:pt x="385621" y="26925"/>
                  </a:lnTo>
                  <a:lnTo>
                    <a:pt x="407819" y="37535"/>
                  </a:lnTo>
                  <a:lnTo>
                    <a:pt x="442208" y="61975"/>
                  </a:lnTo>
                  <a:close/>
                </a:path>
                <a:path w="542925" h="288925">
                  <a:moveTo>
                    <a:pt x="498429" y="125475"/>
                  </a:moveTo>
                  <a:lnTo>
                    <a:pt x="491018" y="125475"/>
                  </a:lnTo>
                  <a:lnTo>
                    <a:pt x="487970" y="112775"/>
                  </a:lnTo>
                  <a:lnTo>
                    <a:pt x="481874" y="112775"/>
                  </a:lnTo>
                  <a:lnTo>
                    <a:pt x="472730" y="100075"/>
                  </a:lnTo>
                  <a:lnTo>
                    <a:pt x="471206" y="100075"/>
                  </a:lnTo>
                  <a:lnTo>
                    <a:pt x="454442" y="74675"/>
                  </a:lnTo>
                  <a:lnTo>
                    <a:pt x="451394" y="74675"/>
                  </a:lnTo>
                  <a:lnTo>
                    <a:pt x="442222" y="61975"/>
                  </a:lnTo>
                  <a:lnTo>
                    <a:pt x="445885" y="64589"/>
                  </a:lnTo>
                  <a:lnTo>
                    <a:pt x="478746" y="97575"/>
                  </a:lnTo>
                  <a:lnTo>
                    <a:pt x="498429" y="125475"/>
                  </a:lnTo>
                  <a:close/>
                </a:path>
                <a:path w="542925" h="288925">
                  <a:moveTo>
                    <a:pt x="512847" y="150875"/>
                  </a:moveTo>
                  <a:lnTo>
                    <a:pt x="507781" y="150875"/>
                  </a:lnTo>
                  <a:lnTo>
                    <a:pt x="506258" y="138175"/>
                  </a:lnTo>
                  <a:lnTo>
                    <a:pt x="498638" y="138175"/>
                  </a:lnTo>
                  <a:lnTo>
                    <a:pt x="498638" y="125771"/>
                  </a:lnTo>
                  <a:lnTo>
                    <a:pt x="505637" y="135692"/>
                  </a:lnTo>
                  <a:lnTo>
                    <a:pt x="512847" y="150875"/>
                  </a:lnTo>
                  <a:close/>
                </a:path>
                <a:path w="542925" h="288925">
                  <a:moveTo>
                    <a:pt x="518877" y="163575"/>
                  </a:moveTo>
                  <a:lnTo>
                    <a:pt x="513878" y="163575"/>
                  </a:lnTo>
                  <a:lnTo>
                    <a:pt x="513878" y="153046"/>
                  </a:lnTo>
                  <a:lnTo>
                    <a:pt x="518877" y="163575"/>
                  </a:lnTo>
                  <a:close/>
                </a:path>
                <a:path w="542925" h="288925">
                  <a:moveTo>
                    <a:pt x="528775" y="188975"/>
                  </a:moveTo>
                  <a:lnTo>
                    <a:pt x="524546" y="188975"/>
                  </a:lnTo>
                  <a:lnTo>
                    <a:pt x="524546" y="176275"/>
                  </a:lnTo>
                  <a:lnTo>
                    <a:pt x="519974" y="176275"/>
                  </a:lnTo>
                  <a:lnTo>
                    <a:pt x="519974" y="165884"/>
                  </a:lnTo>
                  <a:lnTo>
                    <a:pt x="525792" y="178136"/>
                  </a:lnTo>
                  <a:lnTo>
                    <a:pt x="528775" y="188975"/>
                  </a:lnTo>
                  <a:close/>
                </a:path>
                <a:path w="542925" h="288925">
                  <a:moveTo>
                    <a:pt x="532271" y="201675"/>
                  </a:moveTo>
                  <a:lnTo>
                    <a:pt x="529118" y="201675"/>
                  </a:lnTo>
                  <a:lnTo>
                    <a:pt x="529118" y="190220"/>
                  </a:lnTo>
                  <a:lnTo>
                    <a:pt x="532271" y="201675"/>
                  </a:lnTo>
                  <a:close/>
                </a:path>
                <a:path w="542925" h="288925">
                  <a:moveTo>
                    <a:pt x="535767" y="214375"/>
                  </a:moveTo>
                  <a:lnTo>
                    <a:pt x="533690" y="214375"/>
                  </a:lnTo>
                  <a:lnTo>
                    <a:pt x="533690" y="206828"/>
                  </a:lnTo>
                  <a:lnTo>
                    <a:pt x="535767" y="214375"/>
                  </a:lnTo>
                  <a:close/>
                </a:path>
                <a:path w="542925" h="288925">
                  <a:moveTo>
                    <a:pt x="539857" y="239769"/>
                  </a:moveTo>
                  <a:lnTo>
                    <a:pt x="538262" y="239769"/>
                  </a:lnTo>
                  <a:lnTo>
                    <a:pt x="538262" y="227075"/>
                  </a:lnTo>
                  <a:lnTo>
                    <a:pt x="536738" y="227075"/>
                  </a:lnTo>
                  <a:lnTo>
                    <a:pt x="536738" y="217901"/>
                  </a:lnTo>
                  <a:lnTo>
                    <a:pt x="538446" y="224105"/>
                  </a:lnTo>
                  <a:lnTo>
                    <a:pt x="539857" y="239769"/>
                  </a:lnTo>
                  <a:close/>
                </a:path>
                <a:path w="542925" h="288925">
                  <a:moveTo>
                    <a:pt x="541002" y="252475"/>
                  </a:moveTo>
                  <a:lnTo>
                    <a:pt x="539786" y="252475"/>
                  </a:lnTo>
                  <a:lnTo>
                    <a:pt x="539857" y="239769"/>
                  </a:lnTo>
                  <a:lnTo>
                    <a:pt x="541002" y="252475"/>
                  </a:lnTo>
                  <a:close/>
                </a:path>
                <a:path w="542925" h="288925">
                  <a:moveTo>
                    <a:pt x="542147" y="265175"/>
                  </a:moveTo>
                  <a:lnTo>
                    <a:pt x="541310" y="265175"/>
                  </a:lnTo>
                  <a:lnTo>
                    <a:pt x="541310" y="255884"/>
                  </a:lnTo>
                  <a:lnTo>
                    <a:pt x="542147" y="265175"/>
                  </a:lnTo>
                  <a:close/>
                </a:path>
                <a:path w="542925" h="288925">
                  <a:moveTo>
                    <a:pt x="541444" y="288347"/>
                  </a:moveTo>
                  <a:lnTo>
                    <a:pt x="542559" y="269752"/>
                  </a:lnTo>
                  <a:lnTo>
                    <a:pt x="542834" y="272796"/>
                  </a:lnTo>
                  <a:lnTo>
                    <a:pt x="541444" y="288347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328626" y="2825496"/>
              <a:ext cx="542925" cy="506730"/>
            </a:xfrm>
            <a:custGeom>
              <a:avLst/>
              <a:gdLst/>
              <a:ahLst/>
              <a:cxnLst/>
              <a:rect l="l" t="t" r="r" b="b"/>
              <a:pathLst>
                <a:path w="542925" h="506729">
                  <a:moveTo>
                    <a:pt x="0" y="242194"/>
                  </a:moveTo>
                  <a:lnTo>
                    <a:pt x="1630" y="224105"/>
                  </a:lnTo>
                  <a:lnTo>
                    <a:pt x="2588" y="220624"/>
                  </a:lnTo>
                </a:path>
                <a:path w="542925" h="506729">
                  <a:moveTo>
                    <a:pt x="7461" y="202923"/>
                  </a:moveTo>
                  <a:lnTo>
                    <a:pt x="14284" y="178136"/>
                  </a:lnTo>
                  <a:lnTo>
                    <a:pt x="34439" y="135692"/>
                  </a:lnTo>
                  <a:lnTo>
                    <a:pt x="41330" y="125923"/>
                  </a:lnTo>
                </a:path>
                <a:path w="542925" h="506729">
                  <a:moveTo>
                    <a:pt x="41646" y="125475"/>
                  </a:moveTo>
                  <a:lnTo>
                    <a:pt x="61329" y="97575"/>
                  </a:lnTo>
                  <a:lnTo>
                    <a:pt x="94190" y="64589"/>
                  </a:lnTo>
                  <a:lnTo>
                    <a:pt x="97840" y="61995"/>
                  </a:lnTo>
                  <a:lnTo>
                    <a:pt x="132257" y="37535"/>
                  </a:lnTo>
                  <a:lnTo>
                    <a:pt x="154457" y="26923"/>
                  </a:lnTo>
                </a:path>
                <a:path w="542925" h="506729">
                  <a:moveTo>
                    <a:pt x="160834" y="23875"/>
                  </a:moveTo>
                  <a:lnTo>
                    <a:pt x="174764" y="17217"/>
                  </a:lnTo>
                  <a:lnTo>
                    <a:pt x="195172" y="11570"/>
                  </a:lnTo>
                </a:path>
                <a:path w="542925" h="506729">
                  <a:moveTo>
                    <a:pt x="196597" y="11175"/>
                  </a:moveTo>
                  <a:lnTo>
                    <a:pt x="220946" y="4438"/>
                  </a:lnTo>
                  <a:lnTo>
                    <a:pt x="270038" y="0"/>
                  </a:lnTo>
                  <a:lnTo>
                    <a:pt x="319130" y="4438"/>
                  </a:lnTo>
                  <a:lnTo>
                    <a:pt x="343478" y="11175"/>
                  </a:lnTo>
                </a:path>
                <a:path w="542925" h="506729">
                  <a:moveTo>
                    <a:pt x="129856" y="506699"/>
                  </a:moveTo>
                  <a:lnTo>
                    <a:pt x="129540" y="506475"/>
                  </a:lnTo>
                </a:path>
                <a:path w="542925" h="506729">
                  <a:moveTo>
                    <a:pt x="344903" y="11570"/>
                  </a:moveTo>
                  <a:lnTo>
                    <a:pt x="365312" y="17217"/>
                  </a:lnTo>
                  <a:lnTo>
                    <a:pt x="379241" y="23875"/>
                  </a:lnTo>
                </a:path>
                <a:path w="542925" h="506729">
                  <a:moveTo>
                    <a:pt x="385621" y="26925"/>
                  </a:moveTo>
                  <a:lnTo>
                    <a:pt x="407819" y="37535"/>
                  </a:lnTo>
                  <a:lnTo>
                    <a:pt x="442236" y="61995"/>
                  </a:lnTo>
                  <a:lnTo>
                    <a:pt x="445885" y="64589"/>
                  </a:lnTo>
                  <a:lnTo>
                    <a:pt x="478746" y="97575"/>
                  </a:lnTo>
                  <a:lnTo>
                    <a:pt x="498429" y="125475"/>
                  </a:lnTo>
                </a:path>
                <a:path w="542925" h="506729">
                  <a:moveTo>
                    <a:pt x="498638" y="125771"/>
                  </a:moveTo>
                  <a:lnTo>
                    <a:pt x="505637" y="135692"/>
                  </a:lnTo>
                  <a:lnTo>
                    <a:pt x="512847" y="150875"/>
                  </a:lnTo>
                </a:path>
                <a:path w="542925" h="506729">
                  <a:moveTo>
                    <a:pt x="513878" y="153046"/>
                  </a:moveTo>
                  <a:lnTo>
                    <a:pt x="518877" y="163575"/>
                  </a:lnTo>
                </a:path>
                <a:path w="542925" h="506729">
                  <a:moveTo>
                    <a:pt x="519974" y="165884"/>
                  </a:moveTo>
                  <a:lnTo>
                    <a:pt x="525792" y="178136"/>
                  </a:lnTo>
                  <a:lnTo>
                    <a:pt x="528775" y="188975"/>
                  </a:lnTo>
                </a:path>
                <a:path w="542925" h="506729">
                  <a:moveTo>
                    <a:pt x="529118" y="190220"/>
                  </a:moveTo>
                  <a:lnTo>
                    <a:pt x="532271" y="201675"/>
                  </a:lnTo>
                </a:path>
                <a:path w="542925" h="506729">
                  <a:moveTo>
                    <a:pt x="533690" y="206828"/>
                  </a:moveTo>
                  <a:lnTo>
                    <a:pt x="535767" y="214375"/>
                  </a:lnTo>
                </a:path>
                <a:path w="542925" h="506729">
                  <a:moveTo>
                    <a:pt x="536738" y="217901"/>
                  </a:moveTo>
                  <a:lnTo>
                    <a:pt x="538446" y="224105"/>
                  </a:lnTo>
                  <a:lnTo>
                    <a:pt x="539857" y="239769"/>
                  </a:lnTo>
                  <a:lnTo>
                    <a:pt x="541002" y="252475"/>
                  </a:lnTo>
                </a:path>
                <a:path w="542925" h="506729">
                  <a:moveTo>
                    <a:pt x="541310" y="255884"/>
                  </a:moveTo>
                  <a:lnTo>
                    <a:pt x="542147" y="265175"/>
                  </a:lnTo>
                </a:path>
                <a:path w="542925" h="506729">
                  <a:moveTo>
                    <a:pt x="542559" y="269752"/>
                  </a:moveTo>
                  <a:lnTo>
                    <a:pt x="542834" y="272795"/>
                  </a:lnTo>
                  <a:lnTo>
                    <a:pt x="541444" y="288347"/>
                  </a:lnTo>
                </a:path>
                <a:path w="542925" h="506729">
                  <a:moveTo>
                    <a:pt x="526141" y="366795"/>
                  </a:moveTo>
                  <a:lnTo>
                    <a:pt x="525761" y="368062"/>
                  </a:lnTo>
                </a:path>
                <a:path w="542925" h="506729">
                  <a:moveTo>
                    <a:pt x="410536" y="506475"/>
                  </a:moveTo>
                  <a:lnTo>
                    <a:pt x="410219" y="506699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325867" y="282549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272795" y="545591"/>
                  </a:moveTo>
                  <a:lnTo>
                    <a:pt x="223703" y="541203"/>
                  </a:lnTo>
                  <a:lnTo>
                    <a:pt x="177521" y="528549"/>
                  </a:lnTo>
                  <a:lnTo>
                    <a:pt x="135015" y="508395"/>
                  </a:lnTo>
                  <a:lnTo>
                    <a:pt x="96948" y="481504"/>
                  </a:lnTo>
                  <a:lnTo>
                    <a:pt x="64087" y="448643"/>
                  </a:lnTo>
                  <a:lnTo>
                    <a:pt x="37196" y="410576"/>
                  </a:lnTo>
                  <a:lnTo>
                    <a:pt x="17042" y="368070"/>
                  </a:lnTo>
                  <a:lnTo>
                    <a:pt x="4388" y="321888"/>
                  </a:lnTo>
                  <a:lnTo>
                    <a:pt x="0" y="272795"/>
                  </a:lnTo>
                  <a:lnTo>
                    <a:pt x="4388" y="224105"/>
                  </a:lnTo>
                  <a:lnTo>
                    <a:pt x="17042" y="178136"/>
                  </a:lnTo>
                  <a:lnTo>
                    <a:pt x="37196" y="135692"/>
                  </a:lnTo>
                  <a:lnTo>
                    <a:pt x="64087" y="97575"/>
                  </a:lnTo>
                  <a:lnTo>
                    <a:pt x="96948" y="64589"/>
                  </a:lnTo>
                  <a:lnTo>
                    <a:pt x="135015" y="37535"/>
                  </a:lnTo>
                  <a:lnTo>
                    <a:pt x="177521" y="17217"/>
                  </a:lnTo>
                  <a:lnTo>
                    <a:pt x="223703" y="4438"/>
                  </a:lnTo>
                  <a:lnTo>
                    <a:pt x="272795" y="0"/>
                  </a:lnTo>
                  <a:lnTo>
                    <a:pt x="321888" y="4438"/>
                  </a:lnTo>
                  <a:lnTo>
                    <a:pt x="368070" y="17217"/>
                  </a:lnTo>
                  <a:lnTo>
                    <a:pt x="410576" y="37535"/>
                  </a:lnTo>
                  <a:lnTo>
                    <a:pt x="448643" y="64589"/>
                  </a:lnTo>
                  <a:lnTo>
                    <a:pt x="481504" y="97575"/>
                  </a:lnTo>
                  <a:lnTo>
                    <a:pt x="508395" y="135692"/>
                  </a:lnTo>
                  <a:lnTo>
                    <a:pt x="528549" y="178136"/>
                  </a:lnTo>
                  <a:lnTo>
                    <a:pt x="541203" y="224105"/>
                  </a:lnTo>
                  <a:lnTo>
                    <a:pt x="545591" y="272795"/>
                  </a:lnTo>
                  <a:lnTo>
                    <a:pt x="541203" y="321888"/>
                  </a:lnTo>
                  <a:lnTo>
                    <a:pt x="528549" y="368070"/>
                  </a:lnTo>
                  <a:lnTo>
                    <a:pt x="508395" y="410576"/>
                  </a:lnTo>
                  <a:lnTo>
                    <a:pt x="481504" y="448643"/>
                  </a:lnTo>
                  <a:lnTo>
                    <a:pt x="448643" y="481504"/>
                  </a:lnTo>
                  <a:lnTo>
                    <a:pt x="410576" y="508395"/>
                  </a:lnTo>
                  <a:lnTo>
                    <a:pt x="368070" y="528549"/>
                  </a:lnTo>
                  <a:lnTo>
                    <a:pt x="321888" y="541203"/>
                  </a:lnTo>
                  <a:lnTo>
                    <a:pt x="272795" y="545591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325867" y="282549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272795"/>
                  </a:moveTo>
                  <a:lnTo>
                    <a:pt x="4388" y="224105"/>
                  </a:lnTo>
                  <a:lnTo>
                    <a:pt x="17042" y="178136"/>
                  </a:lnTo>
                  <a:lnTo>
                    <a:pt x="37196" y="135692"/>
                  </a:lnTo>
                  <a:lnTo>
                    <a:pt x="64087" y="97575"/>
                  </a:lnTo>
                  <a:lnTo>
                    <a:pt x="96948" y="64589"/>
                  </a:lnTo>
                  <a:lnTo>
                    <a:pt x="135015" y="37535"/>
                  </a:lnTo>
                  <a:lnTo>
                    <a:pt x="177521" y="17217"/>
                  </a:lnTo>
                  <a:lnTo>
                    <a:pt x="223703" y="4438"/>
                  </a:lnTo>
                  <a:lnTo>
                    <a:pt x="272795" y="0"/>
                  </a:lnTo>
                  <a:lnTo>
                    <a:pt x="321888" y="4438"/>
                  </a:lnTo>
                  <a:lnTo>
                    <a:pt x="368070" y="17217"/>
                  </a:lnTo>
                  <a:lnTo>
                    <a:pt x="410576" y="37535"/>
                  </a:lnTo>
                  <a:lnTo>
                    <a:pt x="448643" y="64589"/>
                  </a:lnTo>
                  <a:lnTo>
                    <a:pt x="481504" y="97575"/>
                  </a:lnTo>
                  <a:lnTo>
                    <a:pt x="508395" y="135692"/>
                  </a:lnTo>
                  <a:lnTo>
                    <a:pt x="528549" y="178136"/>
                  </a:lnTo>
                  <a:lnTo>
                    <a:pt x="541203" y="224105"/>
                  </a:lnTo>
                  <a:lnTo>
                    <a:pt x="545591" y="272795"/>
                  </a:lnTo>
                  <a:lnTo>
                    <a:pt x="541203" y="321888"/>
                  </a:lnTo>
                  <a:lnTo>
                    <a:pt x="528549" y="368070"/>
                  </a:lnTo>
                  <a:lnTo>
                    <a:pt x="508395" y="410576"/>
                  </a:lnTo>
                  <a:lnTo>
                    <a:pt x="481504" y="448643"/>
                  </a:lnTo>
                  <a:lnTo>
                    <a:pt x="448643" y="481504"/>
                  </a:lnTo>
                  <a:lnTo>
                    <a:pt x="410576" y="508395"/>
                  </a:lnTo>
                  <a:lnTo>
                    <a:pt x="368070" y="528549"/>
                  </a:lnTo>
                  <a:lnTo>
                    <a:pt x="321888" y="541203"/>
                  </a:lnTo>
                  <a:lnTo>
                    <a:pt x="272795" y="545591"/>
                  </a:lnTo>
                  <a:lnTo>
                    <a:pt x="223703" y="541203"/>
                  </a:lnTo>
                  <a:lnTo>
                    <a:pt x="177521" y="528549"/>
                  </a:lnTo>
                  <a:lnTo>
                    <a:pt x="135015" y="508395"/>
                  </a:lnTo>
                  <a:lnTo>
                    <a:pt x="96948" y="481504"/>
                  </a:lnTo>
                  <a:lnTo>
                    <a:pt x="64087" y="448643"/>
                  </a:lnTo>
                  <a:lnTo>
                    <a:pt x="37196" y="410576"/>
                  </a:lnTo>
                  <a:lnTo>
                    <a:pt x="17042" y="368070"/>
                  </a:lnTo>
                  <a:lnTo>
                    <a:pt x="4388" y="321888"/>
                  </a:lnTo>
                  <a:lnTo>
                    <a:pt x="0" y="272795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7537146" y="2977401"/>
            <a:ext cx="12509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7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9576561" y="2811526"/>
            <a:ext cx="574040" cy="574040"/>
            <a:chOff x="9576561" y="2811526"/>
            <a:chExt cx="574040" cy="574040"/>
          </a:xfrm>
        </p:grpSpPr>
        <p:sp>
          <p:nvSpPr>
            <p:cNvPr id="61" name="object 61"/>
            <p:cNvSpPr/>
            <p:nvPr/>
          </p:nvSpPr>
          <p:spPr>
            <a:xfrm>
              <a:off x="9590532" y="2825496"/>
              <a:ext cx="546100" cy="321945"/>
            </a:xfrm>
            <a:custGeom>
              <a:avLst/>
              <a:gdLst/>
              <a:ahLst/>
              <a:cxnLst/>
              <a:rect l="l" t="t" r="r" b="b"/>
              <a:pathLst>
                <a:path w="546100" h="321944">
                  <a:moveTo>
                    <a:pt x="2889" y="241091"/>
                  </a:moveTo>
                  <a:lnTo>
                    <a:pt x="4438" y="224105"/>
                  </a:lnTo>
                  <a:lnTo>
                    <a:pt x="13345" y="192066"/>
                  </a:lnTo>
                  <a:lnTo>
                    <a:pt x="12191" y="201675"/>
                  </a:lnTo>
                  <a:lnTo>
                    <a:pt x="6096" y="227075"/>
                  </a:lnTo>
                  <a:lnTo>
                    <a:pt x="4571" y="227075"/>
                  </a:lnTo>
                  <a:lnTo>
                    <a:pt x="2889" y="241091"/>
                  </a:lnTo>
                  <a:close/>
                </a:path>
                <a:path w="546100" h="321944">
                  <a:moveTo>
                    <a:pt x="15239" y="188975"/>
                  </a:moveTo>
                  <a:lnTo>
                    <a:pt x="14204" y="188975"/>
                  </a:lnTo>
                  <a:lnTo>
                    <a:pt x="17217" y="178136"/>
                  </a:lnTo>
                  <a:lnTo>
                    <a:pt x="37535" y="135692"/>
                  </a:lnTo>
                  <a:lnTo>
                    <a:pt x="62416" y="100636"/>
                  </a:lnTo>
                  <a:lnTo>
                    <a:pt x="60960" y="112775"/>
                  </a:lnTo>
                  <a:lnTo>
                    <a:pt x="54864" y="112775"/>
                  </a:lnTo>
                  <a:lnTo>
                    <a:pt x="53339" y="125475"/>
                  </a:lnTo>
                  <a:lnTo>
                    <a:pt x="45719" y="125475"/>
                  </a:lnTo>
                  <a:lnTo>
                    <a:pt x="42671" y="138175"/>
                  </a:lnTo>
                  <a:lnTo>
                    <a:pt x="36575" y="138175"/>
                  </a:lnTo>
                  <a:lnTo>
                    <a:pt x="33528" y="150875"/>
                  </a:lnTo>
                  <a:lnTo>
                    <a:pt x="32003" y="150875"/>
                  </a:lnTo>
                  <a:lnTo>
                    <a:pt x="25907" y="163575"/>
                  </a:lnTo>
                  <a:lnTo>
                    <a:pt x="24383" y="163575"/>
                  </a:lnTo>
                  <a:lnTo>
                    <a:pt x="21335" y="176275"/>
                  </a:lnTo>
                  <a:lnTo>
                    <a:pt x="18287" y="176275"/>
                  </a:lnTo>
                  <a:lnTo>
                    <a:pt x="15239" y="188975"/>
                  </a:lnTo>
                  <a:close/>
                </a:path>
                <a:path w="546100" h="321944">
                  <a:moveTo>
                    <a:pt x="63293" y="99401"/>
                  </a:moveTo>
                  <a:lnTo>
                    <a:pt x="64589" y="97575"/>
                  </a:lnTo>
                  <a:lnTo>
                    <a:pt x="97575" y="64589"/>
                  </a:lnTo>
                  <a:lnTo>
                    <a:pt x="118814" y="49514"/>
                  </a:lnTo>
                  <a:lnTo>
                    <a:pt x="115823" y="61975"/>
                  </a:lnTo>
                  <a:lnTo>
                    <a:pt x="102107" y="61975"/>
                  </a:lnTo>
                  <a:lnTo>
                    <a:pt x="99060" y="74675"/>
                  </a:lnTo>
                  <a:lnTo>
                    <a:pt x="83819" y="87375"/>
                  </a:lnTo>
                  <a:lnTo>
                    <a:pt x="77723" y="87375"/>
                  </a:lnTo>
                  <a:lnTo>
                    <a:pt x="63293" y="99401"/>
                  </a:lnTo>
                  <a:close/>
                </a:path>
                <a:path w="546100" h="321944">
                  <a:moveTo>
                    <a:pt x="137160" y="49275"/>
                  </a:moveTo>
                  <a:lnTo>
                    <a:pt x="119151" y="49275"/>
                  </a:lnTo>
                  <a:lnTo>
                    <a:pt x="135692" y="37535"/>
                  </a:lnTo>
                  <a:lnTo>
                    <a:pt x="178136" y="17217"/>
                  </a:lnTo>
                  <a:lnTo>
                    <a:pt x="197851" y="11736"/>
                  </a:lnTo>
                  <a:lnTo>
                    <a:pt x="192024" y="23875"/>
                  </a:lnTo>
                  <a:lnTo>
                    <a:pt x="164592" y="23875"/>
                  </a:lnTo>
                  <a:lnTo>
                    <a:pt x="160019" y="36575"/>
                  </a:lnTo>
                  <a:lnTo>
                    <a:pt x="143255" y="36575"/>
                  </a:lnTo>
                  <a:lnTo>
                    <a:pt x="137160" y="49275"/>
                  </a:lnTo>
                  <a:close/>
                </a:path>
                <a:path w="546100" h="321944">
                  <a:moveTo>
                    <a:pt x="346236" y="11175"/>
                  </a:moveTo>
                  <a:lnTo>
                    <a:pt x="199869" y="11175"/>
                  </a:lnTo>
                  <a:lnTo>
                    <a:pt x="224105" y="4438"/>
                  </a:lnTo>
                  <a:lnTo>
                    <a:pt x="272796" y="0"/>
                  </a:lnTo>
                  <a:lnTo>
                    <a:pt x="321888" y="4438"/>
                  </a:lnTo>
                  <a:lnTo>
                    <a:pt x="346236" y="11175"/>
                  </a:lnTo>
                  <a:close/>
                </a:path>
                <a:path w="546100" h="321944">
                  <a:moveTo>
                    <a:pt x="4571" y="321888"/>
                  </a:moveTo>
                  <a:lnTo>
                    <a:pt x="4438" y="321888"/>
                  </a:lnTo>
                  <a:lnTo>
                    <a:pt x="3903" y="315975"/>
                  </a:lnTo>
                  <a:lnTo>
                    <a:pt x="4571" y="315975"/>
                  </a:lnTo>
                  <a:lnTo>
                    <a:pt x="4571" y="321888"/>
                  </a:lnTo>
                  <a:close/>
                </a:path>
                <a:path w="546100" h="321944">
                  <a:moveTo>
                    <a:pt x="1523" y="289650"/>
                  </a:moveTo>
                  <a:lnTo>
                    <a:pt x="0" y="272796"/>
                  </a:lnTo>
                  <a:lnTo>
                    <a:pt x="1523" y="256079"/>
                  </a:lnTo>
                  <a:lnTo>
                    <a:pt x="1523" y="289650"/>
                  </a:lnTo>
                  <a:close/>
                </a:path>
                <a:path w="546100" h="321944">
                  <a:moveTo>
                    <a:pt x="427096" y="49275"/>
                  </a:moveTo>
                  <a:lnTo>
                    <a:pt x="409956" y="49275"/>
                  </a:lnTo>
                  <a:lnTo>
                    <a:pt x="403860" y="36575"/>
                  </a:lnTo>
                  <a:lnTo>
                    <a:pt x="385571" y="36575"/>
                  </a:lnTo>
                  <a:lnTo>
                    <a:pt x="379475" y="23875"/>
                  </a:lnTo>
                  <a:lnTo>
                    <a:pt x="371856" y="23875"/>
                  </a:lnTo>
                  <a:lnTo>
                    <a:pt x="351735" y="12697"/>
                  </a:lnTo>
                  <a:lnTo>
                    <a:pt x="368070" y="17217"/>
                  </a:lnTo>
                  <a:lnTo>
                    <a:pt x="410576" y="37535"/>
                  </a:lnTo>
                  <a:lnTo>
                    <a:pt x="427096" y="49275"/>
                  </a:lnTo>
                  <a:close/>
                </a:path>
                <a:path w="546100" h="321944">
                  <a:moveTo>
                    <a:pt x="483214" y="100000"/>
                  </a:moveTo>
                  <a:lnTo>
                    <a:pt x="481492" y="100000"/>
                  </a:lnTo>
                  <a:lnTo>
                    <a:pt x="451103" y="74675"/>
                  </a:lnTo>
                  <a:lnTo>
                    <a:pt x="448056" y="74675"/>
                  </a:lnTo>
                  <a:lnTo>
                    <a:pt x="443483" y="61975"/>
                  </a:lnTo>
                  <a:lnTo>
                    <a:pt x="431292" y="61975"/>
                  </a:lnTo>
                  <a:lnTo>
                    <a:pt x="428479" y="50258"/>
                  </a:lnTo>
                  <a:lnTo>
                    <a:pt x="448643" y="64589"/>
                  </a:lnTo>
                  <a:lnTo>
                    <a:pt x="481504" y="97575"/>
                  </a:lnTo>
                  <a:lnTo>
                    <a:pt x="483214" y="100000"/>
                  </a:lnTo>
                  <a:close/>
                </a:path>
                <a:path w="546100" h="321944">
                  <a:moveTo>
                    <a:pt x="492227" y="112775"/>
                  </a:moveTo>
                  <a:lnTo>
                    <a:pt x="487679" y="112775"/>
                  </a:lnTo>
                  <a:lnTo>
                    <a:pt x="483214" y="100000"/>
                  </a:lnTo>
                  <a:lnTo>
                    <a:pt x="492227" y="112775"/>
                  </a:lnTo>
                  <a:close/>
                </a:path>
                <a:path w="546100" h="321944">
                  <a:moveTo>
                    <a:pt x="501187" y="125475"/>
                  </a:moveTo>
                  <a:lnTo>
                    <a:pt x="492252" y="125475"/>
                  </a:lnTo>
                  <a:lnTo>
                    <a:pt x="492236" y="112775"/>
                  </a:lnTo>
                  <a:lnTo>
                    <a:pt x="501187" y="125475"/>
                  </a:lnTo>
                  <a:close/>
                </a:path>
                <a:path w="546100" h="321944">
                  <a:moveTo>
                    <a:pt x="509574" y="138175"/>
                  </a:moveTo>
                  <a:lnTo>
                    <a:pt x="502920" y="138175"/>
                  </a:lnTo>
                  <a:lnTo>
                    <a:pt x="502920" y="127932"/>
                  </a:lnTo>
                  <a:lnTo>
                    <a:pt x="508395" y="135692"/>
                  </a:lnTo>
                  <a:lnTo>
                    <a:pt x="509574" y="138175"/>
                  </a:lnTo>
                  <a:close/>
                </a:path>
                <a:path w="546100" h="321944">
                  <a:moveTo>
                    <a:pt x="515605" y="150875"/>
                  </a:moveTo>
                  <a:lnTo>
                    <a:pt x="510539" y="150875"/>
                  </a:lnTo>
                  <a:lnTo>
                    <a:pt x="510539" y="140208"/>
                  </a:lnTo>
                  <a:lnTo>
                    <a:pt x="515605" y="150875"/>
                  </a:lnTo>
                  <a:close/>
                </a:path>
                <a:path w="546100" h="321944">
                  <a:moveTo>
                    <a:pt x="521635" y="163575"/>
                  </a:moveTo>
                  <a:lnTo>
                    <a:pt x="516635" y="163575"/>
                  </a:lnTo>
                  <a:lnTo>
                    <a:pt x="516635" y="153046"/>
                  </a:lnTo>
                  <a:lnTo>
                    <a:pt x="521635" y="163575"/>
                  </a:lnTo>
                  <a:close/>
                </a:path>
                <a:path w="546100" h="321944">
                  <a:moveTo>
                    <a:pt x="531533" y="188975"/>
                  </a:moveTo>
                  <a:lnTo>
                    <a:pt x="527303" y="188975"/>
                  </a:lnTo>
                  <a:lnTo>
                    <a:pt x="527303" y="176275"/>
                  </a:lnTo>
                  <a:lnTo>
                    <a:pt x="522732" y="176275"/>
                  </a:lnTo>
                  <a:lnTo>
                    <a:pt x="522732" y="165884"/>
                  </a:lnTo>
                  <a:lnTo>
                    <a:pt x="528549" y="178136"/>
                  </a:lnTo>
                  <a:lnTo>
                    <a:pt x="531533" y="188975"/>
                  </a:lnTo>
                  <a:close/>
                </a:path>
                <a:path w="546100" h="321944">
                  <a:moveTo>
                    <a:pt x="535029" y="201675"/>
                  </a:moveTo>
                  <a:lnTo>
                    <a:pt x="531875" y="201675"/>
                  </a:lnTo>
                  <a:lnTo>
                    <a:pt x="531875" y="190218"/>
                  </a:lnTo>
                  <a:lnTo>
                    <a:pt x="535029" y="201675"/>
                  </a:lnTo>
                  <a:close/>
                </a:path>
                <a:path w="546100" h="321944">
                  <a:moveTo>
                    <a:pt x="538525" y="214375"/>
                  </a:moveTo>
                  <a:lnTo>
                    <a:pt x="536447" y="214375"/>
                  </a:lnTo>
                  <a:lnTo>
                    <a:pt x="536447" y="206826"/>
                  </a:lnTo>
                  <a:lnTo>
                    <a:pt x="538525" y="214375"/>
                  </a:lnTo>
                  <a:close/>
                </a:path>
                <a:path w="546100" h="321944">
                  <a:moveTo>
                    <a:pt x="541471" y="227075"/>
                  </a:moveTo>
                  <a:lnTo>
                    <a:pt x="539496" y="227075"/>
                  </a:lnTo>
                  <a:lnTo>
                    <a:pt x="539496" y="217901"/>
                  </a:lnTo>
                  <a:lnTo>
                    <a:pt x="541203" y="224105"/>
                  </a:lnTo>
                  <a:lnTo>
                    <a:pt x="541471" y="227075"/>
                  </a:lnTo>
                  <a:close/>
                </a:path>
                <a:path w="546100" h="321944">
                  <a:moveTo>
                    <a:pt x="544674" y="283059"/>
                  </a:moveTo>
                  <a:lnTo>
                    <a:pt x="545134" y="267722"/>
                  </a:lnTo>
                  <a:lnTo>
                    <a:pt x="545592" y="272796"/>
                  </a:lnTo>
                  <a:lnTo>
                    <a:pt x="544674" y="283059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590532" y="2825496"/>
              <a:ext cx="546100" cy="405765"/>
            </a:xfrm>
            <a:custGeom>
              <a:avLst/>
              <a:gdLst/>
              <a:ahLst/>
              <a:cxnLst/>
              <a:rect l="l" t="t" r="r" b="b"/>
              <a:pathLst>
                <a:path w="546100" h="405764">
                  <a:moveTo>
                    <a:pt x="2889" y="241091"/>
                  </a:moveTo>
                  <a:lnTo>
                    <a:pt x="4438" y="224105"/>
                  </a:lnTo>
                  <a:lnTo>
                    <a:pt x="13345" y="192066"/>
                  </a:lnTo>
                </a:path>
                <a:path w="546100" h="405764">
                  <a:moveTo>
                    <a:pt x="14204" y="188975"/>
                  </a:moveTo>
                  <a:lnTo>
                    <a:pt x="17217" y="178136"/>
                  </a:lnTo>
                  <a:lnTo>
                    <a:pt x="37535" y="135692"/>
                  </a:lnTo>
                  <a:lnTo>
                    <a:pt x="62416" y="100636"/>
                  </a:lnTo>
                </a:path>
                <a:path w="546100" h="405764">
                  <a:moveTo>
                    <a:pt x="63293" y="99401"/>
                  </a:moveTo>
                  <a:lnTo>
                    <a:pt x="64589" y="97575"/>
                  </a:lnTo>
                  <a:lnTo>
                    <a:pt x="97575" y="64589"/>
                  </a:lnTo>
                  <a:lnTo>
                    <a:pt x="118814" y="49514"/>
                  </a:lnTo>
                </a:path>
                <a:path w="546100" h="405764">
                  <a:moveTo>
                    <a:pt x="119151" y="49275"/>
                  </a:moveTo>
                  <a:lnTo>
                    <a:pt x="135692" y="37535"/>
                  </a:lnTo>
                  <a:lnTo>
                    <a:pt x="178136" y="17217"/>
                  </a:lnTo>
                  <a:lnTo>
                    <a:pt x="197851" y="11736"/>
                  </a:lnTo>
                </a:path>
                <a:path w="546100" h="405764">
                  <a:moveTo>
                    <a:pt x="199869" y="11175"/>
                  </a:moveTo>
                  <a:lnTo>
                    <a:pt x="224105" y="4438"/>
                  </a:lnTo>
                  <a:lnTo>
                    <a:pt x="272795" y="0"/>
                  </a:lnTo>
                  <a:lnTo>
                    <a:pt x="321888" y="4438"/>
                  </a:lnTo>
                  <a:lnTo>
                    <a:pt x="346236" y="11175"/>
                  </a:lnTo>
                </a:path>
                <a:path w="546100" h="405764">
                  <a:moveTo>
                    <a:pt x="35051" y="405380"/>
                  </a:moveTo>
                  <a:lnTo>
                    <a:pt x="34810" y="404875"/>
                  </a:lnTo>
                </a:path>
                <a:path w="546100" h="405764">
                  <a:moveTo>
                    <a:pt x="13716" y="355415"/>
                  </a:moveTo>
                  <a:lnTo>
                    <a:pt x="13345" y="354075"/>
                  </a:lnTo>
                </a:path>
                <a:path w="546100" h="405764">
                  <a:moveTo>
                    <a:pt x="4571" y="322370"/>
                  </a:moveTo>
                  <a:lnTo>
                    <a:pt x="4438" y="321888"/>
                  </a:lnTo>
                  <a:lnTo>
                    <a:pt x="3903" y="315975"/>
                  </a:lnTo>
                </a:path>
                <a:path w="546100" h="405764">
                  <a:moveTo>
                    <a:pt x="3048" y="306511"/>
                  </a:moveTo>
                  <a:lnTo>
                    <a:pt x="2755" y="303275"/>
                  </a:lnTo>
                </a:path>
                <a:path w="546100" h="405764">
                  <a:moveTo>
                    <a:pt x="1523" y="289650"/>
                  </a:moveTo>
                  <a:lnTo>
                    <a:pt x="0" y="272795"/>
                  </a:lnTo>
                  <a:lnTo>
                    <a:pt x="1523" y="256079"/>
                  </a:lnTo>
                </a:path>
                <a:path w="546100" h="405764">
                  <a:moveTo>
                    <a:pt x="351735" y="12697"/>
                  </a:moveTo>
                  <a:lnTo>
                    <a:pt x="368070" y="17217"/>
                  </a:lnTo>
                  <a:lnTo>
                    <a:pt x="410576" y="37535"/>
                  </a:lnTo>
                  <a:lnTo>
                    <a:pt x="427096" y="49275"/>
                  </a:lnTo>
                </a:path>
                <a:path w="546100" h="405764">
                  <a:moveTo>
                    <a:pt x="428479" y="50258"/>
                  </a:moveTo>
                  <a:lnTo>
                    <a:pt x="448643" y="64589"/>
                  </a:lnTo>
                  <a:lnTo>
                    <a:pt x="481504" y="97575"/>
                  </a:lnTo>
                  <a:lnTo>
                    <a:pt x="483214" y="100000"/>
                  </a:lnTo>
                  <a:lnTo>
                    <a:pt x="492236" y="112787"/>
                  </a:lnTo>
                  <a:lnTo>
                    <a:pt x="501187" y="125475"/>
                  </a:lnTo>
                </a:path>
                <a:path w="546100" h="405764">
                  <a:moveTo>
                    <a:pt x="502920" y="127932"/>
                  </a:moveTo>
                  <a:lnTo>
                    <a:pt x="508395" y="135692"/>
                  </a:lnTo>
                  <a:lnTo>
                    <a:pt x="509574" y="138175"/>
                  </a:lnTo>
                </a:path>
                <a:path w="546100" h="405764">
                  <a:moveTo>
                    <a:pt x="510539" y="140208"/>
                  </a:moveTo>
                  <a:lnTo>
                    <a:pt x="515605" y="150875"/>
                  </a:lnTo>
                </a:path>
                <a:path w="546100" h="405764">
                  <a:moveTo>
                    <a:pt x="516635" y="153046"/>
                  </a:moveTo>
                  <a:lnTo>
                    <a:pt x="521635" y="163575"/>
                  </a:lnTo>
                </a:path>
                <a:path w="546100" h="405764">
                  <a:moveTo>
                    <a:pt x="522732" y="165884"/>
                  </a:moveTo>
                  <a:lnTo>
                    <a:pt x="528549" y="178136"/>
                  </a:lnTo>
                  <a:lnTo>
                    <a:pt x="531533" y="188975"/>
                  </a:lnTo>
                </a:path>
                <a:path w="546100" h="405764">
                  <a:moveTo>
                    <a:pt x="531875" y="190218"/>
                  </a:moveTo>
                  <a:lnTo>
                    <a:pt x="535029" y="201675"/>
                  </a:lnTo>
                </a:path>
                <a:path w="546100" h="405764">
                  <a:moveTo>
                    <a:pt x="536447" y="206826"/>
                  </a:moveTo>
                  <a:lnTo>
                    <a:pt x="538525" y="214375"/>
                  </a:lnTo>
                </a:path>
                <a:path w="546100" h="405764">
                  <a:moveTo>
                    <a:pt x="539496" y="217901"/>
                  </a:moveTo>
                  <a:lnTo>
                    <a:pt x="541203" y="224105"/>
                  </a:lnTo>
                  <a:lnTo>
                    <a:pt x="541471" y="227075"/>
                  </a:lnTo>
                </a:path>
                <a:path w="546100" h="405764">
                  <a:moveTo>
                    <a:pt x="545134" y="267722"/>
                  </a:moveTo>
                  <a:lnTo>
                    <a:pt x="545592" y="272795"/>
                  </a:lnTo>
                  <a:lnTo>
                    <a:pt x="544674" y="283059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9590531" y="282549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272795" y="545591"/>
                  </a:moveTo>
                  <a:lnTo>
                    <a:pt x="224105" y="541203"/>
                  </a:lnTo>
                  <a:lnTo>
                    <a:pt x="178136" y="528549"/>
                  </a:lnTo>
                  <a:lnTo>
                    <a:pt x="135692" y="508395"/>
                  </a:lnTo>
                  <a:lnTo>
                    <a:pt x="97575" y="481504"/>
                  </a:lnTo>
                  <a:lnTo>
                    <a:pt x="64589" y="448643"/>
                  </a:lnTo>
                  <a:lnTo>
                    <a:pt x="37535" y="410576"/>
                  </a:lnTo>
                  <a:lnTo>
                    <a:pt x="17217" y="368070"/>
                  </a:lnTo>
                  <a:lnTo>
                    <a:pt x="4438" y="321888"/>
                  </a:lnTo>
                  <a:lnTo>
                    <a:pt x="0" y="272795"/>
                  </a:lnTo>
                  <a:lnTo>
                    <a:pt x="4438" y="224105"/>
                  </a:lnTo>
                  <a:lnTo>
                    <a:pt x="17217" y="178136"/>
                  </a:lnTo>
                  <a:lnTo>
                    <a:pt x="37535" y="135692"/>
                  </a:lnTo>
                  <a:lnTo>
                    <a:pt x="64589" y="97575"/>
                  </a:lnTo>
                  <a:lnTo>
                    <a:pt x="97575" y="64589"/>
                  </a:lnTo>
                  <a:lnTo>
                    <a:pt x="135692" y="37535"/>
                  </a:lnTo>
                  <a:lnTo>
                    <a:pt x="178136" y="17217"/>
                  </a:lnTo>
                  <a:lnTo>
                    <a:pt x="224105" y="4438"/>
                  </a:lnTo>
                  <a:lnTo>
                    <a:pt x="272795" y="0"/>
                  </a:lnTo>
                  <a:lnTo>
                    <a:pt x="321888" y="4438"/>
                  </a:lnTo>
                  <a:lnTo>
                    <a:pt x="368070" y="17217"/>
                  </a:lnTo>
                  <a:lnTo>
                    <a:pt x="410576" y="37535"/>
                  </a:lnTo>
                  <a:lnTo>
                    <a:pt x="448643" y="64589"/>
                  </a:lnTo>
                  <a:lnTo>
                    <a:pt x="481504" y="97575"/>
                  </a:lnTo>
                  <a:lnTo>
                    <a:pt x="508395" y="135692"/>
                  </a:lnTo>
                  <a:lnTo>
                    <a:pt x="528549" y="178136"/>
                  </a:lnTo>
                  <a:lnTo>
                    <a:pt x="541203" y="224105"/>
                  </a:lnTo>
                  <a:lnTo>
                    <a:pt x="545591" y="272795"/>
                  </a:lnTo>
                  <a:lnTo>
                    <a:pt x="541203" y="321888"/>
                  </a:lnTo>
                  <a:lnTo>
                    <a:pt x="528549" y="368070"/>
                  </a:lnTo>
                  <a:lnTo>
                    <a:pt x="508395" y="410576"/>
                  </a:lnTo>
                  <a:lnTo>
                    <a:pt x="481504" y="448643"/>
                  </a:lnTo>
                  <a:lnTo>
                    <a:pt x="448643" y="481504"/>
                  </a:lnTo>
                  <a:lnTo>
                    <a:pt x="410576" y="508395"/>
                  </a:lnTo>
                  <a:lnTo>
                    <a:pt x="368070" y="528549"/>
                  </a:lnTo>
                  <a:lnTo>
                    <a:pt x="321888" y="541203"/>
                  </a:lnTo>
                  <a:lnTo>
                    <a:pt x="272795" y="545591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590531" y="2825496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0" y="272795"/>
                  </a:moveTo>
                  <a:lnTo>
                    <a:pt x="4438" y="224105"/>
                  </a:lnTo>
                  <a:lnTo>
                    <a:pt x="17217" y="178136"/>
                  </a:lnTo>
                  <a:lnTo>
                    <a:pt x="37535" y="135692"/>
                  </a:lnTo>
                  <a:lnTo>
                    <a:pt x="64589" y="97575"/>
                  </a:lnTo>
                  <a:lnTo>
                    <a:pt x="97575" y="64589"/>
                  </a:lnTo>
                  <a:lnTo>
                    <a:pt x="135692" y="37535"/>
                  </a:lnTo>
                  <a:lnTo>
                    <a:pt x="178136" y="17217"/>
                  </a:lnTo>
                  <a:lnTo>
                    <a:pt x="224105" y="4438"/>
                  </a:lnTo>
                  <a:lnTo>
                    <a:pt x="272795" y="0"/>
                  </a:lnTo>
                  <a:lnTo>
                    <a:pt x="321888" y="4438"/>
                  </a:lnTo>
                  <a:lnTo>
                    <a:pt x="368070" y="17217"/>
                  </a:lnTo>
                  <a:lnTo>
                    <a:pt x="410576" y="37535"/>
                  </a:lnTo>
                  <a:lnTo>
                    <a:pt x="448643" y="64589"/>
                  </a:lnTo>
                  <a:lnTo>
                    <a:pt x="481504" y="97575"/>
                  </a:lnTo>
                  <a:lnTo>
                    <a:pt x="508395" y="135692"/>
                  </a:lnTo>
                  <a:lnTo>
                    <a:pt x="528549" y="178136"/>
                  </a:lnTo>
                  <a:lnTo>
                    <a:pt x="541203" y="224105"/>
                  </a:lnTo>
                  <a:lnTo>
                    <a:pt x="545591" y="272795"/>
                  </a:lnTo>
                  <a:lnTo>
                    <a:pt x="541203" y="321888"/>
                  </a:lnTo>
                  <a:lnTo>
                    <a:pt x="528549" y="368070"/>
                  </a:lnTo>
                  <a:lnTo>
                    <a:pt x="508395" y="410576"/>
                  </a:lnTo>
                  <a:lnTo>
                    <a:pt x="481504" y="448643"/>
                  </a:lnTo>
                  <a:lnTo>
                    <a:pt x="448643" y="481504"/>
                  </a:lnTo>
                  <a:lnTo>
                    <a:pt x="410576" y="508395"/>
                  </a:lnTo>
                  <a:lnTo>
                    <a:pt x="368070" y="528549"/>
                  </a:lnTo>
                  <a:lnTo>
                    <a:pt x="321888" y="541203"/>
                  </a:lnTo>
                  <a:lnTo>
                    <a:pt x="272795" y="545591"/>
                  </a:lnTo>
                  <a:lnTo>
                    <a:pt x="224105" y="541203"/>
                  </a:lnTo>
                  <a:lnTo>
                    <a:pt x="178136" y="528549"/>
                  </a:lnTo>
                  <a:lnTo>
                    <a:pt x="135692" y="508395"/>
                  </a:lnTo>
                  <a:lnTo>
                    <a:pt x="97575" y="481504"/>
                  </a:lnTo>
                  <a:lnTo>
                    <a:pt x="64589" y="448643"/>
                  </a:lnTo>
                  <a:lnTo>
                    <a:pt x="37535" y="410576"/>
                  </a:lnTo>
                  <a:lnTo>
                    <a:pt x="17217" y="368070"/>
                  </a:lnTo>
                  <a:lnTo>
                    <a:pt x="4438" y="321888"/>
                  </a:lnTo>
                  <a:lnTo>
                    <a:pt x="0" y="272795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9801883" y="2977401"/>
            <a:ext cx="12509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9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48713" y="4897881"/>
            <a:ext cx="574040" cy="572135"/>
            <a:chOff x="1648713" y="4897881"/>
            <a:chExt cx="574040" cy="572135"/>
          </a:xfrm>
        </p:grpSpPr>
        <p:sp>
          <p:nvSpPr>
            <p:cNvPr id="12" name="object 12"/>
            <p:cNvSpPr/>
            <p:nvPr/>
          </p:nvSpPr>
          <p:spPr>
            <a:xfrm>
              <a:off x="1666192" y="4911851"/>
              <a:ext cx="542290" cy="328295"/>
            </a:xfrm>
            <a:custGeom>
              <a:avLst/>
              <a:gdLst/>
              <a:ahLst/>
              <a:cxnLst/>
              <a:rect l="l" t="t" r="r" b="b"/>
              <a:pathLst>
                <a:path w="542289" h="328295">
                  <a:moveTo>
                    <a:pt x="5635" y="210820"/>
                  </a:moveTo>
                  <a:lnTo>
                    <a:pt x="4141" y="210820"/>
                  </a:lnTo>
                  <a:lnTo>
                    <a:pt x="6783" y="201249"/>
                  </a:lnTo>
                  <a:lnTo>
                    <a:pt x="5635" y="210820"/>
                  </a:lnTo>
                  <a:close/>
                </a:path>
                <a:path w="542289" h="328295">
                  <a:moveTo>
                    <a:pt x="0" y="232381"/>
                  </a:moveTo>
                  <a:lnTo>
                    <a:pt x="799" y="223520"/>
                  </a:lnTo>
                  <a:lnTo>
                    <a:pt x="879" y="222633"/>
                  </a:lnTo>
                  <a:lnTo>
                    <a:pt x="4141" y="210820"/>
                  </a:lnTo>
                  <a:lnTo>
                    <a:pt x="2695" y="222633"/>
                  </a:lnTo>
                  <a:lnTo>
                    <a:pt x="2587" y="223520"/>
                  </a:lnTo>
                  <a:lnTo>
                    <a:pt x="1063" y="223520"/>
                  </a:lnTo>
                  <a:lnTo>
                    <a:pt x="0" y="232381"/>
                  </a:lnTo>
                  <a:close/>
                </a:path>
                <a:path w="542289" h="328295">
                  <a:moveTo>
                    <a:pt x="8309" y="195723"/>
                  </a:moveTo>
                  <a:lnTo>
                    <a:pt x="13533" y="176804"/>
                  </a:lnTo>
                  <a:lnTo>
                    <a:pt x="14543" y="174688"/>
                  </a:lnTo>
                  <a:lnTo>
                    <a:pt x="13255" y="185420"/>
                  </a:lnTo>
                  <a:lnTo>
                    <a:pt x="8309" y="195723"/>
                  </a:lnTo>
                  <a:close/>
                </a:path>
                <a:path w="542289" h="328295">
                  <a:moveTo>
                    <a:pt x="19351" y="172720"/>
                  </a:moveTo>
                  <a:lnTo>
                    <a:pt x="15482" y="172720"/>
                  </a:lnTo>
                  <a:lnTo>
                    <a:pt x="20651" y="161886"/>
                  </a:lnTo>
                  <a:lnTo>
                    <a:pt x="19351" y="172720"/>
                  </a:lnTo>
                  <a:close/>
                </a:path>
                <a:path w="542289" h="328295">
                  <a:moveTo>
                    <a:pt x="24131" y="154593"/>
                  </a:moveTo>
                  <a:lnTo>
                    <a:pt x="32466" y="137124"/>
                  </a:lnTo>
                  <a:lnTo>
                    <a:pt x="30019" y="147320"/>
                  </a:lnTo>
                  <a:lnTo>
                    <a:pt x="28495" y="147320"/>
                  </a:lnTo>
                  <a:lnTo>
                    <a:pt x="24131" y="154593"/>
                  </a:lnTo>
                  <a:close/>
                </a:path>
                <a:path w="542289" h="328295">
                  <a:moveTo>
                    <a:pt x="39163" y="134620"/>
                  </a:moveTo>
                  <a:lnTo>
                    <a:pt x="33688" y="134620"/>
                  </a:lnTo>
                  <a:lnTo>
                    <a:pt x="40285" y="125271"/>
                  </a:lnTo>
                  <a:lnTo>
                    <a:pt x="39163" y="134620"/>
                  </a:lnTo>
                  <a:close/>
                </a:path>
                <a:path w="542289" h="328295">
                  <a:moveTo>
                    <a:pt x="48307" y="121920"/>
                  </a:moveTo>
                  <a:lnTo>
                    <a:pt x="42664" y="121920"/>
                  </a:lnTo>
                  <a:lnTo>
                    <a:pt x="51189" y="109912"/>
                  </a:lnTo>
                  <a:lnTo>
                    <a:pt x="48307" y="121920"/>
                  </a:lnTo>
                  <a:close/>
                </a:path>
                <a:path w="542289" h="328295">
                  <a:moveTo>
                    <a:pt x="57451" y="109220"/>
                  </a:moveTo>
                  <a:lnTo>
                    <a:pt x="51681" y="109220"/>
                  </a:lnTo>
                  <a:lnTo>
                    <a:pt x="60578" y="96687"/>
                  </a:lnTo>
                  <a:lnTo>
                    <a:pt x="82268" y="75081"/>
                  </a:lnTo>
                  <a:lnTo>
                    <a:pt x="68119" y="96520"/>
                  </a:lnTo>
                  <a:lnTo>
                    <a:pt x="66595" y="96520"/>
                  </a:lnTo>
                  <a:lnTo>
                    <a:pt x="57451" y="109220"/>
                  </a:lnTo>
                  <a:close/>
                </a:path>
                <a:path w="542289" h="328295">
                  <a:moveTo>
                    <a:pt x="97075" y="71120"/>
                  </a:moveTo>
                  <a:lnTo>
                    <a:pt x="86245" y="71120"/>
                  </a:lnTo>
                  <a:lnTo>
                    <a:pt x="93439" y="63953"/>
                  </a:lnTo>
                  <a:lnTo>
                    <a:pt x="99884" y="59413"/>
                  </a:lnTo>
                  <a:lnTo>
                    <a:pt x="97075" y="71120"/>
                  </a:lnTo>
                  <a:close/>
                </a:path>
                <a:path w="542289" h="328295">
                  <a:moveTo>
                    <a:pt x="112315" y="58420"/>
                  </a:moveTo>
                  <a:lnTo>
                    <a:pt x="101295" y="58420"/>
                  </a:lnTo>
                  <a:lnTo>
                    <a:pt x="114557" y="49079"/>
                  </a:lnTo>
                  <a:lnTo>
                    <a:pt x="112315" y="58420"/>
                  </a:lnTo>
                  <a:close/>
                </a:path>
                <a:path w="542289" h="328295">
                  <a:moveTo>
                    <a:pt x="135175" y="45720"/>
                  </a:moveTo>
                  <a:lnTo>
                    <a:pt x="119326" y="45720"/>
                  </a:lnTo>
                  <a:lnTo>
                    <a:pt x="131506" y="37140"/>
                  </a:lnTo>
                  <a:lnTo>
                    <a:pt x="163531" y="21985"/>
                  </a:lnTo>
                  <a:lnTo>
                    <a:pt x="159559" y="33020"/>
                  </a:lnTo>
                  <a:lnTo>
                    <a:pt x="135175" y="45720"/>
                  </a:lnTo>
                  <a:close/>
                </a:path>
                <a:path w="542289" h="328295">
                  <a:moveTo>
                    <a:pt x="194611" y="20320"/>
                  </a:moveTo>
                  <a:lnTo>
                    <a:pt x="167050" y="20320"/>
                  </a:lnTo>
                  <a:lnTo>
                    <a:pt x="174013" y="17025"/>
                  </a:lnTo>
                  <a:lnTo>
                    <a:pt x="198178" y="10411"/>
                  </a:lnTo>
                  <a:lnTo>
                    <a:pt x="194611" y="20320"/>
                  </a:lnTo>
                  <a:close/>
                </a:path>
                <a:path w="542289" h="328295">
                  <a:moveTo>
                    <a:pt x="330196" y="7620"/>
                  </a:moveTo>
                  <a:lnTo>
                    <a:pt x="208378" y="7620"/>
                  </a:lnTo>
                  <a:lnTo>
                    <a:pt x="220195" y="4385"/>
                  </a:lnTo>
                  <a:lnTo>
                    <a:pt x="269287" y="0"/>
                  </a:lnTo>
                  <a:lnTo>
                    <a:pt x="318379" y="4385"/>
                  </a:lnTo>
                  <a:lnTo>
                    <a:pt x="330196" y="7620"/>
                  </a:lnTo>
                  <a:close/>
                </a:path>
                <a:path w="542289" h="328295">
                  <a:moveTo>
                    <a:pt x="371523" y="20320"/>
                  </a:moveTo>
                  <a:lnTo>
                    <a:pt x="343963" y="20320"/>
                  </a:lnTo>
                  <a:lnTo>
                    <a:pt x="340396" y="10411"/>
                  </a:lnTo>
                  <a:lnTo>
                    <a:pt x="364561" y="17025"/>
                  </a:lnTo>
                  <a:lnTo>
                    <a:pt x="371523" y="20320"/>
                  </a:lnTo>
                  <a:close/>
                </a:path>
                <a:path w="542289" h="328295">
                  <a:moveTo>
                    <a:pt x="398361" y="33020"/>
                  </a:moveTo>
                  <a:lnTo>
                    <a:pt x="379015" y="33020"/>
                  </a:lnTo>
                  <a:lnTo>
                    <a:pt x="375042" y="21985"/>
                  </a:lnTo>
                  <a:lnTo>
                    <a:pt x="398361" y="33020"/>
                  </a:lnTo>
                  <a:close/>
                </a:path>
                <a:path w="542289" h="328295">
                  <a:moveTo>
                    <a:pt x="419248" y="45720"/>
                  </a:moveTo>
                  <a:lnTo>
                    <a:pt x="401875" y="45720"/>
                  </a:lnTo>
                  <a:lnTo>
                    <a:pt x="400471" y="34018"/>
                  </a:lnTo>
                  <a:lnTo>
                    <a:pt x="407068" y="37140"/>
                  </a:lnTo>
                  <a:lnTo>
                    <a:pt x="419248" y="45720"/>
                  </a:lnTo>
                  <a:close/>
                </a:path>
                <a:path w="542289" h="328295">
                  <a:moveTo>
                    <a:pt x="486893" y="109220"/>
                  </a:moveTo>
                  <a:lnTo>
                    <a:pt x="481123" y="109220"/>
                  </a:lnTo>
                  <a:lnTo>
                    <a:pt x="470455" y="96520"/>
                  </a:lnTo>
                  <a:lnTo>
                    <a:pt x="468931" y="96520"/>
                  </a:lnTo>
                  <a:lnTo>
                    <a:pt x="456739" y="83820"/>
                  </a:lnTo>
                  <a:lnTo>
                    <a:pt x="453691" y="83820"/>
                  </a:lnTo>
                  <a:lnTo>
                    <a:pt x="443023" y="71120"/>
                  </a:lnTo>
                  <a:lnTo>
                    <a:pt x="439975" y="71120"/>
                  </a:lnTo>
                  <a:lnTo>
                    <a:pt x="436927" y="58420"/>
                  </a:lnTo>
                  <a:lnTo>
                    <a:pt x="424735" y="58420"/>
                  </a:lnTo>
                  <a:lnTo>
                    <a:pt x="422183" y="47787"/>
                  </a:lnTo>
                  <a:lnTo>
                    <a:pt x="445134" y="63953"/>
                  </a:lnTo>
                  <a:lnTo>
                    <a:pt x="477995" y="96687"/>
                  </a:lnTo>
                  <a:lnTo>
                    <a:pt x="486893" y="109220"/>
                  </a:lnTo>
                  <a:close/>
                </a:path>
                <a:path w="542289" h="328295">
                  <a:moveTo>
                    <a:pt x="495910" y="121920"/>
                  </a:moveTo>
                  <a:lnTo>
                    <a:pt x="490267" y="121920"/>
                  </a:lnTo>
                  <a:lnTo>
                    <a:pt x="487385" y="109913"/>
                  </a:lnTo>
                  <a:lnTo>
                    <a:pt x="495910" y="121920"/>
                  </a:lnTo>
                  <a:close/>
                </a:path>
                <a:path w="542289" h="328295">
                  <a:moveTo>
                    <a:pt x="510973" y="147320"/>
                  </a:moveTo>
                  <a:lnTo>
                    <a:pt x="503983" y="147320"/>
                  </a:lnTo>
                  <a:lnTo>
                    <a:pt x="503983" y="134563"/>
                  </a:lnTo>
                  <a:lnTo>
                    <a:pt x="497887" y="134563"/>
                  </a:lnTo>
                  <a:lnTo>
                    <a:pt x="497887" y="124705"/>
                  </a:lnTo>
                  <a:lnTo>
                    <a:pt x="504886" y="134563"/>
                  </a:lnTo>
                  <a:lnTo>
                    <a:pt x="510973" y="147320"/>
                  </a:lnTo>
                  <a:close/>
                </a:path>
                <a:path w="542289" h="328295">
                  <a:moveTo>
                    <a:pt x="517032" y="160020"/>
                  </a:moveTo>
                  <a:lnTo>
                    <a:pt x="511603" y="160020"/>
                  </a:lnTo>
                  <a:lnTo>
                    <a:pt x="511603" y="148641"/>
                  </a:lnTo>
                  <a:lnTo>
                    <a:pt x="517032" y="160020"/>
                  </a:lnTo>
                  <a:close/>
                </a:path>
                <a:path w="542289" h="328295">
                  <a:moveTo>
                    <a:pt x="523092" y="172720"/>
                  </a:moveTo>
                  <a:lnTo>
                    <a:pt x="517699" y="172720"/>
                  </a:lnTo>
                  <a:lnTo>
                    <a:pt x="517699" y="161417"/>
                  </a:lnTo>
                  <a:lnTo>
                    <a:pt x="523092" y="172720"/>
                  </a:lnTo>
                  <a:close/>
                </a:path>
                <a:path w="542289" h="328295">
                  <a:moveTo>
                    <a:pt x="530926" y="198120"/>
                  </a:moveTo>
                  <a:lnTo>
                    <a:pt x="526843" y="198120"/>
                  </a:lnTo>
                  <a:lnTo>
                    <a:pt x="526843" y="185420"/>
                  </a:lnTo>
                  <a:lnTo>
                    <a:pt x="523795" y="185420"/>
                  </a:lnTo>
                  <a:lnTo>
                    <a:pt x="523795" y="174193"/>
                  </a:lnTo>
                  <a:lnTo>
                    <a:pt x="525041" y="176804"/>
                  </a:lnTo>
                  <a:lnTo>
                    <a:pt x="530926" y="198120"/>
                  </a:lnTo>
                  <a:close/>
                </a:path>
                <a:path w="542289" h="328295">
                  <a:moveTo>
                    <a:pt x="534433" y="210820"/>
                  </a:moveTo>
                  <a:lnTo>
                    <a:pt x="531415" y="210820"/>
                  </a:lnTo>
                  <a:lnTo>
                    <a:pt x="531415" y="199889"/>
                  </a:lnTo>
                  <a:lnTo>
                    <a:pt x="534433" y="210820"/>
                  </a:lnTo>
                  <a:close/>
                </a:path>
                <a:path w="542289" h="328295">
                  <a:moveTo>
                    <a:pt x="538921" y="236220"/>
                  </a:moveTo>
                  <a:lnTo>
                    <a:pt x="537511" y="236220"/>
                  </a:lnTo>
                  <a:lnTo>
                    <a:pt x="537511" y="223520"/>
                  </a:lnTo>
                  <a:lnTo>
                    <a:pt x="534463" y="223520"/>
                  </a:lnTo>
                  <a:lnTo>
                    <a:pt x="534435" y="210820"/>
                  </a:lnTo>
                  <a:lnTo>
                    <a:pt x="537695" y="222633"/>
                  </a:lnTo>
                  <a:lnTo>
                    <a:pt x="538921" y="236220"/>
                  </a:lnTo>
                  <a:close/>
                </a:path>
                <a:path w="542289" h="328295">
                  <a:moveTo>
                    <a:pt x="540066" y="248920"/>
                  </a:moveTo>
                  <a:lnTo>
                    <a:pt x="539035" y="248920"/>
                  </a:lnTo>
                  <a:lnTo>
                    <a:pt x="538921" y="236220"/>
                  </a:lnTo>
                  <a:lnTo>
                    <a:pt x="540066" y="248920"/>
                  </a:lnTo>
                  <a:close/>
                </a:path>
                <a:path w="542289" h="328295">
                  <a:moveTo>
                    <a:pt x="541212" y="261620"/>
                  </a:moveTo>
                  <a:lnTo>
                    <a:pt x="540559" y="261620"/>
                  </a:lnTo>
                  <a:lnTo>
                    <a:pt x="540559" y="254379"/>
                  </a:lnTo>
                  <a:lnTo>
                    <a:pt x="541212" y="261620"/>
                  </a:lnTo>
                  <a:close/>
                </a:path>
                <a:path w="542289" h="328295">
                  <a:moveTo>
                    <a:pt x="541384" y="279090"/>
                  </a:moveTo>
                  <a:lnTo>
                    <a:pt x="541697" y="271272"/>
                  </a:lnTo>
                  <a:lnTo>
                    <a:pt x="541815" y="268307"/>
                  </a:lnTo>
                  <a:lnTo>
                    <a:pt x="542083" y="271272"/>
                  </a:lnTo>
                  <a:lnTo>
                    <a:pt x="541384" y="279090"/>
                  </a:lnTo>
                  <a:close/>
                </a:path>
                <a:path w="542289" h="328295">
                  <a:moveTo>
                    <a:pt x="535671" y="327748"/>
                  </a:moveTo>
                  <a:lnTo>
                    <a:pt x="535987" y="325120"/>
                  </a:lnTo>
                  <a:lnTo>
                    <a:pt x="536392" y="325120"/>
                  </a:lnTo>
                  <a:lnTo>
                    <a:pt x="535671" y="327748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66192" y="4911851"/>
              <a:ext cx="542290" cy="328295"/>
            </a:xfrm>
            <a:custGeom>
              <a:avLst/>
              <a:gdLst/>
              <a:ahLst/>
              <a:cxnLst/>
              <a:rect l="l" t="t" r="r" b="b"/>
              <a:pathLst>
                <a:path w="542289" h="328295">
                  <a:moveTo>
                    <a:pt x="0" y="232381"/>
                  </a:moveTo>
                  <a:lnTo>
                    <a:pt x="879" y="222633"/>
                  </a:lnTo>
                  <a:lnTo>
                    <a:pt x="4139" y="210827"/>
                  </a:lnTo>
                  <a:lnTo>
                    <a:pt x="6783" y="201249"/>
                  </a:lnTo>
                </a:path>
                <a:path w="542289" h="328295">
                  <a:moveTo>
                    <a:pt x="8309" y="195723"/>
                  </a:moveTo>
                  <a:lnTo>
                    <a:pt x="13533" y="176804"/>
                  </a:lnTo>
                  <a:lnTo>
                    <a:pt x="14543" y="174688"/>
                  </a:lnTo>
                </a:path>
                <a:path w="542289" h="328295">
                  <a:moveTo>
                    <a:pt x="15482" y="172720"/>
                  </a:moveTo>
                  <a:lnTo>
                    <a:pt x="20651" y="161886"/>
                  </a:lnTo>
                </a:path>
                <a:path w="542289" h="328295">
                  <a:moveTo>
                    <a:pt x="24131" y="154593"/>
                  </a:moveTo>
                  <a:lnTo>
                    <a:pt x="32466" y="137124"/>
                  </a:lnTo>
                </a:path>
                <a:path w="542289" h="328295">
                  <a:moveTo>
                    <a:pt x="33688" y="134620"/>
                  </a:moveTo>
                  <a:lnTo>
                    <a:pt x="40279" y="125322"/>
                  </a:lnTo>
                </a:path>
                <a:path w="542289" h="328295">
                  <a:moveTo>
                    <a:pt x="42691" y="121920"/>
                  </a:moveTo>
                  <a:lnTo>
                    <a:pt x="51182" y="109942"/>
                  </a:lnTo>
                </a:path>
                <a:path w="542289" h="328295">
                  <a:moveTo>
                    <a:pt x="51694" y="109220"/>
                  </a:moveTo>
                  <a:lnTo>
                    <a:pt x="60578" y="96687"/>
                  </a:lnTo>
                  <a:lnTo>
                    <a:pt x="82268" y="75081"/>
                  </a:lnTo>
                </a:path>
                <a:path w="542289" h="328295">
                  <a:moveTo>
                    <a:pt x="86245" y="71120"/>
                  </a:moveTo>
                  <a:lnTo>
                    <a:pt x="93439" y="63953"/>
                  </a:lnTo>
                  <a:lnTo>
                    <a:pt x="99884" y="59413"/>
                  </a:lnTo>
                </a:path>
                <a:path w="542289" h="328295">
                  <a:moveTo>
                    <a:pt x="101295" y="58420"/>
                  </a:moveTo>
                  <a:lnTo>
                    <a:pt x="114557" y="49079"/>
                  </a:lnTo>
                </a:path>
                <a:path w="542289" h="328295">
                  <a:moveTo>
                    <a:pt x="119326" y="45720"/>
                  </a:moveTo>
                  <a:lnTo>
                    <a:pt x="131506" y="37140"/>
                  </a:lnTo>
                  <a:lnTo>
                    <a:pt x="163531" y="21985"/>
                  </a:lnTo>
                </a:path>
                <a:path w="542289" h="328295">
                  <a:moveTo>
                    <a:pt x="167050" y="20320"/>
                  </a:moveTo>
                  <a:lnTo>
                    <a:pt x="174013" y="17025"/>
                  </a:lnTo>
                  <a:lnTo>
                    <a:pt x="198178" y="10411"/>
                  </a:lnTo>
                </a:path>
                <a:path w="542289" h="328295">
                  <a:moveTo>
                    <a:pt x="208378" y="7620"/>
                  </a:moveTo>
                  <a:lnTo>
                    <a:pt x="220195" y="4385"/>
                  </a:lnTo>
                  <a:lnTo>
                    <a:pt x="269287" y="0"/>
                  </a:lnTo>
                  <a:lnTo>
                    <a:pt x="318379" y="4385"/>
                  </a:lnTo>
                  <a:lnTo>
                    <a:pt x="330196" y="7620"/>
                  </a:lnTo>
                </a:path>
                <a:path w="542289" h="328295">
                  <a:moveTo>
                    <a:pt x="340396" y="10411"/>
                  </a:moveTo>
                  <a:lnTo>
                    <a:pt x="364561" y="17025"/>
                  </a:lnTo>
                  <a:lnTo>
                    <a:pt x="371523" y="20320"/>
                  </a:lnTo>
                </a:path>
                <a:path w="542289" h="328295">
                  <a:moveTo>
                    <a:pt x="375042" y="21985"/>
                  </a:moveTo>
                  <a:lnTo>
                    <a:pt x="398361" y="33020"/>
                  </a:lnTo>
                </a:path>
                <a:path w="542289" h="328295">
                  <a:moveTo>
                    <a:pt x="400471" y="34018"/>
                  </a:moveTo>
                  <a:lnTo>
                    <a:pt x="407068" y="37140"/>
                  </a:lnTo>
                  <a:lnTo>
                    <a:pt x="419248" y="45720"/>
                  </a:lnTo>
                </a:path>
                <a:path w="542289" h="328295">
                  <a:moveTo>
                    <a:pt x="422183" y="47787"/>
                  </a:moveTo>
                  <a:lnTo>
                    <a:pt x="445134" y="63953"/>
                  </a:lnTo>
                  <a:lnTo>
                    <a:pt x="477995" y="96687"/>
                  </a:lnTo>
                  <a:lnTo>
                    <a:pt x="486893" y="109220"/>
                  </a:lnTo>
                </a:path>
                <a:path w="542289" h="328295">
                  <a:moveTo>
                    <a:pt x="487385" y="109913"/>
                  </a:moveTo>
                  <a:lnTo>
                    <a:pt x="495910" y="121920"/>
                  </a:lnTo>
                </a:path>
                <a:path w="542289" h="328295">
                  <a:moveTo>
                    <a:pt x="497887" y="124705"/>
                  </a:moveTo>
                  <a:lnTo>
                    <a:pt x="504886" y="134563"/>
                  </a:lnTo>
                  <a:lnTo>
                    <a:pt x="510973" y="147320"/>
                  </a:lnTo>
                </a:path>
                <a:path w="542289" h="328295">
                  <a:moveTo>
                    <a:pt x="511603" y="148641"/>
                  </a:moveTo>
                  <a:lnTo>
                    <a:pt x="517032" y="160020"/>
                  </a:lnTo>
                </a:path>
                <a:path w="542289" h="328295">
                  <a:moveTo>
                    <a:pt x="517699" y="161417"/>
                  </a:moveTo>
                  <a:lnTo>
                    <a:pt x="523092" y="172720"/>
                  </a:lnTo>
                </a:path>
                <a:path w="542289" h="328295">
                  <a:moveTo>
                    <a:pt x="523795" y="174193"/>
                  </a:moveTo>
                  <a:lnTo>
                    <a:pt x="525041" y="176804"/>
                  </a:lnTo>
                  <a:lnTo>
                    <a:pt x="530926" y="198120"/>
                  </a:lnTo>
                </a:path>
                <a:path w="542289" h="328295">
                  <a:moveTo>
                    <a:pt x="531415" y="199889"/>
                  </a:moveTo>
                  <a:lnTo>
                    <a:pt x="534435" y="210827"/>
                  </a:lnTo>
                  <a:lnTo>
                    <a:pt x="537695" y="222633"/>
                  </a:lnTo>
                  <a:lnTo>
                    <a:pt x="538921" y="236230"/>
                  </a:lnTo>
                  <a:lnTo>
                    <a:pt x="540066" y="248920"/>
                  </a:lnTo>
                </a:path>
                <a:path w="542289" h="328295">
                  <a:moveTo>
                    <a:pt x="540559" y="254379"/>
                  </a:moveTo>
                  <a:lnTo>
                    <a:pt x="541212" y="261620"/>
                  </a:lnTo>
                </a:path>
                <a:path w="542289" h="328295">
                  <a:moveTo>
                    <a:pt x="541815" y="268307"/>
                  </a:moveTo>
                  <a:lnTo>
                    <a:pt x="542083" y="271272"/>
                  </a:lnTo>
                  <a:lnTo>
                    <a:pt x="541384" y="279090"/>
                  </a:lnTo>
                </a:path>
                <a:path w="542289" h="328295">
                  <a:moveTo>
                    <a:pt x="536392" y="325120"/>
                  </a:moveTo>
                  <a:lnTo>
                    <a:pt x="535671" y="327748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62683" y="4911851"/>
              <a:ext cx="546100" cy="544195"/>
            </a:xfrm>
            <a:custGeom>
              <a:avLst/>
              <a:gdLst/>
              <a:ahLst/>
              <a:cxnLst/>
              <a:rect l="l" t="t" r="r" b="b"/>
              <a:pathLst>
                <a:path w="546100" h="544195">
                  <a:moveTo>
                    <a:pt x="272795" y="544067"/>
                  </a:moveTo>
                  <a:lnTo>
                    <a:pt x="223703" y="539679"/>
                  </a:lnTo>
                  <a:lnTo>
                    <a:pt x="177521" y="527025"/>
                  </a:lnTo>
                  <a:lnTo>
                    <a:pt x="135015" y="506871"/>
                  </a:lnTo>
                  <a:lnTo>
                    <a:pt x="96948" y="479980"/>
                  </a:lnTo>
                  <a:lnTo>
                    <a:pt x="64087" y="447119"/>
                  </a:lnTo>
                  <a:lnTo>
                    <a:pt x="37196" y="409052"/>
                  </a:lnTo>
                  <a:lnTo>
                    <a:pt x="17042" y="366546"/>
                  </a:lnTo>
                  <a:lnTo>
                    <a:pt x="4388" y="320364"/>
                  </a:lnTo>
                  <a:lnTo>
                    <a:pt x="0" y="271272"/>
                  </a:lnTo>
                  <a:lnTo>
                    <a:pt x="4388" y="222633"/>
                  </a:lnTo>
                  <a:lnTo>
                    <a:pt x="17042" y="176804"/>
                  </a:lnTo>
                  <a:lnTo>
                    <a:pt x="37196" y="134563"/>
                  </a:lnTo>
                  <a:lnTo>
                    <a:pt x="64087" y="96687"/>
                  </a:lnTo>
                  <a:lnTo>
                    <a:pt x="96948" y="63953"/>
                  </a:lnTo>
                  <a:lnTo>
                    <a:pt x="135015" y="37140"/>
                  </a:lnTo>
                  <a:lnTo>
                    <a:pt x="177521" y="17025"/>
                  </a:lnTo>
                  <a:lnTo>
                    <a:pt x="223703" y="4385"/>
                  </a:lnTo>
                  <a:lnTo>
                    <a:pt x="272795" y="0"/>
                  </a:lnTo>
                  <a:lnTo>
                    <a:pt x="321888" y="4385"/>
                  </a:lnTo>
                  <a:lnTo>
                    <a:pt x="368070" y="17025"/>
                  </a:lnTo>
                  <a:lnTo>
                    <a:pt x="410576" y="37140"/>
                  </a:lnTo>
                  <a:lnTo>
                    <a:pt x="448643" y="63953"/>
                  </a:lnTo>
                  <a:lnTo>
                    <a:pt x="481504" y="96687"/>
                  </a:lnTo>
                  <a:lnTo>
                    <a:pt x="508395" y="134563"/>
                  </a:lnTo>
                  <a:lnTo>
                    <a:pt x="528549" y="176804"/>
                  </a:lnTo>
                  <a:lnTo>
                    <a:pt x="541203" y="222633"/>
                  </a:lnTo>
                  <a:lnTo>
                    <a:pt x="545591" y="271272"/>
                  </a:lnTo>
                  <a:lnTo>
                    <a:pt x="541203" y="320364"/>
                  </a:lnTo>
                  <a:lnTo>
                    <a:pt x="528549" y="366546"/>
                  </a:lnTo>
                  <a:lnTo>
                    <a:pt x="508395" y="409052"/>
                  </a:lnTo>
                  <a:lnTo>
                    <a:pt x="481504" y="447119"/>
                  </a:lnTo>
                  <a:lnTo>
                    <a:pt x="448643" y="479980"/>
                  </a:lnTo>
                  <a:lnTo>
                    <a:pt x="410576" y="506871"/>
                  </a:lnTo>
                  <a:lnTo>
                    <a:pt x="368070" y="527025"/>
                  </a:lnTo>
                  <a:lnTo>
                    <a:pt x="321888" y="539679"/>
                  </a:lnTo>
                  <a:lnTo>
                    <a:pt x="272795" y="544067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62683" y="4911851"/>
              <a:ext cx="546100" cy="544195"/>
            </a:xfrm>
            <a:custGeom>
              <a:avLst/>
              <a:gdLst/>
              <a:ahLst/>
              <a:cxnLst/>
              <a:rect l="l" t="t" r="r" b="b"/>
              <a:pathLst>
                <a:path w="546100" h="544195">
                  <a:moveTo>
                    <a:pt x="0" y="271272"/>
                  </a:moveTo>
                  <a:lnTo>
                    <a:pt x="4388" y="222633"/>
                  </a:lnTo>
                  <a:lnTo>
                    <a:pt x="17042" y="176804"/>
                  </a:lnTo>
                  <a:lnTo>
                    <a:pt x="37196" y="134563"/>
                  </a:lnTo>
                  <a:lnTo>
                    <a:pt x="64087" y="96687"/>
                  </a:lnTo>
                  <a:lnTo>
                    <a:pt x="96948" y="63953"/>
                  </a:lnTo>
                  <a:lnTo>
                    <a:pt x="135015" y="37140"/>
                  </a:lnTo>
                  <a:lnTo>
                    <a:pt x="177521" y="17025"/>
                  </a:lnTo>
                  <a:lnTo>
                    <a:pt x="223703" y="4385"/>
                  </a:lnTo>
                  <a:lnTo>
                    <a:pt x="272795" y="0"/>
                  </a:lnTo>
                  <a:lnTo>
                    <a:pt x="321888" y="4385"/>
                  </a:lnTo>
                  <a:lnTo>
                    <a:pt x="368070" y="17025"/>
                  </a:lnTo>
                  <a:lnTo>
                    <a:pt x="410576" y="37140"/>
                  </a:lnTo>
                  <a:lnTo>
                    <a:pt x="448643" y="63953"/>
                  </a:lnTo>
                  <a:lnTo>
                    <a:pt x="481504" y="96687"/>
                  </a:lnTo>
                  <a:lnTo>
                    <a:pt x="508395" y="134563"/>
                  </a:lnTo>
                  <a:lnTo>
                    <a:pt x="528549" y="176804"/>
                  </a:lnTo>
                  <a:lnTo>
                    <a:pt x="541203" y="222633"/>
                  </a:lnTo>
                  <a:lnTo>
                    <a:pt x="545591" y="271272"/>
                  </a:lnTo>
                  <a:lnTo>
                    <a:pt x="541203" y="320364"/>
                  </a:lnTo>
                  <a:lnTo>
                    <a:pt x="528549" y="366546"/>
                  </a:lnTo>
                  <a:lnTo>
                    <a:pt x="508395" y="409052"/>
                  </a:lnTo>
                  <a:lnTo>
                    <a:pt x="481504" y="447119"/>
                  </a:lnTo>
                  <a:lnTo>
                    <a:pt x="448643" y="479980"/>
                  </a:lnTo>
                  <a:lnTo>
                    <a:pt x="410576" y="506871"/>
                  </a:lnTo>
                  <a:lnTo>
                    <a:pt x="368070" y="527025"/>
                  </a:lnTo>
                  <a:lnTo>
                    <a:pt x="321888" y="539679"/>
                  </a:lnTo>
                  <a:lnTo>
                    <a:pt x="272795" y="544067"/>
                  </a:lnTo>
                  <a:lnTo>
                    <a:pt x="223703" y="539679"/>
                  </a:lnTo>
                  <a:lnTo>
                    <a:pt x="177521" y="527025"/>
                  </a:lnTo>
                  <a:lnTo>
                    <a:pt x="135015" y="506871"/>
                  </a:lnTo>
                  <a:lnTo>
                    <a:pt x="96948" y="479980"/>
                  </a:lnTo>
                  <a:lnTo>
                    <a:pt x="64087" y="447119"/>
                  </a:lnTo>
                  <a:lnTo>
                    <a:pt x="37196" y="409052"/>
                  </a:lnTo>
                  <a:lnTo>
                    <a:pt x="17042" y="366546"/>
                  </a:lnTo>
                  <a:lnTo>
                    <a:pt x="4388" y="320364"/>
                  </a:lnTo>
                  <a:lnTo>
                    <a:pt x="0" y="271272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873988" y="5062253"/>
            <a:ext cx="12509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913378" y="4897881"/>
            <a:ext cx="574040" cy="572135"/>
            <a:chOff x="3913378" y="4897881"/>
            <a:chExt cx="574040" cy="572135"/>
          </a:xfrm>
        </p:grpSpPr>
        <p:sp>
          <p:nvSpPr>
            <p:cNvPr id="26" name="object 26"/>
            <p:cNvSpPr/>
            <p:nvPr/>
          </p:nvSpPr>
          <p:spPr>
            <a:xfrm>
              <a:off x="3927348" y="4911851"/>
              <a:ext cx="546100" cy="282575"/>
            </a:xfrm>
            <a:custGeom>
              <a:avLst/>
              <a:gdLst/>
              <a:ahLst/>
              <a:cxnLst/>
              <a:rect l="l" t="t" r="r" b="b"/>
              <a:pathLst>
                <a:path w="546100" h="282575">
                  <a:moveTo>
                    <a:pt x="9143" y="210820"/>
                  </a:moveTo>
                  <a:lnTo>
                    <a:pt x="7649" y="210820"/>
                  </a:lnTo>
                  <a:lnTo>
                    <a:pt x="10292" y="201250"/>
                  </a:lnTo>
                  <a:lnTo>
                    <a:pt x="9143" y="210820"/>
                  </a:lnTo>
                  <a:close/>
                </a:path>
                <a:path w="546100" h="282575">
                  <a:moveTo>
                    <a:pt x="3161" y="236230"/>
                  </a:moveTo>
                  <a:lnTo>
                    <a:pt x="4388" y="222633"/>
                  </a:lnTo>
                  <a:lnTo>
                    <a:pt x="7649" y="210820"/>
                  </a:lnTo>
                  <a:lnTo>
                    <a:pt x="3161" y="236230"/>
                  </a:lnTo>
                  <a:close/>
                </a:path>
                <a:path w="546100" h="282575">
                  <a:moveTo>
                    <a:pt x="12191" y="198120"/>
                  </a:moveTo>
                  <a:lnTo>
                    <a:pt x="11156" y="198120"/>
                  </a:lnTo>
                  <a:lnTo>
                    <a:pt x="17042" y="176804"/>
                  </a:lnTo>
                  <a:lnTo>
                    <a:pt x="24159" y="161886"/>
                  </a:lnTo>
                  <a:lnTo>
                    <a:pt x="22859" y="172720"/>
                  </a:lnTo>
                  <a:lnTo>
                    <a:pt x="19811" y="172720"/>
                  </a:lnTo>
                  <a:lnTo>
                    <a:pt x="16763" y="185420"/>
                  </a:lnTo>
                  <a:lnTo>
                    <a:pt x="15240" y="185420"/>
                  </a:lnTo>
                  <a:lnTo>
                    <a:pt x="12191" y="198120"/>
                  </a:lnTo>
                  <a:close/>
                </a:path>
                <a:path w="546100" h="282575">
                  <a:moveTo>
                    <a:pt x="26360" y="157274"/>
                  </a:moveTo>
                  <a:lnTo>
                    <a:pt x="37196" y="134563"/>
                  </a:lnTo>
                  <a:lnTo>
                    <a:pt x="45488" y="122884"/>
                  </a:lnTo>
                  <a:lnTo>
                    <a:pt x="42685" y="134563"/>
                  </a:lnTo>
                  <a:lnTo>
                    <a:pt x="38113" y="134563"/>
                  </a:lnTo>
                  <a:lnTo>
                    <a:pt x="35051" y="147320"/>
                  </a:lnTo>
                  <a:lnTo>
                    <a:pt x="33527" y="147320"/>
                  </a:lnTo>
                  <a:lnTo>
                    <a:pt x="26360" y="157274"/>
                  </a:lnTo>
                  <a:close/>
                </a:path>
                <a:path w="546100" h="282575">
                  <a:moveTo>
                    <a:pt x="53340" y="121920"/>
                  </a:moveTo>
                  <a:lnTo>
                    <a:pt x="46173" y="121920"/>
                  </a:lnTo>
                  <a:lnTo>
                    <a:pt x="64087" y="96687"/>
                  </a:lnTo>
                  <a:lnTo>
                    <a:pt x="96948" y="63953"/>
                  </a:lnTo>
                  <a:lnTo>
                    <a:pt x="119899" y="47787"/>
                  </a:lnTo>
                  <a:lnTo>
                    <a:pt x="117348" y="58420"/>
                  </a:lnTo>
                  <a:lnTo>
                    <a:pt x="105155" y="58420"/>
                  </a:lnTo>
                  <a:lnTo>
                    <a:pt x="102108" y="71120"/>
                  </a:lnTo>
                  <a:lnTo>
                    <a:pt x="99059" y="71120"/>
                  </a:lnTo>
                  <a:lnTo>
                    <a:pt x="83819" y="83820"/>
                  </a:lnTo>
                  <a:lnTo>
                    <a:pt x="77724" y="83820"/>
                  </a:lnTo>
                  <a:lnTo>
                    <a:pt x="62483" y="109220"/>
                  </a:lnTo>
                  <a:lnTo>
                    <a:pt x="56387" y="109220"/>
                  </a:lnTo>
                  <a:lnTo>
                    <a:pt x="53340" y="121920"/>
                  </a:lnTo>
                  <a:close/>
                </a:path>
                <a:path w="546100" h="282575">
                  <a:moveTo>
                    <a:pt x="137159" y="45720"/>
                  </a:moveTo>
                  <a:lnTo>
                    <a:pt x="122834" y="45720"/>
                  </a:lnTo>
                  <a:lnTo>
                    <a:pt x="135015" y="37140"/>
                  </a:lnTo>
                  <a:lnTo>
                    <a:pt x="143118" y="33305"/>
                  </a:lnTo>
                  <a:lnTo>
                    <a:pt x="137159" y="45720"/>
                  </a:lnTo>
                  <a:close/>
                </a:path>
                <a:path w="546100" h="282575">
                  <a:moveTo>
                    <a:pt x="161543" y="33020"/>
                  </a:moveTo>
                  <a:lnTo>
                    <a:pt x="143722" y="33020"/>
                  </a:lnTo>
                  <a:lnTo>
                    <a:pt x="166781" y="22107"/>
                  </a:lnTo>
                  <a:lnTo>
                    <a:pt x="161543" y="33020"/>
                  </a:lnTo>
                  <a:close/>
                </a:path>
                <a:path w="546100" h="282575">
                  <a:moveTo>
                    <a:pt x="198119" y="20320"/>
                  </a:moveTo>
                  <a:lnTo>
                    <a:pt x="170559" y="20320"/>
                  </a:lnTo>
                  <a:lnTo>
                    <a:pt x="177521" y="17025"/>
                  </a:lnTo>
                  <a:lnTo>
                    <a:pt x="223703" y="4385"/>
                  </a:lnTo>
                  <a:lnTo>
                    <a:pt x="272796" y="0"/>
                  </a:lnTo>
                  <a:lnTo>
                    <a:pt x="321888" y="4385"/>
                  </a:lnTo>
                  <a:lnTo>
                    <a:pt x="333704" y="7620"/>
                  </a:lnTo>
                  <a:lnTo>
                    <a:pt x="216408" y="7620"/>
                  </a:lnTo>
                  <a:lnTo>
                    <a:pt x="198119" y="20320"/>
                  </a:lnTo>
                  <a:close/>
                </a:path>
                <a:path w="546100" h="282575">
                  <a:moveTo>
                    <a:pt x="375032" y="20320"/>
                  </a:moveTo>
                  <a:lnTo>
                    <a:pt x="348995" y="20320"/>
                  </a:lnTo>
                  <a:lnTo>
                    <a:pt x="330708" y="7620"/>
                  </a:lnTo>
                  <a:lnTo>
                    <a:pt x="333704" y="7620"/>
                  </a:lnTo>
                  <a:lnTo>
                    <a:pt x="368070" y="17025"/>
                  </a:lnTo>
                  <a:lnTo>
                    <a:pt x="375032" y="20320"/>
                  </a:lnTo>
                  <a:close/>
                </a:path>
                <a:path w="546100" h="282575">
                  <a:moveTo>
                    <a:pt x="182" y="271272"/>
                  </a:moveTo>
                  <a:lnTo>
                    <a:pt x="0" y="271272"/>
                  </a:lnTo>
                  <a:lnTo>
                    <a:pt x="546" y="265219"/>
                  </a:lnTo>
                  <a:lnTo>
                    <a:pt x="182" y="271272"/>
                  </a:lnTo>
                  <a:close/>
                </a:path>
                <a:path w="546100" h="282575">
                  <a:moveTo>
                    <a:pt x="182" y="271272"/>
                  </a:moveTo>
                  <a:lnTo>
                    <a:pt x="109" y="272496"/>
                  </a:lnTo>
                  <a:lnTo>
                    <a:pt x="546" y="265219"/>
                  </a:lnTo>
                  <a:lnTo>
                    <a:pt x="182" y="271272"/>
                  </a:lnTo>
                  <a:close/>
                </a:path>
                <a:path w="546100" h="282575">
                  <a:moveTo>
                    <a:pt x="422757" y="45720"/>
                  </a:moveTo>
                  <a:lnTo>
                    <a:pt x="409955" y="45720"/>
                  </a:lnTo>
                  <a:lnTo>
                    <a:pt x="394716" y="33020"/>
                  </a:lnTo>
                  <a:lnTo>
                    <a:pt x="388619" y="33020"/>
                  </a:lnTo>
                  <a:lnTo>
                    <a:pt x="381772" y="23509"/>
                  </a:lnTo>
                  <a:lnTo>
                    <a:pt x="410576" y="37140"/>
                  </a:lnTo>
                  <a:lnTo>
                    <a:pt x="422757" y="45720"/>
                  </a:lnTo>
                  <a:close/>
                </a:path>
                <a:path w="546100" h="282575">
                  <a:moveTo>
                    <a:pt x="440787" y="58420"/>
                  </a:moveTo>
                  <a:lnTo>
                    <a:pt x="428243" y="58420"/>
                  </a:lnTo>
                  <a:lnTo>
                    <a:pt x="427085" y="48768"/>
                  </a:lnTo>
                  <a:lnTo>
                    <a:pt x="440787" y="58420"/>
                  </a:lnTo>
                  <a:close/>
                </a:path>
                <a:path w="546100" h="282575">
                  <a:moveTo>
                    <a:pt x="481336" y="96520"/>
                  </a:moveTo>
                  <a:lnTo>
                    <a:pt x="480059" y="96520"/>
                  </a:lnTo>
                  <a:lnTo>
                    <a:pt x="452627" y="71120"/>
                  </a:lnTo>
                  <a:lnTo>
                    <a:pt x="449579" y="71120"/>
                  </a:lnTo>
                  <a:lnTo>
                    <a:pt x="444861" y="61289"/>
                  </a:lnTo>
                  <a:lnTo>
                    <a:pt x="448643" y="63953"/>
                  </a:lnTo>
                  <a:lnTo>
                    <a:pt x="481336" y="96520"/>
                  </a:lnTo>
                  <a:close/>
                </a:path>
                <a:path w="546100" h="282575">
                  <a:moveTo>
                    <a:pt x="490389" y="109220"/>
                  </a:moveTo>
                  <a:lnTo>
                    <a:pt x="487679" y="109220"/>
                  </a:lnTo>
                  <a:lnTo>
                    <a:pt x="481999" y="97384"/>
                  </a:lnTo>
                  <a:lnTo>
                    <a:pt x="490389" y="109220"/>
                  </a:lnTo>
                  <a:close/>
                </a:path>
                <a:path w="546100" h="282575">
                  <a:moveTo>
                    <a:pt x="499392" y="121920"/>
                  </a:moveTo>
                  <a:lnTo>
                    <a:pt x="492251" y="121920"/>
                  </a:lnTo>
                  <a:lnTo>
                    <a:pt x="492251" y="111847"/>
                  </a:lnTo>
                  <a:lnTo>
                    <a:pt x="499392" y="121920"/>
                  </a:lnTo>
                  <a:close/>
                </a:path>
                <a:path w="546100" h="282575">
                  <a:moveTo>
                    <a:pt x="508395" y="134620"/>
                  </a:moveTo>
                  <a:lnTo>
                    <a:pt x="502919" y="134620"/>
                  </a:lnTo>
                  <a:lnTo>
                    <a:pt x="501804" y="125322"/>
                  </a:lnTo>
                  <a:lnTo>
                    <a:pt x="508395" y="134620"/>
                  </a:lnTo>
                  <a:close/>
                </a:path>
                <a:path w="546100" h="282575">
                  <a:moveTo>
                    <a:pt x="514462" y="147320"/>
                  </a:moveTo>
                  <a:lnTo>
                    <a:pt x="509016" y="147320"/>
                  </a:lnTo>
                  <a:lnTo>
                    <a:pt x="509016" y="135919"/>
                  </a:lnTo>
                  <a:lnTo>
                    <a:pt x="514462" y="147320"/>
                  </a:lnTo>
                  <a:close/>
                </a:path>
                <a:path w="546100" h="282575">
                  <a:moveTo>
                    <a:pt x="520530" y="160020"/>
                  </a:moveTo>
                  <a:lnTo>
                    <a:pt x="515111" y="160020"/>
                  </a:lnTo>
                  <a:lnTo>
                    <a:pt x="515111" y="148678"/>
                  </a:lnTo>
                  <a:lnTo>
                    <a:pt x="520530" y="160020"/>
                  </a:lnTo>
                  <a:close/>
                </a:path>
                <a:path w="546100" h="282575">
                  <a:moveTo>
                    <a:pt x="526598" y="172720"/>
                  </a:moveTo>
                  <a:lnTo>
                    <a:pt x="522732" y="172720"/>
                  </a:lnTo>
                  <a:lnTo>
                    <a:pt x="522732" y="164627"/>
                  </a:lnTo>
                  <a:lnTo>
                    <a:pt x="526598" y="172720"/>
                  </a:lnTo>
                  <a:close/>
                </a:path>
                <a:path w="546100" h="282575">
                  <a:moveTo>
                    <a:pt x="530928" y="185420"/>
                  </a:moveTo>
                  <a:lnTo>
                    <a:pt x="527303" y="185420"/>
                  </a:lnTo>
                  <a:lnTo>
                    <a:pt x="527303" y="174196"/>
                  </a:lnTo>
                  <a:lnTo>
                    <a:pt x="528549" y="176804"/>
                  </a:lnTo>
                  <a:lnTo>
                    <a:pt x="530928" y="185420"/>
                  </a:lnTo>
                  <a:close/>
                </a:path>
                <a:path w="546100" h="282575">
                  <a:moveTo>
                    <a:pt x="534435" y="198120"/>
                  </a:moveTo>
                  <a:lnTo>
                    <a:pt x="531876" y="198120"/>
                  </a:lnTo>
                  <a:lnTo>
                    <a:pt x="531876" y="188850"/>
                  </a:lnTo>
                  <a:lnTo>
                    <a:pt x="534435" y="198120"/>
                  </a:lnTo>
                  <a:close/>
                </a:path>
                <a:path w="546100" h="282575">
                  <a:moveTo>
                    <a:pt x="537942" y="210820"/>
                  </a:moveTo>
                  <a:lnTo>
                    <a:pt x="536448" y="210820"/>
                  </a:lnTo>
                  <a:lnTo>
                    <a:pt x="536448" y="205409"/>
                  </a:lnTo>
                  <a:lnTo>
                    <a:pt x="537942" y="210820"/>
                  </a:lnTo>
                  <a:close/>
                </a:path>
                <a:path w="546100" h="282575">
                  <a:moveTo>
                    <a:pt x="542429" y="236220"/>
                  </a:moveTo>
                  <a:lnTo>
                    <a:pt x="541019" y="236220"/>
                  </a:lnTo>
                  <a:lnTo>
                    <a:pt x="541019" y="223520"/>
                  </a:lnTo>
                  <a:lnTo>
                    <a:pt x="539495" y="223520"/>
                  </a:lnTo>
                  <a:lnTo>
                    <a:pt x="539495" y="216447"/>
                  </a:lnTo>
                  <a:lnTo>
                    <a:pt x="541203" y="222633"/>
                  </a:lnTo>
                  <a:lnTo>
                    <a:pt x="542429" y="236220"/>
                  </a:lnTo>
                  <a:close/>
                </a:path>
                <a:path w="546100" h="282575">
                  <a:moveTo>
                    <a:pt x="544582" y="282564"/>
                  </a:moveTo>
                  <a:lnTo>
                    <a:pt x="545088" y="265694"/>
                  </a:lnTo>
                  <a:lnTo>
                    <a:pt x="545592" y="271272"/>
                  </a:lnTo>
                  <a:lnTo>
                    <a:pt x="544582" y="282564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27348" y="4911851"/>
              <a:ext cx="546100" cy="414655"/>
            </a:xfrm>
            <a:custGeom>
              <a:avLst/>
              <a:gdLst/>
              <a:ahLst/>
              <a:cxnLst/>
              <a:rect l="l" t="t" r="r" b="b"/>
              <a:pathLst>
                <a:path w="546100" h="414654">
                  <a:moveTo>
                    <a:pt x="3161" y="236230"/>
                  </a:moveTo>
                  <a:lnTo>
                    <a:pt x="4388" y="222633"/>
                  </a:lnTo>
                  <a:lnTo>
                    <a:pt x="7647" y="210827"/>
                  </a:lnTo>
                  <a:lnTo>
                    <a:pt x="10292" y="201250"/>
                  </a:lnTo>
                </a:path>
                <a:path w="546100" h="414654">
                  <a:moveTo>
                    <a:pt x="11156" y="198120"/>
                  </a:moveTo>
                  <a:lnTo>
                    <a:pt x="17042" y="176804"/>
                  </a:lnTo>
                  <a:lnTo>
                    <a:pt x="24159" y="161886"/>
                  </a:lnTo>
                </a:path>
                <a:path w="546100" h="414654">
                  <a:moveTo>
                    <a:pt x="26360" y="157274"/>
                  </a:moveTo>
                  <a:lnTo>
                    <a:pt x="37196" y="134563"/>
                  </a:lnTo>
                  <a:lnTo>
                    <a:pt x="45488" y="122884"/>
                  </a:lnTo>
                </a:path>
                <a:path w="546100" h="414654">
                  <a:moveTo>
                    <a:pt x="46173" y="121920"/>
                  </a:moveTo>
                  <a:lnTo>
                    <a:pt x="64087" y="96687"/>
                  </a:lnTo>
                  <a:lnTo>
                    <a:pt x="96948" y="63953"/>
                  </a:lnTo>
                  <a:lnTo>
                    <a:pt x="119899" y="47787"/>
                  </a:lnTo>
                </a:path>
                <a:path w="546100" h="414654">
                  <a:moveTo>
                    <a:pt x="122834" y="45720"/>
                  </a:moveTo>
                  <a:lnTo>
                    <a:pt x="135015" y="37140"/>
                  </a:lnTo>
                  <a:lnTo>
                    <a:pt x="143118" y="33305"/>
                  </a:lnTo>
                </a:path>
                <a:path w="546100" h="414654">
                  <a:moveTo>
                    <a:pt x="143722" y="33020"/>
                  </a:moveTo>
                  <a:lnTo>
                    <a:pt x="166781" y="22107"/>
                  </a:lnTo>
                </a:path>
                <a:path w="546100" h="414654">
                  <a:moveTo>
                    <a:pt x="170559" y="20320"/>
                  </a:moveTo>
                  <a:lnTo>
                    <a:pt x="177521" y="17025"/>
                  </a:lnTo>
                  <a:lnTo>
                    <a:pt x="223703" y="4385"/>
                  </a:lnTo>
                  <a:lnTo>
                    <a:pt x="272795" y="0"/>
                  </a:lnTo>
                  <a:lnTo>
                    <a:pt x="321888" y="4385"/>
                  </a:lnTo>
                  <a:lnTo>
                    <a:pt x="333704" y="7620"/>
                  </a:lnTo>
                </a:path>
                <a:path w="546100" h="414654">
                  <a:moveTo>
                    <a:pt x="41148" y="414646"/>
                  </a:moveTo>
                  <a:lnTo>
                    <a:pt x="40705" y="414020"/>
                  </a:lnTo>
                </a:path>
                <a:path w="546100" h="414654">
                  <a:moveTo>
                    <a:pt x="16763" y="365530"/>
                  </a:moveTo>
                  <a:lnTo>
                    <a:pt x="16130" y="363220"/>
                  </a:lnTo>
                </a:path>
                <a:path w="546100" h="414654">
                  <a:moveTo>
                    <a:pt x="6095" y="326596"/>
                  </a:moveTo>
                  <a:lnTo>
                    <a:pt x="5691" y="325120"/>
                  </a:lnTo>
                </a:path>
                <a:path w="546100" h="414654">
                  <a:moveTo>
                    <a:pt x="109" y="272496"/>
                  </a:moveTo>
                  <a:lnTo>
                    <a:pt x="0" y="271272"/>
                  </a:lnTo>
                  <a:lnTo>
                    <a:pt x="546" y="265219"/>
                  </a:lnTo>
                </a:path>
                <a:path w="546100" h="414654">
                  <a:moveTo>
                    <a:pt x="333704" y="7620"/>
                  </a:moveTo>
                  <a:lnTo>
                    <a:pt x="368070" y="17025"/>
                  </a:lnTo>
                  <a:lnTo>
                    <a:pt x="375032" y="20320"/>
                  </a:lnTo>
                </a:path>
                <a:path w="546100" h="414654">
                  <a:moveTo>
                    <a:pt x="381772" y="23509"/>
                  </a:moveTo>
                  <a:lnTo>
                    <a:pt x="410576" y="37140"/>
                  </a:lnTo>
                  <a:lnTo>
                    <a:pt x="422757" y="45720"/>
                  </a:lnTo>
                </a:path>
                <a:path w="546100" h="414654">
                  <a:moveTo>
                    <a:pt x="427085" y="48768"/>
                  </a:moveTo>
                  <a:lnTo>
                    <a:pt x="440787" y="58420"/>
                  </a:lnTo>
                </a:path>
                <a:path w="546100" h="414654">
                  <a:moveTo>
                    <a:pt x="444861" y="61289"/>
                  </a:moveTo>
                  <a:lnTo>
                    <a:pt x="448643" y="63953"/>
                  </a:lnTo>
                  <a:lnTo>
                    <a:pt x="481460" y="96643"/>
                  </a:lnTo>
                  <a:lnTo>
                    <a:pt x="481997" y="97381"/>
                  </a:lnTo>
                  <a:lnTo>
                    <a:pt x="490402" y="109220"/>
                  </a:lnTo>
                </a:path>
                <a:path w="546100" h="414654">
                  <a:moveTo>
                    <a:pt x="492251" y="111825"/>
                  </a:moveTo>
                  <a:lnTo>
                    <a:pt x="499418" y="121920"/>
                  </a:lnTo>
                </a:path>
                <a:path w="546100" h="414654">
                  <a:moveTo>
                    <a:pt x="501798" y="125271"/>
                  </a:moveTo>
                  <a:lnTo>
                    <a:pt x="508395" y="134620"/>
                  </a:lnTo>
                </a:path>
                <a:path w="546100" h="414654">
                  <a:moveTo>
                    <a:pt x="509016" y="135919"/>
                  </a:moveTo>
                  <a:lnTo>
                    <a:pt x="514462" y="147320"/>
                  </a:lnTo>
                </a:path>
                <a:path w="546100" h="414654">
                  <a:moveTo>
                    <a:pt x="515111" y="148678"/>
                  </a:moveTo>
                  <a:lnTo>
                    <a:pt x="520530" y="160020"/>
                  </a:lnTo>
                </a:path>
                <a:path w="546100" h="414654">
                  <a:moveTo>
                    <a:pt x="522732" y="164627"/>
                  </a:moveTo>
                  <a:lnTo>
                    <a:pt x="526598" y="172720"/>
                  </a:lnTo>
                </a:path>
                <a:path w="546100" h="414654">
                  <a:moveTo>
                    <a:pt x="527303" y="174196"/>
                  </a:moveTo>
                  <a:lnTo>
                    <a:pt x="528549" y="176804"/>
                  </a:lnTo>
                  <a:lnTo>
                    <a:pt x="530928" y="185420"/>
                  </a:lnTo>
                </a:path>
                <a:path w="546100" h="414654">
                  <a:moveTo>
                    <a:pt x="531875" y="188850"/>
                  </a:moveTo>
                  <a:lnTo>
                    <a:pt x="534435" y="198120"/>
                  </a:lnTo>
                </a:path>
                <a:path w="546100" h="414654">
                  <a:moveTo>
                    <a:pt x="536448" y="205409"/>
                  </a:moveTo>
                  <a:lnTo>
                    <a:pt x="537942" y="210820"/>
                  </a:lnTo>
                </a:path>
                <a:path w="546100" h="414654">
                  <a:moveTo>
                    <a:pt x="539495" y="216447"/>
                  </a:moveTo>
                  <a:lnTo>
                    <a:pt x="541203" y="222633"/>
                  </a:lnTo>
                  <a:lnTo>
                    <a:pt x="542429" y="236220"/>
                  </a:lnTo>
                </a:path>
                <a:path w="546100" h="414654">
                  <a:moveTo>
                    <a:pt x="545088" y="265694"/>
                  </a:moveTo>
                  <a:lnTo>
                    <a:pt x="545592" y="271272"/>
                  </a:lnTo>
                  <a:lnTo>
                    <a:pt x="544582" y="282564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27348" y="4911851"/>
              <a:ext cx="546100" cy="544195"/>
            </a:xfrm>
            <a:custGeom>
              <a:avLst/>
              <a:gdLst/>
              <a:ahLst/>
              <a:cxnLst/>
              <a:rect l="l" t="t" r="r" b="b"/>
              <a:pathLst>
                <a:path w="546100" h="544195">
                  <a:moveTo>
                    <a:pt x="272795" y="544067"/>
                  </a:moveTo>
                  <a:lnTo>
                    <a:pt x="223703" y="539679"/>
                  </a:lnTo>
                  <a:lnTo>
                    <a:pt x="177521" y="527025"/>
                  </a:lnTo>
                  <a:lnTo>
                    <a:pt x="135015" y="506871"/>
                  </a:lnTo>
                  <a:lnTo>
                    <a:pt x="96948" y="479980"/>
                  </a:lnTo>
                  <a:lnTo>
                    <a:pt x="64087" y="447119"/>
                  </a:lnTo>
                  <a:lnTo>
                    <a:pt x="37196" y="409052"/>
                  </a:lnTo>
                  <a:lnTo>
                    <a:pt x="17042" y="366546"/>
                  </a:lnTo>
                  <a:lnTo>
                    <a:pt x="4388" y="320364"/>
                  </a:lnTo>
                  <a:lnTo>
                    <a:pt x="0" y="271272"/>
                  </a:lnTo>
                  <a:lnTo>
                    <a:pt x="4388" y="222633"/>
                  </a:lnTo>
                  <a:lnTo>
                    <a:pt x="17042" y="176804"/>
                  </a:lnTo>
                  <a:lnTo>
                    <a:pt x="37196" y="134563"/>
                  </a:lnTo>
                  <a:lnTo>
                    <a:pt x="64087" y="96687"/>
                  </a:lnTo>
                  <a:lnTo>
                    <a:pt x="96948" y="63953"/>
                  </a:lnTo>
                  <a:lnTo>
                    <a:pt x="135015" y="37140"/>
                  </a:lnTo>
                  <a:lnTo>
                    <a:pt x="177521" y="17025"/>
                  </a:lnTo>
                  <a:lnTo>
                    <a:pt x="223703" y="4385"/>
                  </a:lnTo>
                  <a:lnTo>
                    <a:pt x="272795" y="0"/>
                  </a:lnTo>
                  <a:lnTo>
                    <a:pt x="321888" y="4385"/>
                  </a:lnTo>
                  <a:lnTo>
                    <a:pt x="368070" y="17025"/>
                  </a:lnTo>
                  <a:lnTo>
                    <a:pt x="410576" y="37140"/>
                  </a:lnTo>
                  <a:lnTo>
                    <a:pt x="448643" y="63953"/>
                  </a:lnTo>
                  <a:lnTo>
                    <a:pt x="481504" y="96687"/>
                  </a:lnTo>
                  <a:lnTo>
                    <a:pt x="508395" y="134563"/>
                  </a:lnTo>
                  <a:lnTo>
                    <a:pt x="528549" y="176804"/>
                  </a:lnTo>
                  <a:lnTo>
                    <a:pt x="541203" y="222633"/>
                  </a:lnTo>
                  <a:lnTo>
                    <a:pt x="545591" y="271272"/>
                  </a:lnTo>
                  <a:lnTo>
                    <a:pt x="541203" y="320364"/>
                  </a:lnTo>
                  <a:lnTo>
                    <a:pt x="528549" y="366546"/>
                  </a:lnTo>
                  <a:lnTo>
                    <a:pt x="508395" y="409052"/>
                  </a:lnTo>
                  <a:lnTo>
                    <a:pt x="481504" y="447119"/>
                  </a:lnTo>
                  <a:lnTo>
                    <a:pt x="448643" y="479980"/>
                  </a:lnTo>
                  <a:lnTo>
                    <a:pt x="410576" y="506871"/>
                  </a:lnTo>
                  <a:lnTo>
                    <a:pt x="368070" y="527025"/>
                  </a:lnTo>
                  <a:lnTo>
                    <a:pt x="321888" y="539679"/>
                  </a:lnTo>
                  <a:lnTo>
                    <a:pt x="272795" y="544067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27348" y="4911851"/>
              <a:ext cx="546100" cy="544195"/>
            </a:xfrm>
            <a:custGeom>
              <a:avLst/>
              <a:gdLst/>
              <a:ahLst/>
              <a:cxnLst/>
              <a:rect l="l" t="t" r="r" b="b"/>
              <a:pathLst>
                <a:path w="546100" h="544195">
                  <a:moveTo>
                    <a:pt x="0" y="271272"/>
                  </a:moveTo>
                  <a:lnTo>
                    <a:pt x="4388" y="222633"/>
                  </a:lnTo>
                  <a:lnTo>
                    <a:pt x="17042" y="176804"/>
                  </a:lnTo>
                  <a:lnTo>
                    <a:pt x="37196" y="134563"/>
                  </a:lnTo>
                  <a:lnTo>
                    <a:pt x="64087" y="96687"/>
                  </a:lnTo>
                  <a:lnTo>
                    <a:pt x="96948" y="63953"/>
                  </a:lnTo>
                  <a:lnTo>
                    <a:pt x="135015" y="37140"/>
                  </a:lnTo>
                  <a:lnTo>
                    <a:pt x="177521" y="17025"/>
                  </a:lnTo>
                  <a:lnTo>
                    <a:pt x="223703" y="4385"/>
                  </a:lnTo>
                  <a:lnTo>
                    <a:pt x="272795" y="0"/>
                  </a:lnTo>
                  <a:lnTo>
                    <a:pt x="321888" y="4385"/>
                  </a:lnTo>
                  <a:lnTo>
                    <a:pt x="368070" y="17025"/>
                  </a:lnTo>
                  <a:lnTo>
                    <a:pt x="410576" y="37140"/>
                  </a:lnTo>
                  <a:lnTo>
                    <a:pt x="448643" y="63953"/>
                  </a:lnTo>
                  <a:lnTo>
                    <a:pt x="481504" y="96687"/>
                  </a:lnTo>
                  <a:lnTo>
                    <a:pt x="508395" y="134563"/>
                  </a:lnTo>
                  <a:lnTo>
                    <a:pt x="528549" y="176804"/>
                  </a:lnTo>
                  <a:lnTo>
                    <a:pt x="541203" y="222633"/>
                  </a:lnTo>
                  <a:lnTo>
                    <a:pt x="545591" y="271272"/>
                  </a:lnTo>
                  <a:lnTo>
                    <a:pt x="541203" y="320364"/>
                  </a:lnTo>
                  <a:lnTo>
                    <a:pt x="528549" y="366546"/>
                  </a:lnTo>
                  <a:lnTo>
                    <a:pt x="508395" y="409052"/>
                  </a:lnTo>
                  <a:lnTo>
                    <a:pt x="481504" y="447119"/>
                  </a:lnTo>
                  <a:lnTo>
                    <a:pt x="448643" y="479980"/>
                  </a:lnTo>
                  <a:lnTo>
                    <a:pt x="410576" y="506871"/>
                  </a:lnTo>
                  <a:lnTo>
                    <a:pt x="368070" y="527025"/>
                  </a:lnTo>
                  <a:lnTo>
                    <a:pt x="321888" y="539679"/>
                  </a:lnTo>
                  <a:lnTo>
                    <a:pt x="272795" y="544067"/>
                  </a:lnTo>
                  <a:lnTo>
                    <a:pt x="223703" y="539679"/>
                  </a:lnTo>
                  <a:lnTo>
                    <a:pt x="177521" y="527025"/>
                  </a:lnTo>
                  <a:lnTo>
                    <a:pt x="135015" y="506871"/>
                  </a:lnTo>
                  <a:lnTo>
                    <a:pt x="96948" y="479980"/>
                  </a:lnTo>
                  <a:lnTo>
                    <a:pt x="64087" y="447119"/>
                  </a:lnTo>
                  <a:lnTo>
                    <a:pt x="37196" y="409052"/>
                  </a:lnTo>
                  <a:lnTo>
                    <a:pt x="17042" y="366546"/>
                  </a:lnTo>
                  <a:lnTo>
                    <a:pt x="4388" y="320364"/>
                  </a:lnTo>
                  <a:lnTo>
                    <a:pt x="0" y="271272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138686" y="5062253"/>
            <a:ext cx="12509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4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179565" y="4897881"/>
            <a:ext cx="574040" cy="572135"/>
            <a:chOff x="6179565" y="4897881"/>
            <a:chExt cx="574040" cy="572135"/>
          </a:xfrm>
        </p:grpSpPr>
        <p:sp>
          <p:nvSpPr>
            <p:cNvPr id="40" name="object 40"/>
            <p:cNvSpPr/>
            <p:nvPr/>
          </p:nvSpPr>
          <p:spPr>
            <a:xfrm>
              <a:off x="6196697" y="4911851"/>
              <a:ext cx="542925" cy="328295"/>
            </a:xfrm>
            <a:custGeom>
              <a:avLst/>
              <a:gdLst/>
              <a:ahLst/>
              <a:cxnLst/>
              <a:rect l="l" t="t" r="r" b="b"/>
              <a:pathLst>
                <a:path w="542925" h="328295">
                  <a:moveTo>
                    <a:pt x="0" y="236230"/>
                  </a:moveTo>
                  <a:lnTo>
                    <a:pt x="1146" y="223520"/>
                  </a:lnTo>
                  <a:lnTo>
                    <a:pt x="1226" y="222633"/>
                  </a:lnTo>
                  <a:lnTo>
                    <a:pt x="2213" y="219060"/>
                  </a:lnTo>
                  <a:lnTo>
                    <a:pt x="1410" y="223520"/>
                  </a:lnTo>
                  <a:lnTo>
                    <a:pt x="0" y="236230"/>
                  </a:lnTo>
                  <a:close/>
                </a:path>
                <a:path w="542925" h="328295">
                  <a:moveTo>
                    <a:pt x="9710" y="191906"/>
                  </a:moveTo>
                  <a:lnTo>
                    <a:pt x="13880" y="176804"/>
                  </a:lnTo>
                  <a:lnTo>
                    <a:pt x="14890" y="174689"/>
                  </a:lnTo>
                  <a:lnTo>
                    <a:pt x="13602" y="185420"/>
                  </a:lnTo>
                  <a:lnTo>
                    <a:pt x="9710" y="191906"/>
                  </a:lnTo>
                  <a:close/>
                </a:path>
                <a:path w="542925" h="328295">
                  <a:moveTo>
                    <a:pt x="18174" y="172720"/>
                  </a:moveTo>
                  <a:lnTo>
                    <a:pt x="15829" y="172720"/>
                  </a:lnTo>
                  <a:lnTo>
                    <a:pt x="18962" y="166153"/>
                  </a:lnTo>
                  <a:lnTo>
                    <a:pt x="18174" y="172720"/>
                  </a:lnTo>
                  <a:close/>
                </a:path>
                <a:path w="542925" h="328295">
                  <a:moveTo>
                    <a:pt x="24769" y="153983"/>
                  </a:moveTo>
                  <a:lnTo>
                    <a:pt x="33215" y="136282"/>
                  </a:lnTo>
                  <a:lnTo>
                    <a:pt x="31890" y="147320"/>
                  </a:lnTo>
                  <a:lnTo>
                    <a:pt x="30366" y="147320"/>
                  </a:lnTo>
                  <a:lnTo>
                    <a:pt x="24769" y="153983"/>
                  </a:lnTo>
                  <a:close/>
                </a:path>
                <a:path w="542925" h="328295">
                  <a:moveTo>
                    <a:pt x="39510" y="134620"/>
                  </a:moveTo>
                  <a:lnTo>
                    <a:pt x="34035" y="134620"/>
                  </a:lnTo>
                  <a:lnTo>
                    <a:pt x="42326" y="122884"/>
                  </a:lnTo>
                  <a:lnTo>
                    <a:pt x="39510" y="134620"/>
                  </a:lnTo>
                  <a:close/>
                </a:path>
                <a:path w="542925" h="328295">
                  <a:moveTo>
                    <a:pt x="50178" y="121920"/>
                  </a:moveTo>
                  <a:lnTo>
                    <a:pt x="43011" y="121920"/>
                  </a:lnTo>
                  <a:lnTo>
                    <a:pt x="51636" y="109771"/>
                  </a:lnTo>
                  <a:lnTo>
                    <a:pt x="50178" y="121920"/>
                  </a:lnTo>
                  <a:close/>
                </a:path>
                <a:path w="542925" h="328295">
                  <a:moveTo>
                    <a:pt x="97442" y="71039"/>
                  </a:moveTo>
                  <a:lnTo>
                    <a:pt x="86674" y="71039"/>
                  </a:lnTo>
                  <a:lnTo>
                    <a:pt x="93787" y="63953"/>
                  </a:lnTo>
                  <a:lnTo>
                    <a:pt x="100232" y="59413"/>
                  </a:lnTo>
                  <a:lnTo>
                    <a:pt x="97442" y="71039"/>
                  </a:lnTo>
                  <a:close/>
                </a:path>
                <a:path w="542925" h="328295">
                  <a:moveTo>
                    <a:pt x="56274" y="109220"/>
                  </a:moveTo>
                  <a:lnTo>
                    <a:pt x="52028" y="109220"/>
                  </a:lnTo>
                  <a:lnTo>
                    <a:pt x="60926" y="96687"/>
                  </a:lnTo>
                  <a:lnTo>
                    <a:pt x="86674" y="71039"/>
                  </a:lnTo>
                  <a:lnTo>
                    <a:pt x="65418" y="96520"/>
                  </a:lnTo>
                  <a:lnTo>
                    <a:pt x="63895" y="96520"/>
                  </a:lnTo>
                  <a:lnTo>
                    <a:pt x="56274" y="109220"/>
                  </a:lnTo>
                  <a:close/>
                </a:path>
                <a:path w="542925" h="328295">
                  <a:moveTo>
                    <a:pt x="112662" y="58420"/>
                  </a:moveTo>
                  <a:lnTo>
                    <a:pt x="101643" y="58420"/>
                  </a:lnTo>
                  <a:lnTo>
                    <a:pt x="114904" y="49079"/>
                  </a:lnTo>
                  <a:lnTo>
                    <a:pt x="112662" y="58420"/>
                  </a:lnTo>
                  <a:close/>
                </a:path>
                <a:path w="542925" h="328295">
                  <a:moveTo>
                    <a:pt x="135522" y="45720"/>
                  </a:moveTo>
                  <a:lnTo>
                    <a:pt x="119673" y="45720"/>
                  </a:lnTo>
                  <a:lnTo>
                    <a:pt x="131853" y="37140"/>
                  </a:lnTo>
                  <a:lnTo>
                    <a:pt x="163879" y="21985"/>
                  </a:lnTo>
                  <a:lnTo>
                    <a:pt x="159906" y="33020"/>
                  </a:lnTo>
                  <a:lnTo>
                    <a:pt x="135522" y="45720"/>
                  </a:lnTo>
                  <a:close/>
                </a:path>
                <a:path w="542925" h="328295">
                  <a:moveTo>
                    <a:pt x="194958" y="20320"/>
                  </a:moveTo>
                  <a:lnTo>
                    <a:pt x="167398" y="20320"/>
                  </a:lnTo>
                  <a:lnTo>
                    <a:pt x="174360" y="17025"/>
                  </a:lnTo>
                  <a:lnTo>
                    <a:pt x="198525" y="10411"/>
                  </a:lnTo>
                  <a:lnTo>
                    <a:pt x="194958" y="20320"/>
                  </a:lnTo>
                  <a:close/>
                </a:path>
                <a:path w="542925" h="328295">
                  <a:moveTo>
                    <a:pt x="330543" y="7620"/>
                  </a:moveTo>
                  <a:lnTo>
                    <a:pt x="208725" y="7620"/>
                  </a:lnTo>
                  <a:lnTo>
                    <a:pt x="220542" y="4385"/>
                  </a:lnTo>
                  <a:lnTo>
                    <a:pt x="269634" y="0"/>
                  </a:lnTo>
                  <a:lnTo>
                    <a:pt x="318726" y="4385"/>
                  </a:lnTo>
                  <a:lnTo>
                    <a:pt x="330543" y="7620"/>
                  </a:lnTo>
                  <a:close/>
                </a:path>
                <a:path w="542925" h="328295">
                  <a:moveTo>
                    <a:pt x="371766" y="20270"/>
                  </a:moveTo>
                  <a:lnTo>
                    <a:pt x="344292" y="20270"/>
                  </a:lnTo>
                  <a:lnTo>
                    <a:pt x="340743" y="10411"/>
                  </a:lnTo>
                  <a:lnTo>
                    <a:pt x="364908" y="17025"/>
                  </a:lnTo>
                  <a:lnTo>
                    <a:pt x="371766" y="20270"/>
                  </a:lnTo>
                  <a:close/>
                </a:path>
                <a:path w="542925" h="328295">
                  <a:moveTo>
                    <a:pt x="398708" y="33020"/>
                  </a:moveTo>
                  <a:lnTo>
                    <a:pt x="377838" y="33020"/>
                  </a:lnTo>
                  <a:lnTo>
                    <a:pt x="371766" y="20270"/>
                  </a:lnTo>
                  <a:lnTo>
                    <a:pt x="398708" y="33020"/>
                  </a:lnTo>
                  <a:close/>
                </a:path>
                <a:path w="542925" h="328295">
                  <a:moveTo>
                    <a:pt x="419595" y="45720"/>
                  </a:moveTo>
                  <a:lnTo>
                    <a:pt x="402222" y="45720"/>
                  </a:lnTo>
                  <a:lnTo>
                    <a:pt x="400818" y="34018"/>
                  </a:lnTo>
                  <a:lnTo>
                    <a:pt x="407415" y="37140"/>
                  </a:lnTo>
                  <a:lnTo>
                    <a:pt x="419595" y="45720"/>
                  </a:lnTo>
                  <a:close/>
                </a:path>
                <a:path w="542925" h="328295">
                  <a:moveTo>
                    <a:pt x="465425" y="83820"/>
                  </a:moveTo>
                  <a:lnTo>
                    <a:pt x="455562" y="83820"/>
                  </a:lnTo>
                  <a:lnTo>
                    <a:pt x="443370" y="71120"/>
                  </a:lnTo>
                  <a:lnTo>
                    <a:pt x="440322" y="71120"/>
                  </a:lnTo>
                  <a:lnTo>
                    <a:pt x="437274" y="58420"/>
                  </a:lnTo>
                  <a:lnTo>
                    <a:pt x="425082" y="58420"/>
                  </a:lnTo>
                  <a:lnTo>
                    <a:pt x="422530" y="47787"/>
                  </a:lnTo>
                  <a:lnTo>
                    <a:pt x="445482" y="63953"/>
                  </a:lnTo>
                  <a:lnTo>
                    <a:pt x="465425" y="83820"/>
                  </a:lnTo>
                  <a:close/>
                </a:path>
                <a:path w="542925" h="328295">
                  <a:moveTo>
                    <a:pt x="496257" y="121920"/>
                  </a:moveTo>
                  <a:lnTo>
                    <a:pt x="489090" y="121920"/>
                  </a:lnTo>
                  <a:lnTo>
                    <a:pt x="486042" y="109220"/>
                  </a:lnTo>
                  <a:lnTo>
                    <a:pt x="479946" y="109220"/>
                  </a:lnTo>
                  <a:lnTo>
                    <a:pt x="467754" y="96520"/>
                  </a:lnTo>
                  <a:lnTo>
                    <a:pt x="466230" y="96520"/>
                  </a:lnTo>
                  <a:lnTo>
                    <a:pt x="466230" y="84621"/>
                  </a:lnTo>
                  <a:lnTo>
                    <a:pt x="478343" y="96687"/>
                  </a:lnTo>
                  <a:lnTo>
                    <a:pt x="496257" y="121920"/>
                  </a:lnTo>
                  <a:close/>
                </a:path>
                <a:path w="542925" h="328295">
                  <a:moveTo>
                    <a:pt x="511320" y="147320"/>
                  </a:moveTo>
                  <a:lnTo>
                    <a:pt x="504330" y="147320"/>
                  </a:lnTo>
                  <a:lnTo>
                    <a:pt x="504330" y="134563"/>
                  </a:lnTo>
                  <a:lnTo>
                    <a:pt x="496710" y="134563"/>
                  </a:lnTo>
                  <a:lnTo>
                    <a:pt x="496710" y="122558"/>
                  </a:lnTo>
                  <a:lnTo>
                    <a:pt x="505233" y="134563"/>
                  </a:lnTo>
                  <a:lnTo>
                    <a:pt x="511320" y="147320"/>
                  </a:lnTo>
                  <a:close/>
                </a:path>
                <a:path w="542925" h="328295">
                  <a:moveTo>
                    <a:pt x="517379" y="160020"/>
                  </a:moveTo>
                  <a:lnTo>
                    <a:pt x="511950" y="160020"/>
                  </a:lnTo>
                  <a:lnTo>
                    <a:pt x="511950" y="148641"/>
                  </a:lnTo>
                  <a:lnTo>
                    <a:pt x="517379" y="160020"/>
                  </a:lnTo>
                  <a:close/>
                </a:path>
                <a:path w="542925" h="328295">
                  <a:moveTo>
                    <a:pt x="531274" y="198120"/>
                  </a:moveTo>
                  <a:lnTo>
                    <a:pt x="527190" y="198120"/>
                  </a:lnTo>
                  <a:lnTo>
                    <a:pt x="527190" y="185420"/>
                  </a:lnTo>
                  <a:lnTo>
                    <a:pt x="522618" y="185420"/>
                  </a:lnTo>
                  <a:lnTo>
                    <a:pt x="522618" y="172720"/>
                  </a:lnTo>
                  <a:lnTo>
                    <a:pt x="518046" y="172720"/>
                  </a:lnTo>
                  <a:lnTo>
                    <a:pt x="518046" y="161417"/>
                  </a:lnTo>
                  <a:lnTo>
                    <a:pt x="525388" y="176804"/>
                  </a:lnTo>
                  <a:lnTo>
                    <a:pt x="531274" y="198120"/>
                  </a:lnTo>
                  <a:close/>
                </a:path>
                <a:path w="542925" h="328295">
                  <a:moveTo>
                    <a:pt x="534780" y="210820"/>
                  </a:moveTo>
                  <a:lnTo>
                    <a:pt x="531762" y="210820"/>
                  </a:lnTo>
                  <a:lnTo>
                    <a:pt x="531762" y="199890"/>
                  </a:lnTo>
                  <a:lnTo>
                    <a:pt x="534780" y="210820"/>
                  </a:lnTo>
                  <a:close/>
                </a:path>
                <a:path w="542925" h="328295">
                  <a:moveTo>
                    <a:pt x="539268" y="236220"/>
                  </a:moveTo>
                  <a:lnTo>
                    <a:pt x="537858" y="236220"/>
                  </a:lnTo>
                  <a:lnTo>
                    <a:pt x="537858" y="223520"/>
                  </a:lnTo>
                  <a:lnTo>
                    <a:pt x="534810" y="223520"/>
                  </a:lnTo>
                  <a:lnTo>
                    <a:pt x="534782" y="210820"/>
                  </a:lnTo>
                  <a:lnTo>
                    <a:pt x="538042" y="222633"/>
                  </a:lnTo>
                  <a:lnTo>
                    <a:pt x="539268" y="236220"/>
                  </a:lnTo>
                  <a:close/>
                </a:path>
                <a:path w="542925" h="328295">
                  <a:moveTo>
                    <a:pt x="540414" y="248920"/>
                  </a:moveTo>
                  <a:lnTo>
                    <a:pt x="539382" y="248920"/>
                  </a:lnTo>
                  <a:lnTo>
                    <a:pt x="539269" y="236220"/>
                  </a:lnTo>
                  <a:lnTo>
                    <a:pt x="540414" y="248920"/>
                  </a:lnTo>
                  <a:close/>
                </a:path>
                <a:path w="542925" h="328295">
                  <a:moveTo>
                    <a:pt x="542158" y="274320"/>
                  </a:moveTo>
                  <a:lnTo>
                    <a:pt x="540906" y="274320"/>
                  </a:lnTo>
                  <a:lnTo>
                    <a:pt x="540906" y="254379"/>
                  </a:lnTo>
                  <a:lnTo>
                    <a:pt x="542430" y="271272"/>
                  </a:lnTo>
                  <a:lnTo>
                    <a:pt x="542158" y="274320"/>
                  </a:lnTo>
                  <a:close/>
                </a:path>
                <a:path w="542925" h="328295">
                  <a:moveTo>
                    <a:pt x="536019" y="327748"/>
                  </a:moveTo>
                  <a:lnTo>
                    <a:pt x="536334" y="325120"/>
                  </a:lnTo>
                  <a:lnTo>
                    <a:pt x="536739" y="325120"/>
                  </a:lnTo>
                  <a:lnTo>
                    <a:pt x="536019" y="327748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196697" y="4911851"/>
              <a:ext cx="542925" cy="415290"/>
            </a:xfrm>
            <a:custGeom>
              <a:avLst/>
              <a:gdLst/>
              <a:ahLst/>
              <a:cxnLst/>
              <a:rect l="l" t="t" r="r" b="b"/>
              <a:pathLst>
                <a:path w="542925" h="415289">
                  <a:moveTo>
                    <a:pt x="0" y="236230"/>
                  </a:moveTo>
                  <a:lnTo>
                    <a:pt x="1226" y="222633"/>
                  </a:lnTo>
                  <a:lnTo>
                    <a:pt x="2213" y="219060"/>
                  </a:lnTo>
                </a:path>
                <a:path w="542925" h="415289">
                  <a:moveTo>
                    <a:pt x="9710" y="191906"/>
                  </a:moveTo>
                  <a:lnTo>
                    <a:pt x="13880" y="176804"/>
                  </a:lnTo>
                  <a:lnTo>
                    <a:pt x="14890" y="174689"/>
                  </a:lnTo>
                </a:path>
                <a:path w="542925" h="415289">
                  <a:moveTo>
                    <a:pt x="15829" y="172720"/>
                  </a:moveTo>
                  <a:lnTo>
                    <a:pt x="18962" y="166153"/>
                  </a:lnTo>
                </a:path>
                <a:path w="542925" h="415289">
                  <a:moveTo>
                    <a:pt x="24769" y="153983"/>
                  </a:moveTo>
                  <a:lnTo>
                    <a:pt x="33215" y="136282"/>
                  </a:lnTo>
                </a:path>
                <a:path w="542925" h="415289">
                  <a:moveTo>
                    <a:pt x="34035" y="134620"/>
                  </a:moveTo>
                  <a:lnTo>
                    <a:pt x="42312" y="122943"/>
                  </a:lnTo>
                </a:path>
                <a:path w="542925" h="415289">
                  <a:moveTo>
                    <a:pt x="43038" y="121920"/>
                  </a:moveTo>
                  <a:lnTo>
                    <a:pt x="51633" y="109795"/>
                  </a:lnTo>
                </a:path>
                <a:path w="542925" h="415289">
                  <a:moveTo>
                    <a:pt x="52041" y="109220"/>
                  </a:moveTo>
                  <a:lnTo>
                    <a:pt x="60926" y="96687"/>
                  </a:lnTo>
                  <a:lnTo>
                    <a:pt x="86674" y="71039"/>
                  </a:lnTo>
                  <a:lnTo>
                    <a:pt x="93787" y="63953"/>
                  </a:lnTo>
                  <a:lnTo>
                    <a:pt x="100232" y="59413"/>
                  </a:lnTo>
                </a:path>
                <a:path w="542925" h="415289">
                  <a:moveTo>
                    <a:pt x="101643" y="58420"/>
                  </a:moveTo>
                  <a:lnTo>
                    <a:pt x="114904" y="49079"/>
                  </a:lnTo>
                </a:path>
                <a:path w="542925" h="415289">
                  <a:moveTo>
                    <a:pt x="119673" y="45720"/>
                  </a:moveTo>
                  <a:lnTo>
                    <a:pt x="131853" y="37140"/>
                  </a:lnTo>
                  <a:lnTo>
                    <a:pt x="163879" y="21985"/>
                  </a:lnTo>
                </a:path>
                <a:path w="542925" h="415289">
                  <a:moveTo>
                    <a:pt x="167398" y="20320"/>
                  </a:moveTo>
                  <a:lnTo>
                    <a:pt x="174360" y="17025"/>
                  </a:lnTo>
                  <a:lnTo>
                    <a:pt x="198525" y="10411"/>
                  </a:lnTo>
                </a:path>
                <a:path w="542925" h="415289">
                  <a:moveTo>
                    <a:pt x="208725" y="7620"/>
                  </a:moveTo>
                  <a:lnTo>
                    <a:pt x="220542" y="4385"/>
                  </a:lnTo>
                  <a:lnTo>
                    <a:pt x="269634" y="0"/>
                  </a:lnTo>
                  <a:lnTo>
                    <a:pt x="318726" y="4385"/>
                  </a:lnTo>
                  <a:lnTo>
                    <a:pt x="330543" y="7620"/>
                  </a:lnTo>
                </a:path>
                <a:path w="542925" h="415289">
                  <a:moveTo>
                    <a:pt x="340743" y="10411"/>
                  </a:moveTo>
                  <a:lnTo>
                    <a:pt x="364908" y="17025"/>
                  </a:lnTo>
                  <a:lnTo>
                    <a:pt x="371766" y="20270"/>
                  </a:lnTo>
                  <a:lnTo>
                    <a:pt x="398708" y="33020"/>
                  </a:lnTo>
                </a:path>
                <a:path w="542925" h="415289">
                  <a:moveTo>
                    <a:pt x="400818" y="34018"/>
                  </a:moveTo>
                  <a:lnTo>
                    <a:pt x="407415" y="37140"/>
                  </a:lnTo>
                  <a:lnTo>
                    <a:pt x="419595" y="45720"/>
                  </a:lnTo>
                </a:path>
                <a:path w="542925" h="415289">
                  <a:moveTo>
                    <a:pt x="422530" y="47787"/>
                  </a:moveTo>
                  <a:lnTo>
                    <a:pt x="445482" y="63953"/>
                  </a:lnTo>
                  <a:lnTo>
                    <a:pt x="465425" y="83820"/>
                  </a:lnTo>
                </a:path>
                <a:path w="542925" h="415289">
                  <a:moveTo>
                    <a:pt x="466230" y="84621"/>
                  </a:moveTo>
                  <a:lnTo>
                    <a:pt x="478343" y="96687"/>
                  </a:lnTo>
                  <a:lnTo>
                    <a:pt x="496257" y="121920"/>
                  </a:lnTo>
                </a:path>
                <a:path w="542925" h="415289">
                  <a:moveTo>
                    <a:pt x="496710" y="122558"/>
                  </a:moveTo>
                  <a:lnTo>
                    <a:pt x="505233" y="134563"/>
                  </a:lnTo>
                  <a:lnTo>
                    <a:pt x="511320" y="147320"/>
                  </a:lnTo>
                </a:path>
                <a:path w="542925" h="415289">
                  <a:moveTo>
                    <a:pt x="511950" y="148641"/>
                  </a:moveTo>
                  <a:lnTo>
                    <a:pt x="517379" y="160020"/>
                  </a:lnTo>
                </a:path>
                <a:path w="542925" h="415289">
                  <a:moveTo>
                    <a:pt x="518046" y="161417"/>
                  </a:moveTo>
                  <a:lnTo>
                    <a:pt x="525388" y="176804"/>
                  </a:lnTo>
                  <a:lnTo>
                    <a:pt x="531274" y="198120"/>
                  </a:lnTo>
                </a:path>
                <a:path w="542925" h="415289">
                  <a:moveTo>
                    <a:pt x="531762" y="199890"/>
                  </a:moveTo>
                  <a:lnTo>
                    <a:pt x="534782" y="210827"/>
                  </a:lnTo>
                  <a:lnTo>
                    <a:pt x="538042" y="222633"/>
                  </a:lnTo>
                  <a:lnTo>
                    <a:pt x="539269" y="236230"/>
                  </a:lnTo>
                  <a:lnTo>
                    <a:pt x="540414" y="248920"/>
                  </a:lnTo>
                </a:path>
                <a:path w="542925" h="415289">
                  <a:moveTo>
                    <a:pt x="540906" y="254379"/>
                  </a:moveTo>
                  <a:lnTo>
                    <a:pt x="542430" y="271272"/>
                  </a:lnTo>
                  <a:lnTo>
                    <a:pt x="542158" y="274320"/>
                  </a:lnTo>
                </a:path>
                <a:path w="542925" h="415289">
                  <a:moveTo>
                    <a:pt x="536739" y="325120"/>
                  </a:moveTo>
                  <a:lnTo>
                    <a:pt x="536019" y="327748"/>
                  </a:lnTo>
                </a:path>
                <a:path w="542925" h="415289">
                  <a:moveTo>
                    <a:pt x="501724" y="414020"/>
                  </a:moveTo>
                  <a:lnTo>
                    <a:pt x="501055" y="414967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193535" y="4911851"/>
              <a:ext cx="546100" cy="544195"/>
            </a:xfrm>
            <a:custGeom>
              <a:avLst/>
              <a:gdLst/>
              <a:ahLst/>
              <a:cxnLst/>
              <a:rect l="l" t="t" r="r" b="b"/>
              <a:pathLst>
                <a:path w="546100" h="544195">
                  <a:moveTo>
                    <a:pt x="272795" y="544067"/>
                  </a:moveTo>
                  <a:lnTo>
                    <a:pt x="223703" y="539679"/>
                  </a:lnTo>
                  <a:lnTo>
                    <a:pt x="177521" y="527025"/>
                  </a:lnTo>
                  <a:lnTo>
                    <a:pt x="135015" y="506871"/>
                  </a:lnTo>
                  <a:lnTo>
                    <a:pt x="96948" y="479980"/>
                  </a:lnTo>
                  <a:lnTo>
                    <a:pt x="64087" y="447119"/>
                  </a:lnTo>
                  <a:lnTo>
                    <a:pt x="37196" y="409052"/>
                  </a:lnTo>
                  <a:lnTo>
                    <a:pt x="17042" y="366546"/>
                  </a:lnTo>
                  <a:lnTo>
                    <a:pt x="4388" y="320364"/>
                  </a:lnTo>
                  <a:lnTo>
                    <a:pt x="0" y="271272"/>
                  </a:lnTo>
                  <a:lnTo>
                    <a:pt x="4388" y="222633"/>
                  </a:lnTo>
                  <a:lnTo>
                    <a:pt x="17042" y="176804"/>
                  </a:lnTo>
                  <a:lnTo>
                    <a:pt x="37196" y="134563"/>
                  </a:lnTo>
                  <a:lnTo>
                    <a:pt x="64087" y="96687"/>
                  </a:lnTo>
                  <a:lnTo>
                    <a:pt x="96948" y="63953"/>
                  </a:lnTo>
                  <a:lnTo>
                    <a:pt x="135015" y="37140"/>
                  </a:lnTo>
                  <a:lnTo>
                    <a:pt x="177521" y="17025"/>
                  </a:lnTo>
                  <a:lnTo>
                    <a:pt x="223703" y="4385"/>
                  </a:lnTo>
                  <a:lnTo>
                    <a:pt x="272795" y="0"/>
                  </a:lnTo>
                  <a:lnTo>
                    <a:pt x="321888" y="4385"/>
                  </a:lnTo>
                  <a:lnTo>
                    <a:pt x="368070" y="17025"/>
                  </a:lnTo>
                  <a:lnTo>
                    <a:pt x="410576" y="37140"/>
                  </a:lnTo>
                  <a:lnTo>
                    <a:pt x="448643" y="63953"/>
                  </a:lnTo>
                  <a:lnTo>
                    <a:pt x="481504" y="96687"/>
                  </a:lnTo>
                  <a:lnTo>
                    <a:pt x="508395" y="134563"/>
                  </a:lnTo>
                  <a:lnTo>
                    <a:pt x="528549" y="176804"/>
                  </a:lnTo>
                  <a:lnTo>
                    <a:pt x="541203" y="222633"/>
                  </a:lnTo>
                  <a:lnTo>
                    <a:pt x="545591" y="271272"/>
                  </a:lnTo>
                  <a:lnTo>
                    <a:pt x="541203" y="320364"/>
                  </a:lnTo>
                  <a:lnTo>
                    <a:pt x="528549" y="366546"/>
                  </a:lnTo>
                  <a:lnTo>
                    <a:pt x="508395" y="409052"/>
                  </a:lnTo>
                  <a:lnTo>
                    <a:pt x="481504" y="447119"/>
                  </a:lnTo>
                  <a:lnTo>
                    <a:pt x="448643" y="479980"/>
                  </a:lnTo>
                  <a:lnTo>
                    <a:pt x="410576" y="506871"/>
                  </a:lnTo>
                  <a:lnTo>
                    <a:pt x="368070" y="527025"/>
                  </a:lnTo>
                  <a:lnTo>
                    <a:pt x="321888" y="539679"/>
                  </a:lnTo>
                  <a:lnTo>
                    <a:pt x="272795" y="544067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193535" y="4911851"/>
              <a:ext cx="546100" cy="544195"/>
            </a:xfrm>
            <a:custGeom>
              <a:avLst/>
              <a:gdLst/>
              <a:ahLst/>
              <a:cxnLst/>
              <a:rect l="l" t="t" r="r" b="b"/>
              <a:pathLst>
                <a:path w="546100" h="544195">
                  <a:moveTo>
                    <a:pt x="0" y="271272"/>
                  </a:moveTo>
                  <a:lnTo>
                    <a:pt x="4388" y="222633"/>
                  </a:lnTo>
                  <a:lnTo>
                    <a:pt x="17042" y="176804"/>
                  </a:lnTo>
                  <a:lnTo>
                    <a:pt x="37196" y="134563"/>
                  </a:lnTo>
                  <a:lnTo>
                    <a:pt x="64087" y="96687"/>
                  </a:lnTo>
                  <a:lnTo>
                    <a:pt x="96948" y="63953"/>
                  </a:lnTo>
                  <a:lnTo>
                    <a:pt x="135015" y="37140"/>
                  </a:lnTo>
                  <a:lnTo>
                    <a:pt x="177521" y="17025"/>
                  </a:lnTo>
                  <a:lnTo>
                    <a:pt x="223703" y="4385"/>
                  </a:lnTo>
                  <a:lnTo>
                    <a:pt x="272795" y="0"/>
                  </a:lnTo>
                  <a:lnTo>
                    <a:pt x="321888" y="4385"/>
                  </a:lnTo>
                  <a:lnTo>
                    <a:pt x="368070" y="17025"/>
                  </a:lnTo>
                  <a:lnTo>
                    <a:pt x="410576" y="37140"/>
                  </a:lnTo>
                  <a:lnTo>
                    <a:pt x="448643" y="63953"/>
                  </a:lnTo>
                  <a:lnTo>
                    <a:pt x="481504" y="96687"/>
                  </a:lnTo>
                  <a:lnTo>
                    <a:pt x="508395" y="134563"/>
                  </a:lnTo>
                  <a:lnTo>
                    <a:pt x="528549" y="176804"/>
                  </a:lnTo>
                  <a:lnTo>
                    <a:pt x="541203" y="222633"/>
                  </a:lnTo>
                  <a:lnTo>
                    <a:pt x="545591" y="271272"/>
                  </a:lnTo>
                  <a:lnTo>
                    <a:pt x="541203" y="320364"/>
                  </a:lnTo>
                  <a:lnTo>
                    <a:pt x="528549" y="366546"/>
                  </a:lnTo>
                  <a:lnTo>
                    <a:pt x="508395" y="409052"/>
                  </a:lnTo>
                  <a:lnTo>
                    <a:pt x="481504" y="447119"/>
                  </a:lnTo>
                  <a:lnTo>
                    <a:pt x="448643" y="479980"/>
                  </a:lnTo>
                  <a:lnTo>
                    <a:pt x="410576" y="506871"/>
                  </a:lnTo>
                  <a:lnTo>
                    <a:pt x="368070" y="527025"/>
                  </a:lnTo>
                  <a:lnTo>
                    <a:pt x="321888" y="539679"/>
                  </a:lnTo>
                  <a:lnTo>
                    <a:pt x="272795" y="544067"/>
                  </a:lnTo>
                  <a:lnTo>
                    <a:pt x="223703" y="539679"/>
                  </a:lnTo>
                  <a:lnTo>
                    <a:pt x="177521" y="527025"/>
                  </a:lnTo>
                  <a:lnTo>
                    <a:pt x="135015" y="506871"/>
                  </a:lnTo>
                  <a:lnTo>
                    <a:pt x="96948" y="479980"/>
                  </a:lnTo>
                  <a:lnTo>
                    <a:pt x="64087" y="447119"/>
                  </a:lnTo>
                  <a:lnTo>
                    <a:pt x="37196" y="409052"/>
                  </a:lnTo>
                  <a:lnTo>
                    <a:pt x="17042" y="366546"/>
                  </a:lnTo>
                  <a:lnTo>
                    <a:pt x="4388" y="320364"/>
                  </a:lnTo>
                  <a:lnTo>
                    <a:pt x="0" y="271272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404878" y="5062253"/>
            <a:ext cx="12509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6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8444230" y="4897881"/>
            <a:ext cx="574040" cy="572135"/>
            <a:chOff x="8444230" y="4897881"/>
            <a:chExt cx="574040" cy="572135"/>
          </a:xfrm>
        </p:grpSpPr>
        <p:sp>
          <p:nvSpPr>
            <p:cNvPr id="54" name="object 54"/>
            <p:cNvSpPr/>
            <p:nvPr/>
          </p:nvSpPr>
          <p:spPr>
            <a:xfrm>
              <a:off x="8461709" y="4911851"/>
              <a:ext cx="542290" cy="279400"/>
            </a:xfrm>
            <a:custGeom>
              <a:avLst/>
              <a:gdLst/>
              <a:ahLst/>
              <a:cxnLst/>
              <a:rect l="l" t="t" r="r" b="b"/>
              <a:pathLst>
                <a:path w="542290" h="279400">
                  <a:moveTo>
                    <a:pt x="0" y="232377"/>
                  </a:moveTo>
                  <a:lnTo>
                    <a:pt x="799" y="223520"/>
                  </a:lnTo>
                  <a:lnTo>
                    <a:pt x="879" y="222633"/>
                  </a:lnTo>
                  <a:lnTo>
                    <a:pt x="6243" y="203203"/>
                  </a:lnTo>
                  <a:lnTo>
                    <a:pt x="2587" y="223520"/>
                  </a:lnTo>
                  <a:lnTo>
                    <a:pt x="1062" y="223520"/>
                  </a:lnTo>
                  <a:lnTo>
                    <a:pt x="0" y="232377"/>
                  </a:lnTo>
                  <a:close/>
                </a:path>
                <a:path w="542290" h="279400">
                  <a:moveTo>
                    <a:pt x="8309" y="195723"/>
                  </a:moveTo>
                  <a:lnTo>
                    <a:pt x="13533" y="176804"/>
                  </a:lnTo>
                  <a:lnTo>
                    <a:pt x="33687" y="134563"/>
                  </a:lnTo>
                  <a:lnTo>
                    <a:pt x="42118" y="122688"/>
                  </a:lnTo>
                  <a:lnTo>
                    <a:pt x="40693" y="134563"/>
                  </a:lnTo>
                  <a:lnTo>
                    <a:pt x="34604" y="134563"/>
                  </a:lnTo>
                  <a:lnTo>
                    <a:pt x="31542" y="147320"/>
                  </a:lnTo>
                  <a:lnTo>
                    <a:pt x="30019" y="147320"/>
                  </a:lnTo>
                  <a:lnTo>
                    <a:pt x="19351" y="172720"/>
                  </a:lnTo>
                  <a:lnTo>
                    <a:pt x="16303" y="172720"/>
                  </a:lnTo>
                  <a:lnTo>
                    <a:pt x="14778" y="185420"/>
                  </a:lnTo>
                  <a:lnTo>
                    <a:pt x="13255" y="185420"/>
                  </a:lnTo>
                  <a:lnTo>
                    <a:pt x="8309" y="195723"/>
                  </a:lnTo>
                  <a:close/>
                </a:path>
                <a:path w="542290" h="279400">
                  <a:moveTo>
                    <a:pt x="49830" y="121920"/>
                  </a:moveTo>
                  <a:lnTo>
                    <a:pt x="42664" y="121920"/>
                  </a:lnTo>
                  <a:lnTo>
                    <a:pt x="60578" y="96687"/>
                  </a:lnTo>
                  <a:lnTo>
                    <a:pt x="72581" y="84730"/>
                  </a:lnTo>
                  <a:lnTo>
                    <a:pt x="71167" y="96520"/>
                  </a:lnTo>
                  <a:lnTo>
                    <a:pt x="58975" y="109220"/>
                  </a:lnTo>
                  <a:lnTo>
                    <a:pt x="52878" y="109220"/>
                  </a:lnTo>
                  <a:lnTo>
                    <a:pt x="49830" y="121920"/>
                  </a:lnTo>
                  <a:close/>
                </a:path>
                <a:path w="542290" h="279400">
                  <a:moveTo>
                    <a:pt x="83358" y="83820"/>
                  </a:moveTo>
                  <a:lnTo>
                    <a:pt x="73495" y="83820"/>
                  </a:lnTo>
                  <a:lnTo>
                    <a:pt x="93439" y="63953"/>
                  </a:lnTo>
                  <a:lnTo>
                    <a:pt x="116391" y="47787"/>
                  </a:lnTo>
                  <a:lnTo>
                    <a:pt x="113839" y="58420"/>
                  </a:lnTo>
                  <a:lnTo>
                    <a:pt x="101646" y="58420"/>
                  </a:lnTo>
                  <a:lnTo>
                    <a:pt x="98598" y="71120"/>
                  </a:lnTo>
                  <a:lnTo>
                    <a:pt x="95551" y="71120"/>
                  </a:lnTo>
                  <a:lnTo>
                    <a:pt x="83358" y="83820"/>
                  </a:lnTo>
                  <a:close/>
                </a:path>
                <a:path w="542290" h="279400">
                  <a:moveTo>
                    <a:pt x="136698" y="45720"/>
                  </a:moveTo>
                  <a:lnTo>
                    <a:pt x="119325" y="45720"/>
                  </a:lnTo>
                  <a:lnTo>
                    <a:pt x="131506" y="37140"/>
                  </a:lnTo>
                  <a:lnTo>
                    <a:pt x="138103" y="34018"/>
                  </a:lnTo>
                  <a:lnTo>
                    <a:pt x="136698" y="45720"/>
                  </a:lnTo>
                  <a:close/>
                </a:path>
                <a:path w="542290" h="279400">
                  <a:moveTo>
                    <a:pt x="194628" y="20270"/>
                  </a:moveTo>
                  <a:lnTo>
                    <a:pt x="167155" y="20270"/>
                  </a:lnTo>
                  <a:lnTo>
                    <a:pt x="174012" y="17025"/>
                  </a:lnTo>
                  <a:lnTo>
                    <a:pt x="198178" y="10411"/>
                  </a:lnTo>
                  <a:lnTo>
                    <a:pt x="194628" y="20270"/>
                  </a:lnTo>
                  <a:close/>
                </a:path>
                <a:path w="542290" h="279400">
                  <a:moveTo>
                    <a:pt x="161083" y="33020"/>
                  </a:moveTo>
                  <a:lnTo>
                    <a:pt x="140213" y="33020"/>
                  </a:lnTo>
                  <a:lnTo>
                    <a:pt x="167155" y="20270"/>
                  </a:lnTo>
                  <a:lnTo>
                    <a:pt x="161083" y="33020"/>
                  </a:lnTo>
                  <a:close/>
                </a:path>
                <a:path w="542290" h="279400">
                  <a:moveTo>
                    <a:pt x="371523" y="20320"/>
                  </a:moveTo>
                  <a:lnTo>
                    <a:pt x="345487" y="20320"/>
                  </a:lnTo>
                  <a:lnTo>
                    <a:pt x="327198" y="7620"/>
                  </a:lnTo>
                  <a:lnTo>
                    <a:pt x="208378" y="7620"/>
                  </a:lnTo>
                  <a:lnTo>
                    <a:pt x="220195" y="4385"/>
                  </a:lnTo>
                  <a:lnTo>
                    <a:pt x="269287" y="0"/>
                  </a:lnTo>
                  <a:lnTo>
                    <a:pt x="318379" y="4385"/>
                  </a:lnTo>
                  <a:lnTo>
                    <a:pt x="364561" y="17025"/>
                  </a:lnTo>
                  <a:lnTo>
                    <a:pt x="371523" y="20320"/>
                  </a:lnTo>
                  <a:close/>
                </a:path>
                <a:path w="542290" h="279400">
                  <a:moveTo>
                    <a:pt x="419248" y="45720"/>
                  </a:moveTo>
                  <a:lnTo>
                    <a:pt x="403398" y="45720"/>
                  </a:lnTo>
                  <a:lnTo>
                    <a:pt x="380612" y="24621"/>
                  </a:lnTo>
                  <a:lnTo>
                    <a:pt x="407067" y="37140"/>
                  </a:lnTo>
                  <a:lnTo>
                    <a:pt x="419248" y="45720"/>
                  </a:lnTo>
                  <a:close/>
                </a:path>
                <a:path w="542290" h="279400">
                  <a:moveTo>
                    <a:pt x="437278" y="58420"/>
                  </a:moveTo>
                  <a:lnTo>
                    <a:pt x="426259" y="58420"/>
                  </a:lnTo>
                  <a:lnTo>
                    <a:pt x="424017" y="49079"/>
                  </a:lnTo>
                  <a:lnTo>
                    <a:pt x="437278" y="58420"/>
                  </a:lnTo>
                  <a:close/>
                </a:path>
                <a:path w="542290" h="279400">
                  <a:moveTo>
                    <a:pt x="452247" y="71039"/>
                  </a:moveTo>
                  <a:lnTo>
                    <a:pt x="441479" y="71039"/>
                  </a:lnTo>
                  <a:lnTo>
                    <a:pt x="438689" y="59414"/>
                  </a:lnTo>
                  <a:lnTo>
                    <a:pt x="445134" y="63953"/>
                  </a:lnTo>
                  <a:lnTo>
                    <a:pt x="452247" y="71039"/>
                  </a:lnTo>
                  <a:close/>
                </a:path>
                <a:path w="542290" h="279400">
                  <a:moveTo>
                    <a:pt x="486880" y="109220"/>
                  </a:moveTo>
                  <a:lnTo>
                    <a:pt x="482646" y="109220"/>
                  </a:lnTo>
                  <a:lnTo>
                    <a:pt x="475127" y="96687"/>
                  </a:lnTo>
                  <a:lnTo>
                    <a:pt x="475026" y="96520"/>
                  </a:lnTo>
                  <a:lnTo>
                    <a:pt x="473503" y="96520"/>
                  </a:lnTo>
                  <a:lnTo>
                    <a:pt x="452247" y="71039"/>
                  </a:lnTo>
                  <a:lnTo>
                    <a:pt x="477995" y="96687"/>
                  </a:lnTo>
                  <a:lnTo>
                    <a:pt x="486880" y="109220"/>
                  </a:lnTo>
                  <a:close/>
                </a:path>
                <a:path w="542290" h="279400">
                  <a:moveTo>
                    <a:pt x="495883" y="121920"/>
                  </a:moveTo>
                  <a:lnTo>
                    <a:pt x="487219" y="121920"/>
                  </a:lnTo>
                  <a:lnTo>
                    <a:pt x="487219" y="109698"/>
                  </a:lnTo>
                  <a:lnTo>
                    <a:pt x="495883" y="121920"/>
                  </a:lnTo>
                  <a:close/>
                </a:path>
                <a:path w="542290" h="279400">
                  <a:moveTo>
                    <a:pt x="504886" y="134620"/>
                  </a:moveTo>
                  <a:lnTo>
                    <a:pt x="497887" y="134620"/>
                  </a:lnTo>
                  <a:lnTo>
                    <a:pt x="497887" y="124747"/>
                  </a:lnTo>
                  <a:lnTo>
                    <a:pt x="504886" y="134620"/>
                  </a:lnTo>
                  <a:close/>
                </a:path>
                <a:path w="542290" h="279400">
                  <a:moveTo>
                    <a:pt x="510953" y="147320"/>
                  </a:moveTo>
                  <a:lnTo>
                    <a:pt x="505507" y="147320"/>
                  </a:lnTo>
                  <a:lnTo>
                    <a:pt x="505507" y="135919"/>
                  </a:lnTo>
                  <a:lnTo>
                    <a:pt x="510953" y="147320"/>
                  </a:lnTo>
                  <a:close/>
                </a:path>
                <a:path w="542290" h="279400">
                  <a:moveTo>
                    <a:pt x="517021" y="160020"/>
                  </a:moveTo>
                  <a:lnTo>
                    <a:pt x="511603" y="160020"/>
                  </a:lnTo>
                  <a:lnTo>
                    <a:pt x="511603" y="148679"/>
                  </a:lnTo>
                  <a:lnTo>
                    <a:pt x="517021" y="160020"/>
                  </a:lnTo>
                  <a:close/>
                </a:path>
                <a:path w="542290" h="279400">
                  <a:moveTo>
                    <a:pt x="523089" y="172720"/>
                  </a:moveTo>
                  <a:lnTo>
                    <a:pt x="519223" y="172720"/>
                  </a:lnTo>
                  <a:lnTo>
                    <a:pt x="519223" y="164627"/>
                  </a:lnTo>
                  <a:lnTo>
                    <a:pt x="523089" y="172720"/>
                  </a:lnTo>
                  <a:close/>
                </a:path>
                <a:path w="542290" h="279400">
                  <a:moveTo>
                    <a:pt x="527419" y="185420"/>
                  </a:moveTo>
                  <a:lnTo>
                    <a:pt x="523794" y="185420"/>
                  </a:lnTo>
                  <a:lnTo>
                    <a:pt x="523794" y="174196"/>
                  </a:lnTo>
                  <a:lnTo>
                    <a:pt x="525041" y="176804"/>
                  </a:lnTo>
                  <a:lnTo>
                    <a:pt x="527419" y="185420"/>
                  </a:lnTo>
                  <a:close/>
                </a:path>
                <a:path w="542290" h="279400">
                  <a:moveTo>
                    <a:pt x="530926" y="198120"/>
                  </a:moveTo>
                  <a:lnTo>
                    <a:pt x="528367" y="198120"/>
                  </a:lnTo>
                  <a:lnTo>
                    <a:pt x="528367" y="188851"/>
                  </a:lnTo>
                  <a:lnTo>
                    <a:pt x="530926" y="198120"/>
                  </a:lnTo>
                  <a:close/>
                </a:path>
                <a:path w="542290" h="279400">
                  <a:moveTo>
                    <a:pt x="534433" y="210820"/>
                  </a:moveTo>
                  <a:lnTo>
                    <a:pt x="532939" y="210820"/>
                  </a:lnTo>
                  <a:lnTo>
                    <a:pt x="532939" y="205409"/>
                  </a:lnTo>
                  <a:lnTo>
                    <a:pt x="534433" y="210820"/>
                  </a:lnTo>
                  <a:close/>
                </a:path>
                <a:path w="542290" h="279400">
                  <a:moveTo>
                    <a:pt x="538920" y="236220"/>
                  </a:moveTo>
                  <a:lnTo>
                    <a:pt x="537510" y="236220"/>
                  </a:lnTo>
                  <a:lnTo>
                    <a:pt x="537510" y="223520"/>
                  </a:lnTo>
                  <a:lnTo>
                    <a:pt x="535987" y="223520"/>
                  </a:lnTo>
                  <a:lnTo>
                    <a:pt x="535987" y="216448"/>
                  </a:lnTo>
                  <a:lnTo>
                    <a:pt x="537695" y="222633"/>
                  </a:lnTo>
                  <a:lnTo>
                    <a:pt x="538920" y="236220"/>
                  </a:lnTo>
                  <a:close/>
                </a:path>
                <a:path w="542290" h="279400">
                  <a:moveTo>
                    <a:pt x="541212" y="261620"/>
                  </a:moveTo>
                  <a:lnTo>
                    <a:pt x="540559" y="261620"/>
                  </a:lnTo>
                  <a:lnTo>
                    <a:pt x="540559" y="254379"/>
                  </a:lnTo>
                  <a:lnTo>
                    <a:pt x="541212" y="261620"/>
                  </a:lnTo>
                  <a:close/>
                </a:path>
                <a:path w="542290" h="279400">
                  <a:moveTo>
                    <a:pt x="541384" y="279087"/>
                  </a:moveTo>
                  <a:lnTo>
                    <a:pt x="541697" y="271272"/>
                  </a:lnTo>
                  <a:lnTo>
                    <a:pt x="541815" y="268308"/>
                  </a:lnTo>
                  <a:lnTo>
                    <a:pt x="542083" y="271272"/>
                  </a:lnTo>
                  <a:lnTo>
                    <a:pt x="541384" y="279087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461709" y="4911851"/>
              <a:ext cx="542290" cy="414655"/>
            </a:xfrm>
            <a:custGeom>
              <a:avLst/>
              <a:gdLst/>
              <a:ahLst/>
              <a:cxnLst/>
              <a:rect l="l" t="t" r="r" b="b"/>
              <a:pathLst>
                <a:path w="542290" h="414654">
                  <a:moveTo>
                    <a:pt x="0" y="232377"/>
                  </a:moveTo>
                  <a:lnTo>
                    <a:pt x="879" y="222633"/>
                  </a:lnTo>
                  <a:lnTo>
                    <a:pt x="6243" y="203203"/>
                  </a:lnTo>
                </a:path>
                <a:path w="542290" h="414654">
                  <a:moveTo>
                    <a:pt x="8309" y="195723"/>
                  </a:moveTo>
                  <a:lnTo>
                    <a:pt x="13533" y="176804"/>
                  </a:lnTo>
                  <a:lnTo>
                    <a:pt x="33687" y="134563"/>
                  </a:lnTo>
                  <a:lnTo>
                    <a:pt x="42118" y="122688"/>
                  </a:lnTo>
                </a:path>
                <a:path w="542290" h="414654">
                  <a:moveTo>
                    <a:pt x="42664" y="121920"/>
                  </a:moveTo>
                  <a:lnTo>
                    <a:pt x="60578" y="96687"/>
                  </a:lnTo>
                  <a:lnTo>
                    <a:pt x="72581" y="84730"/>
                  </a:lnTo>
                </a:path>
                <a:path w="542290" h="414654">
                  <a:moveTo>
                    <a:pt x="73495" y="83820"/>
                  </a:moveTo>
                  <a:lnTo>
                    <a:pt x="93439" y="63953"/>
                  </a:lnTo>
                  <a:lnTo>
                    <a:pt x="116391" y="47787"/>
                  </a:lnTo>
                </a:path>
                <a:path w="542290" h="414654">
                  <a:moveTo>
                    <a:pt x="119325" y="45720"/>
                  </a:moveTo>
                  <a:lnTo>
                    <a:pt x="131506" y="37140"/>
                  </a:lnTo>
                  <a:lnTo>
                    <a:pt x="138103" y="34018"/>
                  </a:lnTo>
                </a:path>
                <a:path w="542290" h="414654">
                  <a:moveTo>
                    <a:pt x="140213" y="33020"/>
                  </a:moveTo>
                  <a:lnTo>
                    <a:pt x="167155" y="20270"/>
                  </a:lnTo>
                  <a:lnTo>
                    <a:pt x="174012" y="17025"/>
                  </a:lnTo>
                  <a:lnTo>
                    <a:pt x="198178" y="10411"/>
                  </a:lnTo>
                </a:path>
                <a:path w="542290" h="414654">
                  <a:moveTo>
                    <a:pt x="208378" y="7620"/>
                  </a:moveTo>
                  <a:lnTo>
                    <a:pt x="220194" y="4385"/>
                  </a:lnTo>
                  <a:lnTo>
                    <a:pt x="269287" y="0"/>
                  </a:lnTo>
                  <a:lnTo>
                    <a:pt x="318379" y="4385"/>
                  </a:lnTo>
                  <a:lnTo>
                    <a:pt x="330195" y="7620"/>
                  </a:lnTo>
                </a:path>
                <a:path w="542290" h="414654">
                  <a:moveTo>
                    <a:pt x="37639" y="414646"/>
                  </a:moveTo>
                  <a:lnTo>
                    <a:pt x="37196" y="414020"/>
                  </a:lnTo>
                </a:path>
                <a:path w="542290" h="414654">
                  <a:moveTo>
                    <a:pt x="13255" y="365531"/>
                  </a:moveTo>
                  <a:lnTo>
                    <a:pt x="12621" y="363220"/>
                  </a:lnTo>
                </a:path>
                <a:path w="542290" h="414654">
                  <a:moveTo>
                    <a:pt x="2587" y="326597"/>
                  </a:moveTo>
                  <a:lnTo>
                    <a:pt x="2182" y="325120"/>
                  </a:lnTo>
                </a:path>
                <a:path w="542290" h="414654">
                  <a:moveTo>
                    <a:pt x="330195" y="7620"/>
                  </a:moveTo>
                  <a:lnTo>
                    <a:pt x="364561" y="17025"/>
                  </a:lnTo>
                  <a:lnTo>
                    <a:pt x="371523" y="20320"/>
                  </a:lnTo>
                </a:path>
                <a:path w="542290" h="414654">
                  <a:moveTo>
                    <a:pt x="380612" y="24621"/>
                  </a:moveTo>
                  <a:lnTo>
                    <a:pt x="407067" y="37140"/>
                  </a:lnTo>
                  <a:lnTo>
                    <a:pt x="419248" y="45720"/>
                  </a:lnTo>
                </a:path>
                <a:path w="542290" h="414654">
                  <a:moveTo>
                    <a:pt x="424017" y="49079"/>
                  </a:moveTo>
                  <a:lnTo>
                    <a:pt x="437278" y="58420"/>
                  </a:lnTo>
                </a:path>
                <a:path w="542290" h="414654">
                  <a:moveTo>
                    <a:pt x="438689" y="59414"/>
                  </a:moveTo>
                  <a:lnTo>
                    <a:pt x="445134" y="63953"/>
                  </a:lnTo>
                  <a:lnTo>
                    <a:pt x="452247" y="71039"/>
                  </a:lnTo>
                  <a:lnTo>
                    <a:pt x="477995" y="96687"/>
                  </a:lnTo>
                  <a:lnTo>
                    <a:pt x="486893" y="109220"/>
                  </a:lnTo>
                </a:path>
                <a:path w="542290" h="414654">
                  <a:moveTo>
                    <a:pt x="487219" y="109679"/>
                  </a:moveTo>
                  <a:lnTo>
                    <a:pt x="495909" y="121920"/>
                  </a:lnTo>
                </a:path>
                <a:path w="542290" h="414654">
                  <a:moveTo>
                    <a:pt x="497887" y="124705"/>
                  </a:moveTo>
                  <a:lnTo>
                    <a:pt x="504886" y="134620"/>
                  </a:lnTo>
                </a:path>
                <a:path w="542290" h="414654">
                  <a:moveTo>
                    <a:pt x="505507" y="135919"/>
                  </a:moveTo>
                  <a:lnTo>
                    <a:pt x="510953" y="147320"/>
                  </a:lnTo>
                </a:path>
                <a:path w="542290" h="414654">
                  <a:moveTo>
                    <a:pt x="511603" y="148679"/>
                  </a:moveTo>
                  <a:lnTo>
                    <a:pt x="517021" y="160020"/>
                  </a:lnTo>
                </a:path>
                <a:path w="542290" h="414654">
                  <a:moveTo>
                    <a:pt x="519223" y="164627"/>
                  </a:moveTo>
                  <a:lnTo>
                    <a:pt x="523089" y="172720"/>
                  </a:lnTo>
                </a:path>
                <a:path w="542290" h="414654">
                  <a:moveTo>
                    <a:pt x="523794" y="174196"/>
                  </a:moveTo>
                  <a:lnTo>
                    <a:pt x="525040" y="176804"/>
                  </a:lnTo>
                  <a:lnTo>
                    <a:pt x="527419" y="185420"/>
                  </a:lnTo>
                </a:path>
                <a:path w="542290" h="414654">
                  <a:moveTo>
                    <a:pt x="528367" y="188851"/>
                  </a:moveTo>
                  <a:lnTo>
                    <a:pt x="530926" y="198120"/>
                  </a:lnTo>
                </a:path>
                <a:path w="542290" h="414654">
                  <a:moveTo>
                    <a:pt x="532939" y="205409"/>
                  </a:moveTo>
                  <a:lnTo>
                    <a:pt x="534433" y="210820"/>
                  </a:lnTo>
                </a:path>
                <a:path w="542290" h="414654">
                  <a:moveTo>
                    <a:pt x="535987" y="216448"/>
                  </a:moveTo>
                  <a:lnTo>
                    <a:pt x="537695" y="222633"/>
                  </a:lnTo>
                  <a:lnTo>
                    <a:pt x="538920" y="236220"/>
                  </a:lnTo>
                </a:path>
                <a:path w="542290" h="414654">
                  <a:moveTo>
                    <a:pt x="540558" y="254379"/>
                  </a:moveTo>
                  <a:lnTo>
                    <a:pt x="541212" y="261620"/>
                  </a:lnTo>
                </a:path>
                <a:path w="542290" h="414654">
                  <a:moveTo>
                    <a:pt x="541815" y="268308"/>
                  </a:moveTo>
                  <a:lnTo>
                    <a:pt x="542083" y="271272"/>
                  </a:lnTo>
                  <a:lnTo>
                    <a:pt x="541384" y="279087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458200" y="4911851"/>
              <a:ext cx="546100" cy="544195"/>
            </a:xfrm>
            <a:custGeom>
              <a:avLst/>
              <a:gdLst/>
              <a:ahLst/>
              <a:cxnLst/>
              <a:rect l="l" t="t" r="r" b="b"/>
              <a:pathLst>
                <a:path w="546100" h="544195">
                  <a:moveTo>
                    <a:pt x="272795" y="544067"/>
                  </a:moveTo>
                  <a:lnTo>
                    <a:pt x="223703" y="539679"/>
                  </a:lnTo>
                  <a:lnTo>
                    <a:pt x="177521" y="527025"/>
                  </a:lnTo>
                  <a:lnTo>
                    <a:pt x="135015" y="506871"/>
                  </a:lnTo>
                  <a:lnTo>
                    <a:pt x="96948" y="479980"/>
                  </a:lnTo>
                  <a:lnTo>
                    <a:pt x="64087" y="447119"/>
                  </a:lnTo>
                  <a:lnTo>
                    <a:pt x="37196" y="409052"/>
                  </a:lnTo>
                  <a:lnTo>
                    <a:pt x="17042" y="366546"/>
                  </a:lnTo>
                  <a:lnTo>
                    <a:pt x="4388" y="320364"/>
                  </a:lnTo>
                  <a:lnTo>
                    <a:pt x="0" y="271272"/>
                  </a:lnTo>
                  <a:lnTo>
                    <a:pt x="4388" y="222633"/>
                  </a:lnTo>
                  <a:lnTo>
                    <a:pt x="17042" y="176804"/>
                  </a:lnTo>
                  <a:lnTo>
                    <a:pt x="37196" y="134563"/>
                  </a:lnTo>
                  <a:lnTo>
                    <a:pt x="64087" y="96687"/>
                  </a:lnTo>
                  <a:lnTo>
                    <a:pt x="96948" y="63953"/>
                  </a:lnTo>
                  <a:lnTo>
                    <a:pt x="135015" y="37140"/>
                  </a:lnTo>
                  <a:lnTo>
                    <a:pt x="177521" y="17025"/>
                  </a:lnTo>
                  <a:lnTo>
                    <a:pt x="223703" y="4385"/>
                  </a:lnTo>
                  <a:lnTo>
                    <a:pt x="272795" y="0"/>
                  </a:lnTo>
                  <a:lnTo>
                    <a:pt x="321888" y="4385"/>
                  </a:lnTo>
                  <a:lnTo>
                    <a:pt x="368070" y="17025"/>
                  </a:lnTo>
                  <a:lnTo>
                    <a:pt x="410576" y="37140"/>
                  </a:lnTo>
                  <a:lnTo>
                    <a:pt x="448643" y="63953"/>
                  </a:lnTo>
                  <a:lnTo>
                    <a:pt x="481504" y="96687"/>
                  </a:lnTo>
                  <a:lnTo>
                    <a:pt x="508395" y="134563"/>
                  </a:lnTo>
                  <a:lnTo>
                    <a:pt x="528549" y="176804"/>
                  </a:lnTo>
                  <a:lnTo>
                    <a:pt x="541203" y="222633"/>
                  </a:lnTo>
                  <a:lnTo>
                    <a:pt x="545591" y="271272"/>
                  </a:lnTo>
                  <a:lnTo>
                    <a:pt x="541203" y="320364"/>
                  </a:lnTo>
                  <a:lnTo>
                    <a:pt x="528549" y="366546"/>
                  </a:lnTo>
                  <a:lnTo>
                    <a:pt x="508395" y="409052"/>
                  </a:lnTo>
                  <a:lnTo>
                    <a:pt x="481504" y="447119"/>
                  </a:lnTo>
                  <a:lnTo>
                    <a:pt x="448643" y="479980"/>
                  </a:lnTo>
                  <a:lnTo>
                    <a:pt x="410576" y="506871"/>
                  </a:lnTo>
                  <a:lnTo>
                    <a:pt x="368070" y="527025"/>
                  </a:lnTo>
                  <a:lnTo>
                    <a:pt x="321888" y="539679"/>
                  </a:lnTo>
                  <a:lnTo>
                    <a:pt x="272795" y="544067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458200" y="4911851"/>
              <a:ext cx="546100" cy="544195"/>
            </a:xfrm>
            <a:custGeom>
              <a:avLst/>
              <a:gdLst/>
              <a:ahLst/>
              <a:cxnLst/>
              <a:rect l="l" t="t" r="r" b="b"/>
              <a:pathLst>
                <a:path w="546100" h="544195">
                  <a:moveTo>
                    <a:pt x="0" y="271272"/>
                  </a:moveTo>
                  <a:lnTo>
                    <a:pt x="4388" y="222633"/>
                  </a:lnTo>
                  <a:lnTo>
                    <a:pt x="17042" y="176804"/>
                  </a:lnTo>
                  <a:lnTo>
                    <a:pt x="37196" y="134563"/>
                  </a:lnTo>
                  <a:lnTo>
                    <a:pt x="64087" y="96687"/>
                  </a:lnTo>
                  <a:lnTo>
                    <a:pt x="96948" y="63953"/>
                  </a:lnTo>
                  <a:lnTo>
                    <a:pt x="135015" y="37140"/>
                  </a:lnTo>
                  <a:lnTo>
                    <a:pt x="177521" y="17025"/>
                  </a:lnTo>
                  <a:lnTo>
                    <a:pt x="223703" y="4385"/>
                  </a:lnTo>
                  <a:lnTo>
                    <a:pt x="272795" y="0"/>
                  </a:lnTo>
                  <a:lnTo>
                    <a:pt x="321888" y="4385"/>
                  </a:lnTo>
                  <a:lnTo>
                    <a:pt x="368070" y="17025"/>
                  </a:lnTo>
                  <a:lnTo>
                    <a:pt x="410576" y="37140"/>
                  </a:lnTo>
                  <a:lnTo>
                    <a:pt x="448643" y="63953"/>
                  </a:lnTo>
                  <a:lnTo>
                    <a:pt x="481504" y="96687"/>
                  </a:lnTo>
                  <a:lnTo>
                    <a:pt x="508395" y="134563"/>
                  </a:lnTo>
                  <a:lnTo>
                    <a:pt x="528549" y="176804"/>
                  </a:lnTo>
                  <a:lnTo>
                    <a:pt x="541203" y="222633"/>
                  </a:lnTo>
                  <a:lnTo>
                    <a:pt x="545591" y="271272"/>
                  </a:lnTo>
                  <a:lnTo>
                    <a:pt x="541203" y="320364"/>
                  </a:lnTo>
                  <a:lnTo>
                    <a:pt x="528549" y="366546"/>
                  </a:lnTo>
                  <a:lnTo>
                    <a:pt x="508395" y="409052"/>
                  </a:lnTo>
                  <a:lnTo>
                    <a:pt x="481504" y="447119"/>
                  </a:lnTo>
                  <a:lnTo>
                    <a:pt x="448643" y="479980"/>
                  </a:lnTo>
                  <a:lnTo>
                    <a:pt x="410576" y="506871"/>
                  </a:lnTo>
                  <a:lnTo>
                    <a:pt x="368070" y="527025"/>
                  </a:lnTo>
                  <a:lnTo>
                    <a:pt x="321888" y="539679"/>
                  </a:lnTo>
                  <a:lnTo>
                    <a:pt x="272795" y="544067"/>
                  </a:lnTo>
                  <a:lnTo>
                    <a:pt x="223703" y="539679"/>
                  </a:lnTo>
                  <a:lnTo>
                    <a:pt x="177521" y="527025"/>
                  </a:lnTo>
                  <a:lnTo>
                    <a:pt x="135015" y="506871"/>
                  </a:lnTo>
                  <a:lnTo>
                    <a:pt x="96948" y="479980"/>
                  </a:lnTo>
                  <a:lnTo>
                    <a:pt x="64087" y="447119"/>
                  </a:lnTo>
                  <a:lnTo>
                    <a:pt x="37196" y="409052"/>
                  </a:lnTo>
                  <a:lnTo>
                    <a:pt x="17042" y="366546"/>
                  </a:lnTo>
                  <a:lnTo>
                    <a:pt x="4388" y="320364"/>
                  </a:lnTo>
                  <a:lnTo>
                    <a:pt x="0" y="271272"/>
                  </a:lnTo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8669566" y="5062253"/>
            <a:ext cx="12509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solidFill>
                  <a:srgbClr val="FFFFFF"/>
                </a:solidFill>
                <a:latin typeface="Cambria"/>
                <a:cs typeface="Cambria"/>
              </a:rPr>
              <a:t>8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43074" y="5533203"/>
            <a:ext cx="1383665" cy="3816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25"/>
              </a:spcBef>
            </a:pPr>
            <a:r>
              <a:rPr sz="900" b="1" spc="-10" dirty="0">
                <a:solidFill>
                  <a:srgbClr val="083B52"/>
                </a:solidFill>
                <a:latin typeface="Calibri"/>
                <a:cs typeface="Calibri"/>
              </a:rPr>
              <a:t>Ziekenhuisbezoeken</a:t>
            </a:r>
            <a:endParaRPr sz="9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15"/>
              </a:spcBef>
            </a:pP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Dementievriendelijke</a:t>
            </a:r>
            <a:r>
              <a:rPr sz="700" spc="7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ziekenhuizen</a:t>
            </a:r>
            <a:r>
              <a:rPr sz="700" spc="5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25" dirty="0">
                <a:solidFill>
                  <a:srgbClr val="5B6B6B"/>
                </a:solidFill>
                <a:latin typeface="Calibri"/>
                <a:cs typeface="Calibri"/>
              </a:rPr>
              <a:t>in</a:t>
            </a:r>
            <a:r>
              <a:rPr sz="700" spc="50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Vlaanderen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44867" y="5533203"/>
            <a:ext cx="1113790" cy="3816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900" b="1" dirty="0">
                <a:solidFill>
                  <a:srgbClr val="083B52"/>
                </a:solidFill>
                <a:latin typeface="Calibri"/>
                <a:cs typeface="Calibri"/>
              </a:rPr>
              <a:t>Internationaal</a:t>
            </a:r>
            <a:r>
              <a:rPr sz="900" b="1" spc="-10" dirty="0">
                <a:solidFill>
                  <a:srgbClr val="083B52"/>
                </a:solidFill>
                <a:latin typeface="Calibri"/>
                <a:cs typeface="Calibri"/>
              </a:rPr>
              <a:t> contact</a:t>
            </a:r>
            <a:endParaRPr sz="9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15"/>
              </a:spcBef>
            </a:pP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Uitwisseling</a:t>
            </a:r>
            <a:r>
              <a:rPr sz="700" spc="5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met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buitenlandse</a:t>
            </a:r>
            <a:r>
              <a:rPr sz="700" spc="50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onderzoekers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16194" y="5533203"/>
            <a:ext cx="899160" cy="274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900" b="1" spc="-10" dirty="0">
                <a:solidFill>
                  <a:srgbClr val="083B52"/>
                </a:solidFill>
                <a:latin typeface="Calibri"/>
                <a:cs typeface="Calibri"/>
              </a:rPr>
              <a:t>Analyse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Van de</a:t>
            </a:r>
            <a:r>
              <a:rPr sz="700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verzamelde</a:t>
            </a:r>
            <a:r>
              <a:rPr sz="700" spc="4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20" dirty="0">
                <a:solidFill>
                  <a:srgbClr val="5B6B6B"/>
                </a:solidFill>
                <a:latin typeface="Calibri"/>
                <a:cs typeface="Calibri"/>
              </a:rPr>
              <a:t>data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242721" y="5533203"/>
            <a:ext cx="977900" cy="274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25"/>
              </a:spcBef>
            </a:pPr>
            <a:r>
              <a:rPr sz="900" b="1" dirty="0">
                <a:solidFill>
                  <a:srgbClr val="083B52"/>
                </a:solidFill>
                <a:latin typeface="Calibri"/>
                <a:cs typeface="Calibri"/>
              </a:rPr>
              <a:t>Test</a:t>
            </a:r>
            <a:r>
              <a:rPr sz="900" b="1" spc="25" dirty="0">
                <a:solidFill>
                  <a:srgbClr val="083B52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083B52"/>
                </a:solidFill>
                <a:latin typeface="Calibri"/>
                <a:cs typeface="Calibri"/>
              </a:rPr>
              <a:t>Masterclass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Uittesten</a:t>
            </a:r>
            <a:r>
              <a:rPr sz="700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bij</a:t>
            </a:r>
            <a:r>
              <a:rPr sz="700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zorgverleners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68" name="object 6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84079" y="5868923"/>
            <a:ext cx="699516" cy="731519"/>
          </a:xfrm>
          <a:prstGeom prst="rect">
            <a:avLst/>
          </a:prstGeom>
        </p:spPr>
      </p:pic>
      <p:sp>
        <p:nvSpPr>
          <p:cNvPr id="67" name="object 67"/>
          <p:cNvSpPr txBox="1"/>
          <p:nvPr/>
        </p:nvSpPr>
        <p:spPr>
          <a:xfrm>
            <a:off x="308839" y="6525160"/>
            <a:ext cx="341058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HEARTSHIP-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project</a:t>
            </a:r>
            <a:r>
              <a:rPr sz="700" i="1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·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onderzoeksflow</a:t>
            </a:r>
            <a:r>
              <a:rPr sz="700" i="1" spc="5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700" i="1" spc="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praktijkverkenning</a:t>
            </a:r>
            <a:r>
              <a:rPr sz="700" i="1" spc="6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tot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implementatie</a:t>
            </a:r>
            <a:r>
              <a:rPr sz="700" i="1" spc="8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in</a:t>
            </a:r>
            <a:r>
              <a:rPr sz="7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700" i="1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opleiding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8834" y="947504"/>
            <a:ext cx="4817745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solidFill>
                  <a:srgbClr val="083B52"/>
                </a:solidFill>
              </a:rPr>
              <a:t>1.</a:t>
            </a:r>
            <a:r>
              <a:rPr spc="-15" dirty="0">
                <a:solidFill>
                  <a:srgbClr val="083B52"/>
                </a:solidFill>
              </a:rPr>
              <a:t> </a:t>
            </a:r>
            <a:r>
              <a:rPr dirty="0">
                <a:solidFill>
                  <a:srgbClr val="083B52"/>
                </a:solidFill>
              </a:rPr>
              <a:t>Praktijkverkenning</a:t>
            </a:r>
            <a:r>
              <a:rPr spc="-10" dirty="0">
                <a:solidFill>
                  <a:srgbClr val="083B52"/>
                </a:solidFill>
              </a:rPr>
              <a:t> </a:t>
            </a:r>
            <a:r>
              <a:rPr sz="1400" dirty="0">
                <a:solidFill>
                  <a:srgbClr val="083B52"/>
                </a:solidFill>
              </a:rPr>
              <a:t>(aug</a:t>
            </a:r>
            <a:r>
              <a:rPr sz="1400" spc="-35" dirty="0">
                <a:solidFill>
                  <a:srgbClr val="083B52"/>
                </a:solidFill>
              </a:rPr>
              <a:t> </a:t>
            </a:r>
            <a:r>
              <a:rPr sz="1400" dirty="0">
                <a:solidFill>
                  <a:srgbClr val="083B52"/>
                </a:solidFill>
              </a:rPr>
              <a:t>–</a:t>
            </a:r>
            <a:r>
              <a:rPr sz="1400" spc="-20" dirty="0">
                <a:solidFill>
                  <a:srgbClr val="083B52"/>
                </a:solidFill>
              </a:rPr>
              <a:t> </a:t>
            </a:r>
            <a:r>
              <a:rPr sz="1400" dirty="0">
                <a:solidFill>
                  <a:srgbClr val="083B52"/>
                </a:solidFill>
              </a:rPr>
              <a:t>nov</a:t>
            </a:r>
            <a:r>
              <a:rPr sz="1400" spc="-25" dirty="0">
                <a:solidFill>
                  <a:srgbClr val="083B52"/>
                </a:solidFill>
              </a:rPr>
              <a:t> </a:t>
            </a:r>
            <a:r>
              <a:rPr sz="1400" spc="-10" dirty="0">
                <a:solidFill>
                  <a:srgbClr val="083B52"/>
                </a:solidFill>
              </a:rPr>
              <a:t>2025)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7302465" y="971767"/>
            <a:ext cx="3079115" cy="398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3</a:t>
            </a:r>
            <a:r>
              <a:rPr sz="1450" b="1" spc="5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afdelingen</a:t>
            </a:r>
            <a:r>
              <a:rPr sz="1450" b="1" spc="5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geriatrie</a:t>
            </a:r>
            <a:r>
              <a:rPr sz="1450" b="1" spc="2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in</a:t>
            </a:r>
            <a:r>
              <a:rPr sz="1450" b="1" spc="5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3</a:t>
            </a:r>
            <a:r>
              <a:rPr sz="1450" b="1" spc="7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spc="-10" dirty="0">
                <a:solidFill>
                  <a:srgbClr val="DF791F"/>
                </a:solidFill>
                <a:latin typeface="Calibri"/>
                <a:cs typeface="Calibri"/>
              </a:rPr>
              <a:t>ziekenhuizen</a:t>
            </a:r>
            <a:endParaRPr sz="145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  <a:spcBef>
                <a:spcPts val="70"/>
              </a:spcBef>
            </a:pP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543</a:t>
            </a:r>
            <a:r>
              <a:rPr sz="900" spc="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patiënten</a:t>
            </a:r>
            <a:r>
              <a:rPr sz="900" spc="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gescreend</a:t>
            </a:r>
            <a:r>
              <a:rPr sz="900" spc="27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·</a:t>
            </a:r>
            <a:r>
              <a:rPr sz="900" spc="27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150</a:t>
            </a:r>
            <a:r>
              <a:rPr sz="900" spc="4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met</a:t>
            </a:r>
            <a:r>
              <a:rPr sz="900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dementie</a:t>
            </a:r>
            <a:r>
              <a:rPr sz="9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5B6B6B"/>
                </a:solidFill>
                <a:latin typeface="Calibri"/>
                <a:cs typeface="Calibri"/>
              </a:rPr>
              <a:t>geïncludeerd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8890" y="1438145"/>
            <a:ext cx="631444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Gedrags-</a:t>
            </a:r>
            <a:r>
              <a:rPr sz="11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1100" i="1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gemoedssymptomen,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psychotrope</a:t>
            </a:r>
            <a:r>
              <a:rPr sz="1100" i="1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medicatie</a:t>
            </a:r>
            <a:r>
              <a:rPr sz="11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1100" i="1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gevoel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1100" i="1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competentie</a:t>
            </a:r>
            <a:r>
              <a:rPr sz="11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op</a:t>
            </a:r>
            <a:r>
              <a:rPr sz="1100" i="1" spc="-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1100" i="1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geriatrische afdeling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1563" y="1735835"/>
            <a:ext cx="2392680" cy="352425"/>
          </a:xfrm>
          <a:custGeom>
            <a:avLst/>
            <a:gdLst/>
            <a:ahLst/>
            <a:cxnLst/>
            <a:rect l="l" t="t" r="r" b="b"/>
            <a:pathLst>
              <a:path w="2392680" h="352425">
                <a:moveTo>
                  <a:pt x="2343912" y="352044"/>
                </a:moveTo>
                <a:lnTo>
                  <a:pt x="48768" y="352044"/>
                </a:lnTo>
                <a:lnTo>
                  <a:pt x="29575" y="348305"/>
                </a:lnTo>
                <a:lnTo>
                  <a:pt x="14097" y="338137"/>
                </a:lnTo>
                <a:lnTo>
                  <a:pt x="3762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62" y="28932"/>
                </a:lnTo>
                <a:lnTo>
                  <a:pt x="14097" y="13906"/>
                </a:lnTo>
                <a:lnTo>
                  <a:pt x="29575" y="3738"/>
                </a:lnTo>
                <a:lnTo>
                  <a:pt x="48768" y="0"/>
                </a:lnTo>
                <a:lnTo>
                  <a:pt x="2343912" y="0"/>
                </a:lnTo>
                <a:lnTo>
                  <a:pt x="2363104" y="3738"/>
                </a:lnTo>
                <a:lnTo>
                  <a:pt x="2378583" y="13906"/>
                </a:lnTo>
                <a:lnTo>
                  <a:pt x="2388917" y="28932"/>
                </a:lnTo>
                <a:lnTo>
                  <a:pt x="2392679" y="47244"/>
                </a:lnTo>
                <a:lnTo>
                  <a:pt x="2392679" y="304800"/>
                </a:lnTo>
                <a:lnTo>
                  <a:pt x="2388917" y="323111"/>
                </a:lnTo>
                <a:lnTo>
                  <a:pt x="2378583" y="338137"/>
                </a:lnTo>
                <a:lnTo>
                  <a:pt x="2363104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EF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74264" y="1735835"/>
            <a:ext cx="2392680" cy="352425"/>
          </a:xfrm>
          <a:custGeom>
            <a:avLst/>
            <a:gdLst/>
            <a:ahLst/>
            <a:cxnLst/>
            <a:rect l="l" t="t" r="r" b="b"/>
            <a:pathLst>
              <a:path w="2392679" h="352425">
                <a:moveTo>
                  <a:pt x="2343912" y="352044"/>
                </a:moveTo>
                <a:lnTo>
                  <a:pt x="47244" y="352044"/>
                </a:lnTo>
                <a:lnTo>
                  <a:pt x="28932" y="348305"/>
                </a:lnTo>
                <a:lnTo>
                  <a:pt x="13906" y="338137"/>
                </a:lnTo>
                <a:lnTo>
                  <a:pt x="3738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38" y="28932"/>
                </a:lnTo>
                <a:lnTo>
                  <a:pt x="13906" y="13906"/>
                </a:lnTo>
                <a:lnTo>
                  <a:pt x="28932" y="3738"/>
                </a:lnTo>
                <a:lnTo>
                  <a:pt x="47244" y="0"/>
                </a:lnTo>
                <a:lnTo>
                  <a:pt x="2343912" y="0"/>
                </a:lnTo>
                <a:lnTo>
                  <a:pt x="2362461" y="3738"/>
                </a:lnTo>
                <a:lnTo>
                  <a:pt x="2378011" y="13906"/>
                </a:lnTo>
                <a:lnTo>
                  <a:pt x="2388703" y="28932"/>
                </a:lnTo>
                <a:lnTo>
                  <a:pt x="2392679" y="47244"/>
                </a:lnTo>
                <a:lnTo>
                  <a:pt x="2392679" y="304800"/>
                </a:lnTo>
                <a:lnTo>
                  <a:pt x="2388703" y="323111"/>
                </a:lnTo>
                <a:lnTo>
                  <a:pt x="2378011" y="338137"/>
                </a:lnTo>
                <a:lnTo>
                  <a:pt x="2362461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EF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26964" y="1735835"/>
            <a:ext cx="2392680" cy="352425"/>
          </a:xfrm>
          <a:custGeom>
            <a:avLst/>
            <a:gdLst/>
            <a:ahLst/>
            <a:cxnLst/>
            <a:rect l="l" t="t" r="r" b="b"/>
            <a:pathLst>
              <a:path w="2392679" h="352425">
                <a:moveTo>
                  <a:pt x="2343912" y="352044"/>
                </a:moveTo>
                <a:lnTo>
                  <a:pt x="47244" y="352044"/>
                </a:lnTo>
                <a:lnTo>
                  <a:pt x="28932" y="348305"/>
                </a:lnTo>
                <a:lnTo>
                  <a:pt x="13906" y="338137"/>
                </a:lnTo>
                <a:lnTo>
                  <a:pt x="3738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38" y="28932"/>
                </a:lnTo>
                <a:lnTo>
                  <a:pt x="13906" y="13906"/>
                </a:lnTo>
                <a:lnTo>
                  <a:pt x="28932" y="3738"/>
                </a:lnTo>
                <a:lnTo>
                  <a:pt x="47244" y="0"/>
                </a:lnTo>
                <a:lnTo>
                  <a:pt x="2343912" y="0"/>
                </a:lnTo>
                <a:lnTo>
                  <a:pt x="2362461" y="3738"/>
                </a:lnTo>
                <a:lnTo>
                  <a:pt x="2378011" y="13906"/>
                </a:lnTo>
                <a:lnTo>
                  <a:pt x="2388703" y="28932"/>
                </a:lnTo>
                <a:lnTo>
                  <a:pt x="2392679" y="47244"/>
                </a:lnTo>
                <a:lnTo>
                  <a:pt x="2392679" y="304800"/>
                </a:lnTo>
                <a:lnTo>
                  <a:pt x="2388703" y="323111"/>
                </a:lnTo>
                <a:lnTo>
                  <a:pt x="2378011" y="338137"/>
                </a:lnTo>
                <a:lnTo>
                  <a:pt x="2362461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EF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2082" y="1773440"/>
            <a:ext cx="7146290" cy="25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64765" algn="l"/>
                <a:tab pos="5117465" algn="l"/>
              </a:tabLst>
            </a:pP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86</a:t>
            </a:r>
            <a:r>
              <a:rPr sz="1450" b="1" spc="3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jaar</a:t>
            </a:r>
            <a:r>
              <a:rPr sz="1450" b="1" spc="43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gemiddelde</a:t>
            </a:r>
            <a:r>
              <a:rPr sz="800" spc="7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leeftijd</a:t>
            </a:r>
            <a:r>
              <a:rPr sz="8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(n</a:t>
            </a:r>
            <a:r>
              <a:rPr sz="800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=</a:t>
            </a:r>
            <a:r>
              <a:rPr sz="8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150)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	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60%</a:t>
            </a:r>
            <a:r>
              <a:rPr sz="1450" b="1" spc="6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vrouw</a:t>
            </a:r>
            <a:r>
              <a:rPr sz="1450" b="1" spc="425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40%</a:t>
            </a:r>
            <a:r>
              <a:rPr sz="800" spc="5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man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	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14,2</a:t>
            </a:r>
            <a:r>
              <a:rPr sz="1450" b="1" spc="6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dagen</a:t>
            </a:r>
            <a:r>
              <a:rPr sz="1450" b="1" spc="43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gemiddelde</a:t>
            </a:r>
            <a:r>
              <a:rPr sz="800" spc="6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verblijfsduur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79664" y="1735835"/>
            <a:ext cx="2391410" cy="352425"/>
          </a:xfrm>
          <a:custGeom>
            <a:avLst/>
            <a:gdLst/>
            <a:ahLst/>
            <a:cxnLst/>
            <a:rect l="l" t="t" r="r" b="b"/>
            <a:pathLst>
              <a:path w="2391409" h="352425">
                <a:moveTo>
                  <a:pt x="2343912" y="352044"/>
                </a:moveTo>
                <a:lnTo>
                  <a:pt x="47244" y="352044"/>
                </a:lnTo>
                <a:lnTo>
                  <a:pt x="28932" y="348305"/>
                </a:lnTo>
                <a:lnTo>
                  <a:pt x="13906" y="338137"/>
                </a:lnTo>
                <a:lnTo>
                  <a:pt x="3738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38" y="28932"/>
                </a:lnTo>
                <a:lnTo>
                  <a:pt x="13906" y="13906"/>
                </a:lnTo>
                <a:lnTo>
                  <a:pt x="28932" y="3738"/>
                </a:lnTo>
                <a:lnTo>
                  <a:pt x="47244" y="0"/>
                </a:lnTo>
                <a:lnTo>
                  <a:pt x="2343912" y="0"/>
                </a:lnTo>
                <a:lnTo>
                  <a:pt x="2362223" y="3738"/>
                </a:lnTo>
                <a:lnTo>
                  <a:pt x="2377249" y="13906"/>
                </a:lnTo>
                <a:lnTo>
                  <a:pt x="2387417" y="28932"/>
                </a:lnTo>
                <a:lnTo>
                  <a:pt x="2391155" y="47244"/>
                </a:lnTo>
                <a:lnTo>
                  <a:pt x="2391155" y="304800"/>
                </a:lnTo>
                <a:lnTo>
                  <a:pt x="2387417" y="323111"/>
                </a:lnTo>
                <a:lnTo>
                  <a:pt x="2377249" y="338137"/>
                </a:lnTo>
                <a:lnTo>
                  <a:pt x="2362223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110156" y="1697904"/>
            <a:ext cx="1943735" cy="3968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140"/>
              </a:spcBef>
            </a:pP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79,3%</a:t>
            </a:r>
            <a:r>
              <a:rPr sz="1450" b="1" spc="42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vertoonde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bij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opname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≥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BPSD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(overdag)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1563" y="2168651"/>
            <a:ext cx="3208020" cy="1483360"/>
          </a:xfrm>
          <a:custGeom>
            <a:avLst/>
            <a:gdLst/>
            <a:ahLst/>
            <a:cxnLst/>
            <a:rect l="l" t="t" r="r" b="b"/>
            <a:pathLst>
              <a:path w="3208020" h="1483360">
                <a:moveTo>
                  <a:pt x="3144011" y="1482852"/>
                </a:moveTo>
                <a:lnTo>
                  <a:pt x="64008" y="1482852"/>
                </a:lnTo>
                <a:lnTo>
                  <a:pt x="39219" y="1477994"/>
                </a:lnTo>
                <a:lnTo>
                  <a:pt x="18859" y="1464564"/>
                </a:lnTo>
                <a:lnTo>
                  <a:pt x="5072" y="1444275"/>
                </a:lnTo>
                <a:lnTo>
                  <a:pt x="0" y="1418844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3144011" y="0"/>
                </a:lnTo>
                <a:lnTo>
                  <a:pt x="3168800" y="5072"/>
                </a:lnTo>
                <a:lnTo>
                  <a:pt x="3189160" y="18859"/>
                </a:lnTo>
                <a:lnTo>
                  <a:pt x="3202947" y="39219"/>
                </a:lnTo>
                <a:lnTo>
                  <a:pt x="3208019" y="64008"/>
                </a:lnTo>
                <a:lnTo>
                  <a:pt x="3208019" y="1418844"/>
                </a:lnTo>
                <a:lnTo>
                  <a:pt x="3202947" y="1444275"/>
                </a:lnTo>
                <a:lnTo>
                  <a:pt x="3189160" y="1464564"/>
                </a:lnTo>
                <a:lnTo>
                  <a:pt x="3168800" y="1477994"/>
                </a:lnTo>
                <a:lnTo>
                  <a:pt x="3144011" y="1482852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4101" y="2282448"/>
            <a:ext cx="1703070" cy="831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480"/>
              </a:lnSpc>
              <a:spcBef>
                <a:spcPts val="120"/>
              </a:spcBef>
            </a:pPr>
            <a:r>
              <a:rPr sz="1250" b="1" spc="-10" dirty="0">
                <a:solidFill>
                  <a:srgbClr val="0A4F6B"/>
                </a:solidFill>
                <a:latin typeface="Cambria"/>
                <a:cs typeface="Cambria"/>
              </a:rPr>
              <a:t>Studiepopulatie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ts val="2260"/>
              </a:lnSpc>
            </a:pPr>
            <a:r>
              <a:rPr sz="1900" b="1" spc="-25" dirty="0">
                <a:solidFill>
                  <a:srgbClr val="0A4F6B"/>
                </a:solidFill>
                <a:latin typeface="Calibri"/>
                <a:cs typeface="Calibri"/>
              </a:rPr>
              <a:t>543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844"/>
              </a:lnSpc>
              <a:spcBef>
                <a:spcPts val="105"/>
              </a:spcBef>
            </a:pP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patiënten</a:t>
            </a:r>
            <a:r>
              <a:rPr sz="800" spc="6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opgenomen</a:t>
            </a:r>
            <a:r>
              <a:rPr sz="800" spc="1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(3</a:t>
            </a:r>
            <a:r>
              <a:rPr sz="800" spc="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ziekenhuizen)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1625"/>
              </a:lnSpc>
            </a:pP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222</a:t>
            </a:r>
            <a:r>
              <a:rPr sz="1450" b="1" spc="5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(41%)</a:t>
            </a:r>
            <a:r>
              <a:rPr sz="1450" b="1" spc="6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1F2D2D"/>
                </a:solidFill>
                <a:latin typeface="Calibri"/>
                <a:cs typeface="Calibri"/>
              </a:rPr>
              <a:t>hebben</a:t>
            </a:r>
            <a:r>
              <a:rPr sz="900" spc="45" dirty="0">
                <a:solidFill>
                  <a:srgbClr val="1F2D2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1F2D2D"/>
                </a:solidFill>
                <a:latin typeface="Calibri"/>
                <a:cs typeface="Calibri"/>
              </a:rPr>
              <a:t>dementie</a:t>
            </a:r>
            <a:endParaRPr sz="9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465086" y="3149382"/>
          <a:ext cx="2918458" cy="4241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7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139">
                <a:tc>
                  <a:txBody>
                    <a:bodyPr/>
                    <a:lstStyle/>
                    <a:p>
                      <a:pPr marL="31750">
                        <a:lnSpc>
                          <a:spcPts val="720"/>
                        </a:lnSpc>
                      </a:pPr>
                      <a:r>
                        <a:rPr sz="800" b="1" spc="-10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Ziekenhuis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7485" algn="r">
                        <a:lnSpc>
                          <a:spcPts val="720"/>
                        </a:lnSpc>
                      </a:pPr>
                      <a:r>
                        <a:rPr sz="800" b="1" spc="-10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Patiënten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20"/>
                        </a:lnSpc>
                      </a:pPr>
                      <a:r>
                        <a:rPr sz="800" b="1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800" b="1" spc="-30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dementie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950">
                <a:tc>
                  <a:txBody>
                    <a:bodyPr/>
                    <a:lstStyle/>
                    <a:p>
                      <a:pPr marL="31750">
                        <a:lnSpc>
                          <a:spcPts val="750"/>
                        </a:lnSpc>
                      </a:pPr>
                      <a:r>
                        <a:rPr sz="80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ZH</a:t>
                      </a: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6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7485" algn="r">
                        <a:lnSpc>
                          <a:spcPts val="75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129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5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34%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950">
                <a:tc>
                  <a:txBody>
                    <a:bodyPr/>
                    <a:lstStyle/>
                    <a:p>
                      <a:pPr marL="31750">
                        <a:lnSpc>
                          <a:spcPts val="750"/>
                        </a:lnSpc>
                      </a:pPr>
                      <a:r>
                        <a:rPr sz="80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ZH</a:t>
                      </a: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6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7485" algn="r">
                        <a:lnSpc>
                          <a:spcPts val="75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267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5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51%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139">
                <a:tc>
                  <a:txBody>
                    <a:bodyPr/>
                    <a:lstStyle/>
                    <a:p>
                      <a:pPr marL="31750">
                        <a:lnSpc>
                          <a:spcPts val="720"/>
                        </a:lnSpc>
                      </a:pPr>
                      <a:r>
                        <a:rPr sz="80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ZH</a:t>
                      </a: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6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7485" algn="r">
                        <a:lnSpc>
                          <a:spcPts val="72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147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2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28%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3742944" y="2168651"/>
            <a:ext cx="3206750" cy="1483360"/>
          </a:xfrm>
          <a:custGeom>
            <a:avLst/>
            <a:gdLst/>
            <a:ahLst/>
            <a:cxnLst/>
            <a:rect l="l" t="t" r="r" b="b"/>
            <a:pathLst>
              <a:path w="3206750" h="1483360">
                <a:moveTo>
                  <a:pt x="3142488" y="1482852"/>
                </a:moveTo>
                <a:lnTo>
                  <a:pt x="64008" y="1482852"/>
                </a:lnTo>
                <a:lnTo>
                  <a:pt x="38576" y="1477994"/>
                </a:lnTo>
                <a:lnTo>
                  <a:pt x="18287" y="1464564"/>
                </a:lnTo>
                <a:lnTo>
                  <a:pt x="4857" y="1444275"/>
                </a:lnTo>
                <a:lnTo>
                  <a:pt x="0" y="1418844"/>
                </a:lnTo>
                <a:lnTo>
                  <a:pt x="0" y="64008"/>
                </a:lnTo>
                <a:lnTo>
                  <a:pt x="4857" y="39219"/>
                </a:lnTo>
                <a:lnTo>
                  <a:pt x="18288" y="18859"/>
                </a:lnTo>
                <a:lnTo>
                  <a:pt x="38576" y="5072"/>
                </a:lnTo>
                <a:lnTo>
                  <a:pt x="64008" y="0"/>
                </a:lnTo>
                <a:lnTo>
                  <a:pt x="3142488" y="0"/>
                </a:lnTo>
                <a:lnTo>
                  <a:pt x="3167276" y="5072"/>
                </a:lnTo>
                <a:lnTo>
                  <a:pt x="3187636" y="18859"/>
                </a:lnTo>
                <a:lnTo>
                  <a:pt x="3201424" y="39219"/>
                </a:lnTo>
                <a:lnTo>
                  <a:pt x="3206496" y="64008"/>
                </a:lnTo>
                <a:lnTo>
                  <a:pt x="3206496" y="1418844"/>
                </a:lnTo>
                <a:lnTo>
                  <a:pt x="3201424" y="1444275"/>
                </a:lnTo>
                <a:lnTo>
                  <a:pt x="3187636" y="1464564"/>
                </a:lnTo>
                <a:lnTo>
                  <a:pt x="3167276" y="1477994"/>
                </a:lnTo>
                <a:lnTo>
                  <a:pt x="3142488" y="1482852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905544" y="2248616"/>
            <a:ext cx="2541270" cy="3949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Meest</a:t>
            </a:r>
            <a:r>
              <a:rPr sz="1250" b="1" spc="-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voorkomende</a:t>
            </a:r>
            <a:r>
              <a:rPr sz="1250" b="1" spc="5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20" dirty="0">
                <a:solidFill>
                  <a:srgbClr val="0A4F6B"/>
                </a:solidFill>
                <a:latin typeface="Cambria"/>
                <a:cs typeface="Cambria"/>
              </a:rPr>
              <a:t>BPSD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%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800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observatiemomenten</a:t>
            </a:r>
            <a:r>
              <a:rPr sz="800" spc="-4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waarop</a:t>
            </a:r>
            <a:r>
              <a:rPr sz="800" spc="-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het</a:t>
            </a:r>
            <a:r>
              <a:rPr sz="800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gedrag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voorkwam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270247" y="2772156"/>
            <a:ext cx="2517775" cy="676910"/>
            <a:chOff x="4270247" y="2772156"/>
            <a:chExt cx="2517775" cy="676910"/>
          </a:xfrm>
        </p:grpSpPr>
        <p:sp>
          <p:nvSpPr>
            <p:cNvPr id="17" name="object 17"/>
            <p:cNvSpPr/>
            <p:nvPr/>
          </p:nvSpPr>
          <p:spPr>
            <a:xfrm>
              <a:off x="4270247" y="2772156"/>
              <a:ext cx="2517775" cy="676910"/>
            </a:xfrm>
            <a:custGeom>
              <a:avLst/>
              <a:gdLst/>
              <a:ahLst/>
              <a:cxnLst/>
              <a:rect l="l" t="t" r="r" b="b"/>
              <a:pathLst>
                <a:path w="2517775" h="676910">
                  <a:moveTo>
                    <a:pt x="2517648" y="676655"/>
                  </a:moveTo>
                  <a:lnTo>
                    <a:pt x="0" y="676655"/>
                  </a:lnTo>
                  <a:lnTo>
                    <a:pt x="0" y="0"/>
                  </a:lnTo>
                  <a:lnTo>
                    <a:pt x="2517648" y="0"/>
                  </a:lnTo>
                  <a:lnTo>
                    <a:pt x="2517648" y="676655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73155" y="2791967"/>
              <a:ext cx="1750060" cy="638810"/>
            </a:xfrm>
            <a:custGeom>
              <a:avLst/>
              <a:gdLst/>
              <a:ahLst/>
              <a:cxnLst/>
              <a:rect l="l" t="t" r="r" b="b"/>
              <a:pathLst>
                <a:path w="1750059" h="638810">
                  <a:moveTo>
                    <a:pt x="1466088" y="542544"/>
                  </a:moveTo>
                  <a:lnTo>
                    <a:pt x="0" y="542544"/>
                  </a:lnTo>
                  <a:lnTo>
                    <a:pt x="0" y="638556"/>
                  </a:lnTo>
                  <a:lnTo>
                    <a:pt x="1466088" y="638556"/>
                  </a:lnTo>
                  <a:lnTo>
                    <a:pt x="1466088" y="542544"/>
                  </a:lnTo>
                  <a:close/>
                </a:path>
                <a:path w="1750059" h="638810">
                  <a:moveTo>
                    <a:pt x="1479804" y="406908"/>
                  </a:moveTo>
                  <a:lnTo>
                    <a:pt x="0" y="406908"/>
                  </a:lnTo>
                  <a:lnTo>
                    <a:pt x="0" y="502920"/>
                  </a:lnTo>
                  <a:lnTo>
                    <a:pt x="1479804" y="502920"/>
                  </a:lnTo>
                  <a:lnTo>
                    <a:pt x="1479804" y="406908"/>
                  </a:lnTo>
                  <a:close/>
                </a:path>
                <a:path w="1750059" h="638810">
                  <a:moveTo>
                    <a:pt x="1568196" y="271272"/>
                  </a:moveTo>
                  <a:lnTo>
                    <a:pt x="0" y="271272"/>
                  </a:lnTo>
                  <a:lnTo>
                    <a:pt x="0" y="367284"/>
                  </a:lnTo>
                  <a:lnTo>
                    <a:pt x="1568196" y="367284"/>
                  </a:lnTo>
                  <a:lnTo>
                    <a:pt x="1568196" y="271272"/>
                  </a:lnTo>
                  <a:close/>
                </a:path>
                <a:path w="1750059" h="638810">
                  <a:moveTo>
                    <a:pt x="1642872" y="135636"/>
                  </a:moveTo>
                  <a:lnTo>
                    <a:pt x="0" y="135636"/>
                  </a:lnTo>
                  <a:lnTo>
                    <a:pt x="0" y="233172"/>
                  </a:lnTo>
                  <a:lnTo>
                    <a:pt x="1642872" y="233172"/>
                  </a:lnTo>
                  <a:lnTo>
                    <a:pt x="1642872" y="135636"/>
                  </a:lnTo>
                  <a:close/>
                </a:path>
                <a:path w="1750059" h="638810">
                  <a:moveTo>
                    <a:pt x="1749552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749552" y="97536"/>
                  </a:lnTo>
                  <a:lnTo>
                    <a:pt x="1749552" y="0"/>
                  </a:lnTo>
                  <a:close/>
                </a:path>
              </a:pathLst>
            </a:custGeom>
            <a:solidFill>
              <a:srgbClr val="6EA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293567" y="3156875"/>
            <a:ext cx="247015" cy="29718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20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24%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23%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94139" y="3030677"/>
            <a:ext cx="2349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25%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70322" y="2895074"/>
            <a:ext cx="2349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26%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76992" y="2759421"/>
            <a:ext cx="2349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28%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15369" y="3297363"/>
            <a:ext cx="37846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Agitatie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27752" y="3016652"/>
            <a:ext cx="866775" cy="2971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11125">
              <a:lnSpc>
                <a:spcPct val="111300"/>
              </a:lnSpc>
              <a:spcBef>
                <a:spcPts val="90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Prikkelbaarheid 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Nachtelijke</a:t>
            </a:r>
            <a:r>
              <a:rPr sz="800" spc="110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onrust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10812" y="2745383"/>
            <a:ext cx="384810" cy="297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8265">
              <a:lnSpc>
                <a:spcPct val="111300"/>
              </a:lnSpc>
              <a:spcBef>
                <a:spcPts val="95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Angst Apathie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62800" y="2168651"/>
            <a:ext cx="3234055" cy="1483360"/>
          </a:xfrm>
          <a:custGeom>
            <a:avLst/>
            <a:gdLst/>
            <a:ahLst/>
            <a:cxnLst/>
            <a:rect l="l" t="t" r="r" b="b"/>
            <a:pathLst>
              <a:path w="3234054" h="1483360">
                <a:moveTo>
                  <a:pt x="3169919" y="1482852"/>
                </a:moveTo>
                <a:lnTo>
                  <a:pt x="64008" y="1482852"/>
                </a:lnTo>
                <a:lnTo>
                  <a:pt x="39219" y="1477994"/>
                </a:lnTo>
                <a:lnTo>
                  <a:pt x="18859" y="1464564"/>
                </a:lnTo>
                <a:lnTo>
                  <a:pt x="5072" y="1444275"/>
                </a:lnTo>
                <a:lnTo>
                  <a:pt x="0" y="1418844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3169919" y="0"/>
                </a:lnTo>
                <a:lnTo>
                  <a:pt x="3194708" y="5072"/>
                </a:lnTo>
                <a:lnTo>
                  <a:pt x="3215068" y="18859"/>
                </a:lnTo>
                <a:lnTo>
                  <a:pt x="3228855" y="39219"/>
                </a:lnTo>
                <a:lnTo>
                  <a:pt x="3233927" y="64008"/>
                </a:lnTo>
                <a:lnTo>
                  <a:pt x="3233927" y="1418844"/>
                </a:lnTo>
                <a:lnTo>
                  <a:pt x="3228855" y="1444275"/>
                </a:lnTo>
                <a:lnTo>
                  <a:pt x="3215068" y="1464564"/>
                </a:lnTo>
                <a:lnTo>
                  <a:pt x="3194708" y="1477994"/>
                </a:lnTo>
                <a:lnTo>
                  <a:pt x="3169919" y="1482852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326910" y="2248616"/>
            <a:ext cx="2734310" cy="3949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Meest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intense</a:t>
            </a:r>
            <a:r>
              <a:rPr sz="1250" b="1" spc="2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BPSD</a:t>
            </a:r>
            <a:r>
              <a:rPr sz="1250" b="1" spc="5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(bij</a:t>
            </a:r>
            <a:r>
              <a:rPr sz="1250" b="1" spc="3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10" dirty="0">
                <a:solidFill>
                  <a:srgbClr val="0A4F6B"/>
                </a:solidFill>
                <a:latin typeface="Cambria"/>
                <a:cs typeface="Cambria"/>
              </a:rPr>
              <a:t>voorkomen)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Gemiddelde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ernstgraad</a:t>
            </a:r>
            <a:r>
              <a:rPr sz="800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op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 schaal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0–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3</a:t>
            </a:r>
            <a:r>
              <a:rPr sz="800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(NPI)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764780" y="2772156"/>
            <a:ext cx="2484120" cy="676910"/>
            <a:chOff x="7764780" y="2772156"/>
            <a:chExt cx="2484120" cy="676910"/>
          </a:xfrm>
        </p:grpSpPr>
        <p:sp>
          <p:nvSpPr>
            <p:cNvPr id="29" name="object 29"/>
            <p:cNvSpPr/>
            <p:nvPr/>
          </p:nvSpPr>
          <p:spPr>
            <a:xfrm>
              <a:off x="7764780" y="2772156"/>
              <a:ext cx="2484120" cy="676910"/>
            </a:xfrm>
            <a:custGeom>
              <a:avLst/>
              <a:gdLst/>
              <a:ahLst/>
              <a:cxnLst/>
              <a:rect l="l" t="t" r="r" b="b"/>
              <a:pathLst>
                <a:path w="2484120" h="676910">
                  <a:moveTo>
                    <a:pt x="2484119" y="676655"/>
                  </a:moveTo>
                  <a:lnTo>
                    <a:pt x="0" y="676655"/>
                  </a:lnTo>
                  <a:lnTo>
                    <a:pt x="0" y="0"/>
                  </a:lnTo>
                  <a:lnTo>
                    <a:pt x="2484119" y="0"/>
                  </a:lnTo>
                  <a:lnTo>
                    <a:pt x="2484119" y="676655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162544" y="2796539"/>
              <a:ext cx="1708785" cy="629920"/>
            </a:xfrm>
            <a:custGeom>
              <a:avLst/>
              <a:gdLst/>
              <a:ahLst/>
              <a:cxnLst/>
              <a:rect l="l" t="t" r="r" b="b"/>
              <a:pathLst>
                <a:path w="1708784" h="629920">
                  <a:moveTo>
                    <a:pt x="1559052" y="509016"/>
                  </a:moveTo>
                  <a:lnTo>
                    <a:pt x="0" y="509016"/>
                  </a:lnTo>
                  <a:lnTo>
                    <a:pt x="0" y="629412"/>
                  </a:lnTo>
                  <a:lnTo>
                    <a:pt x="1559052" y="629412"/>
                  </a:lnTo>
                  <a:lnTo>
                    <a:pt x="1559052" y="509016"/>
                  </a:lnTo>
                  <a:close/>
                </a:path>
                <a:path w="1708784" h="629920">
                  <a:moveTo>
                    <a:pt x="1618488" y="339852"/>
                  </a:moveTo>
                  <a:lnTo>
                    <a:pt x="0" y="339852"/>
                  </a:lnTo>
                  <a:lnTo>
                    <a:pt x="0" y="460248"/>
                  </a:lnTo>
                  <a:lnTo>
                    <a:pt x="1618488" y="460248"/>
                  </a:lnTo>
                  <a:lnTo>
                    <a:pt x="1618488" y="339852"/>
                  </a:lnTo>
                  <a:close/>
                </a:path>
                <a:path w="1708784" h="629920">
                  <a:moveTo>
                    <a:pt x="1668780" y="169164"/>
                  </a:moveTo>
                  <a:lnTo>
                    <a:pt x="0" y="169164"/>
                  </a:lnTo>
                  <a:lnTo>
                    <a:pt x="0" y="291084"/>
                  </a:lnTo>
                  <a:lnTo>
                    <a:pt x="1668780" y="291084"/>
                  </a:lnTo>
                  <a:lnTo>
                    <a:pt x="1668780" y="169164"/>
                  </a:lnTo>
                  <a:close/>
                </a:path>
                <a:path w="1708784" h="629920">
                  <a:moveTo>
                    <a:pt x="1708404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1708404" y="121920"/>
                  </a:lnTo>
                  <a:lnTo>
                    <a:pt x="1708404" y="0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252116" y="2728593"/>
            <a:ext cx="831215" cy="704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05104" algn="r">
              <a:lnSpc>
                <a:spcPct val="138800"/>
              </a:lnSpc>
              <a:spcBef>
                <a:spcPts val="95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Hallucinaties 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Repetitief</a:t>
            </a:r>
            <a:r>
              <a:rPr sz="800" spc="90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gedrag</a:t>
            </a:r>
            <a:endParaRPr sz="800">
              <a:latin typeface="Arial MT"/>
              <a:cs typeface="Arial MT"/>
            </a:endParaRPr>
          </a:p>
          <a:p>
            <a:pPr marL="47625" marR="5080" indent="433705" algn="r">
              <a:lnSpc>
                <a:spcPct val="138800"/>
              </a:lnSpc>
              <a:spcBef>
                <a:spcPts val="10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Wanen 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Ontremd</a:t>
            </a:r>
            <a:r>
              <a:rPr sz="800" spc="95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gedrag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885540" y="2733265"/>
            <a:ext cx="269240" cy="36385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465"/>
              </a:spcBef>
            </a:pPr>
            <a:r>
              <a:rPr sz="800" spc="-20" dirty="0">
                <a:solidFill>
                  <a:srgbClr val="1F2D2D"/>
                </a:solidFill>
                <a:latin typeface="Arial MT"/>
                <a:cs typeface="Arial MT"/>
              </a:rPr>
              <a:t>1,72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800" spc="-20" dirty="0">
                <a:solidFill>
                  <a:srgbClr val="1F2D2D"/>
                </a:solidFill>
                <a:latin typeface="Arial MT"/>
                <a:cs typeface="Arial MT"/>
              </a:rPr>
              <a:t>1,68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835287" y="3114510"/>
            <a:ext cx="22923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solidFill>
                  <a:srgbClr val="1F2D2D"/>
                </a:solidFill>
                <a:latin typeface="Arial MT"/>
                <a:cs typeface="Arial MT"/>
              </a:rPr>
              <a:t>1,63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75822" y="3285201"/>
            <a:ext cx="22923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solidFill>
                  <a:srgbClr val="1F2D2D"/>
                </a:solidFill>
                <a:latin typeface="Arial MT"/>
                <a:cs typeface="Arial MT"/>
              </a:rPr>
              <a:t>1,57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21563" y="3813048"/>
            <a:ext cx="6215380" cy="1522730"/>
            <a:chOff x="321563" y="3813048"/>
            <a:chExt cx="6215380" cy="1522730"/>
          </a:xfrm>
        </p:grpSpPr>
        <p:sp>
          <p:nvSpPr>
            <p:cNvPr id="36" name="object 36"/>
            <p:cNvSpPr/>
            <p:nvPr/>
          </p:nvSpPr>
          <p:spPr>
            <a:xfrm>
              <a:off x="321551" y="3813048"/>
              <a:ext cx="6215380" cy="1522730"/>
            </a:xfrm>
            <a:custGeom>
              <a:avLst/>
              <a:gdLst/>
              <a:ahLst/>
              <a:cxnLst/>
              <a:rect l="l" t="t" r="r" b="b"/>
              <a:pathLst>
                <a:path w="6215380" h="1522729">
                  <a:moveTo>
                    <a:pt x="6214872" y="64008"/>
                  </a:moveTo>
                  <a:lnTo>
                    <a:pt x="6209804" y="39230"/>
                  </a:lnTo>
                  <a:lnTo>
                    <a:pt x="6196012" y="18859"/>
                  </a:lnTo>
                  <a:lnTo>
                    <a:pt x="6175654" y="5080"/>
                  </a:lnTo>
                  <a:lnTo>
                    <a:pt x="6150876" y="0"/>
                  </a:lnTo>
                  <a:lnTo>
                    <a:pt x="64008" y="0"/>
                  </a:lnTo>
                  <a:lnTo>
                    <a:pt x="39230" y="5080"/>
                  </a:lnTo>
                  <a:lnTo>
                    <a:pt x="18859" y="18859"/>
                  </a:lnTo>
                  <a:lnTo>
                    <a:pt x="5080" y="39230"/>
                  </a:lnTo>
                  <a:lnTo>
                    <a:pt x="0" y="64008"/>
                  </a:lnTo>
                  <a:lnTo>
                    <a:pt x="0" y="1458468"/>
                  </a:lnTo>
                  <a:lnTo>
                    <a:pt x="5080" y="1483906"/>
                  </a:lnTo>
                  <a:lnTo>
                    <a:pt x="18859" y="1504188"/>
                  </a:lnTo>
                  <a:lnTo>
                    <a:pt x="39230" y="1517624"/>
                  </a:lnTo>
                  <a:lnTo>
                    <a:pt x="64008" y="1522476"/>
                  </a:lnTo>
                  <a:lnTo>
                    <a:pt x="6150876" y="1522476"/>
                  </a:lnTo>
                  <a:lnTo>
                    <a:pt x="6175654" y="1517624"/>
                  </a:lnTo>
                  <a:lnTo>
                    <a:pt x="6196012" y="1504188"/>
                  </a:lnTo>
                  <a:lnTo>
                    <a:pt x="6209804" y="1483906"/>
                  </a:lnTo>
                  <a:lnTo>
                    <a:pt x="6214872" y="1458468"/>
                  </a:lnTo>
                  <a:lnTo>
                    <a:pt x="6214872" y="64008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2272" y="4581144"/>
              <a:ext cx="4396740" cy="29209"/>
            </a:xfrm>
            <a:custGeom>
              <a:avLst/>
              <a:gdLst/>
              <a:ahLst/>
              <a:cxnLst/>
              <a:rect l="l" t="t" r="r" b="b"/>
              <a:pathLst>
                <a:path w="4396740" h="29210">
                  <a:moveTo>
                    <a:pt x="577596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577596" y="28956"/>
                  </a:lnTo>
                  <a:lnTo>
                    <a:pt x="577596" y="0"/>
                  </a:lnTo>
                  <a:close/>
                </a:path>
                <a:path w="4396740" h="29210">
                  <a:moveTo>
                    <a:pt x="2487168" y="12192"/>
                  </a:moveTo>
                  <a:lnTo>
                    <a:pt x="1909572" y="12192"/>
                  </a:lnTo>
                  <a:lnTo>
                    <a:pt x="1909572" y="28956"/>
                  </a:lnTo>
                  <a:lnTo>
                    <a:pt x="2487168" y="28956"/>
                  </a:lnTo>
                  <a:lnTo>
                    <a:pt x="2487168" y="12192"/>
                  </a:lnTo>
                  <a:close/>
                </a:path>
                <a:path w="4396740" h="29210">
                  <a:moveTo>
                    <a:pt x="4396740" y="3048"/>
                  </a:moveTo>
                  <a:lnTo>
                    <a:pt x="3819144" y="3048"/>
                  </a:lnTo>
                  <a:lnTo>
                    <a:pt x="3819144" y="28956"/>
                  </a:lnTo>
                  <a:lnTo>
                    <a:pt x="4396740" y="28956"/>
                  </a:lnTo>
                  <a:lnTo>
                    <a:pt x="4396740" y="3048"/>
                  </a:lnTo>
                  <a:close/>
                </a:path>
              </a:pathLst>
            </a:custGeom>
            <a:solidFill>
              <a:srgbClr val="A8D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29855" y="4568952"/>
              <a:ext cx="4398645" cy="41275"/>
            </a:xfrm>
            <a:custGeom>
              <a:avLst/>
              <a:gdLst/>
              <a:ahLst/>
              <a:cxnLst/>
              <a:rect l="l" t="t" r="r" b="b"/>
              <a:pathLst>
                <a:path w="4398645" h="41275">
                  <a:moveTo>
                    <a:pt x="579120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579120" y="41148"/>
                  </a:lnTo>
                  <a:lnTo>
                    <a:pt x="579120" y="0"/>
                  </a:lnTo>
                  <a:close/>
                </a:path>
                <a:path w="4398645" h="41275">
                  <a:moveTo>
                    <a:pt x="2488704" y="12192"/>
                  </a:moveTo>
                  <a:lnTo>
                    <a:pt x="1909572" y="12192"/>
                  </a:lnTo>
                  <a:lnTo>
                    <a:pt x="1909572" y="41148"/>
                  </a:lnTo>
                  <a:lnTo>
                    <a:pt x="2488704" y="41148"/>
                  </a:lnTo>
                  <a:lnTo>
                    <a:pt x="2488704" y="12192"/>
                  </a:lnTo>
                  <a:close/>
                </a:path>
                <a:path w="4398645" h="41275">
                  <a:moveTo>
                    <a:pt x="4398276" y="10668"/>
                  </a:moveTo>
                  <a:lnTo>
                    <a:pt x="3819144" y="10668"/>
                  </a:lnTo>
                  <a:lnTo>
                    <a:pt x="3819144" y="41148"/>
                  </a:lnTo>
                  <a:lnTo>
                    <a:pt x="4398276" y="41148"/>
                  </a:lnTo>
                  <a:lnTo>
                    <a:pt x="4398276" y="10668"/>
                  </a:lnTo>
                  <a:close/>
                </a:path>
              </a:pathLst>
            </a:custGeom>
            <a:solidFill>
              <a:srgbClr val="0A4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08975" y="4572000"/>
              <a:ext cx="4398645" cy="38100"/>
            </a:xfrm>
            <a:custGeom>
              <a:avLst/>
              <a:gdLst/>
              <a:ahLst/>
              <a:cxnLst/>
              <a:rect l="l" t="t" r="r" b="b"/>
              <a:pathLst>
                <a:path w="4398645" h="38100">
                  <a:moveTo>
                    <a:pt x="57912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579120" y="38100"/>
                  </a:lnTo>
                  <a:lnTo>
                    <a:pt x="579120" y="0"/>
                  </a:lnTo>
                  <a:close/>
                </a:path>
                <a:path w="4398645" h="38100">
                  <a:moveTo>
                    <a:pt x="2488704" y="16764"/>
                  </a:moveTo>
                  <a:lnTo>
                    <a:pt x="1909572" y="16764"/>
                  </a:lnTo>
                  <a:lnTo>
                    <a:pt x="1909572" y="38100"/>
                  </a:lnTo>
                  <a:lnTo>
                    <a:pt x="2488704" y="38100"/>
                  </a:lnTo>
                  <a:lnTo>
                    <a:pt x="2488704" y="16764"/>
                  </a:lnTo>
                  <a:close/>
                </a:path>
                <a:path w="4398645" h="38100">
                  <a:moveTo>
                    <a:pt x="4398276" y="7620"/>
                  </a:moveTo>
                  <a:lnTo>
                    <a:pt x="3819156" y="7620"/>
                  </a:lnTo>
                  <a:lnTo>
                    <a:pt x="3819156" y="38100"/>
                  </a:lnTo>
                  <a:lnTo>
                    <a:pt x="4398276" y="38100"/>
                  </a:lnTo>
                  <a:lnTo>
                    <a:pt x="4398276" y="7620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79548" y="4968239"/>
              <a:ext cx="58419" cy="56515"/>
            </a:xfrm>
            <a:custGeom>
              <a:avLst/>
              <a:gdLst/>
              <a:ahLst/>
              <a:cxnLst/>
              <a:rect l="l" t="t" r="r" b="b"/>
              <a:pathLst>
                <a:path w="58419" h="56514">
                  <a:moveTo>
                    <a:pt x="57911" y="56388"/>
                  </a:moveTo>
                  <a:lnTo>
                    <a:pt x="0" y="56388"/>
                  </a:lnTo>
                  <a:lnTo>
                    <a:pt x="0" y="0"/>
                  </a:lnTo>
                  <a:lnTo>
                    <a:pt x="57911" y="0"/>
                  </a:lnTo>
                  <a:lnTo>
                    <a:pt x="57911" y="56388"/>
                  </a:lnTo>
                  <a:close/>
                </a:path>
              </a:pathLst>
            </a:custGeom>
            <a:solidFill>
              <a:srgbClr val="A8D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29127" y="4968239"/>
              <a:ext cx="58419" cy="56515"/>
            </a:xfrm>
            <a:custGeom>
              <a:avLst/>
              <a:gdLst/>
              <a:ahLst/>
              <a:cxnLst/>
              <a:rect l="l" t="t" r="r" b="b"/>
              <a:pathLst>
                <a:path w="58419" h="56514">
                  <a:moveTo>
                    <a:pt x="57912" y="56388"/>
                  </a:moveTo>
                  <a:lnTo>
                    <a:pt x="0" y="56388"/>
                  </a:lnTo>
                  <a:lnTo>
                    <a:pt x="0" y="0"/>
                  </a:lnTo>
                  <a:lnTo>
                    <a:pt x="57912" y="0"/>
                  </a:lnTo>
                  <a:lnTo>
                    <a:pt x="57912" y="56388"/>
                  </a:lnTo>
                  <a:close/>
                </a:path>
              </a:pathLst>
            </a:custGeom>
            <a:solidFill>
              <a:srgbClr val="0A4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61816" y="4968239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387" y="56388"/>
                  </a:moveTo>
                  <a:lnTo>
                    <a:pt x="0" y="56388"/>
                  </a:lnTo>
                  <a:lnTo>
                    <a:pt x="0" y="0"/>
                  </a:lnTo>
                  <a:lnTo>
                    <a:pt x="56387" y="0"/>
                  </a:lnTo>
                  <a:lnTo>
                    <a:pt x="56387" y="56388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84135" y="3895652"/>
            <a:ext cx="5538470" cy="116459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Psychotroop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medicatiegebruik: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thuis</a:t>
            </a:r>
            <a:r>
              <a:rPr sz="1250" b="1" spc="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→</a:t>
            </a:r>
            <a:r>
              <a:rPr sz="1250" b="1" spc="4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tijdens</a:t>
            </a:r>
            <a:r>
              <a:rPr sz="1250" b="1" spc="1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opname</a:t>
            </a:r>
            <a:r>
              <a:rPr sz="1250" b="1" spc="4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→</a:t>
            </a:r>
            <a:r>
              <a:rPr sz="1250" b="1" spc="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bij</a:t>
            </a:r>
            <a:r>
              <a:rPr sz="1250" b="1" spc="3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10" dirty="0">
                <a:solidFill>
                  <a:srgbClr val="0A4F6B"/>
                </a:solidFill>
                <a:latin typeface="Cambria"/>
                <a:cs typeface="Cambria"/>
              </a:rPr>
              <a:t>ontslag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67,7%</a:t>
            </a:r>
            <a:r>
              <a:rPr sz="11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→</a:t>
            </a:r>
            <a:r>
              <a:rPr sz="1150" b="1" spc="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85,7%</a:t>
            </a:r>
            <a:r>
              <a:rPr sz="11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→</a:t>
            </a:r>
            <a:r>
              <a:rPr sz="11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76,7%</a:t>
            </a:r>
            <a:r>
              <a:rPr sz="11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van de</a:t>
            </a:r>
            <a:r>
              <a:rPr sz="850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patiënten</a:t>
            </a:r>
            <a:r>
              <a:rPr sz="850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gebruikte</a:t>
            </a:r>
            <a:r>
              <a:rPr sz="850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minstens</a:t>
            </a:r>
            <a:r>
              <a:rPr sz="850" spc="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1</a:t>
            </a:r>
            <a:r>
              <a:rPr sz="850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psychotroop middel</a:t>
            </a:r>
            <a:r>
              <a:rPr sz="850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(thuis /</a:t>
            </a:r>
            <a:r>
              <a:rPr sz="850" spc="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opname</a:t>
            </a:r>
            <a:r>
              <a:rPr sz="850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/</a:t>
            </a:r>
            <a:r>
              <a:rPr sz="850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spc="-10" dirty="0">
                <a:solidFill>
                  <a:srgbClr val="5B6B6B"/>
                </a:solidFill>
                <a:latin typeface="Calibri"/>
                <a:cs typeface="Calibri"/>
              </a:rPr>
              <a:t>ontslag)</a:t>
            </a:r>
            <a:endParaRPr sz="850">
              <a:latin typeface="Calibri"/>
              <a:cs typeface="Calibri"/>
            </a:endParaRPr>
          </a:p>
          <a:p>
            <a:pPr marL="361315">
              <a:lnSpc>
                <a:spcPct val="100000"/>
              </a:lnSpc>
              <a:spcBef>
                <a:spcPts val="545"/>
              </a:spcBef>
              <a:tabLst>
                <a:tab pos="939165" algn="l"/>
                <a:tab pos="1518285" algn="l"/>
                <a:tab pos="2270760" algn="l"/>
                <a:tab pos="2848610" algn="l"/>
                <a:tab pos="3427729" algn="l"/>
                <a:tab pos="4180204" algn="l"/>
                <a:tab pos="4758055" algn="l"/>
                <a:tab pos="5337175" algn="l"/>
              </a:tabLst>
            </a:pP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31%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44%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41%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18%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30%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23%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27%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33%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33%</a:t>
            </a:r>
            <a:endParaRPr sz="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750">
              <a:latin typeface="Arial MT"/>
              <a:cs typeface="Arial MT"/>
            </a:endParaRPr>
          </a:p>
          <a:p>
            <a:pPr marL="558165">
              <a:lnSpc>
                <a:spcPct val="100000"/>
              </a:lnSpc>
              <a:tabLst>
                <a:tab pos="2602865" algn="l"/>
                <a:tab pos="4506595" algn="l"/>
              </a:tabLst>
            </a:pP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Hypnotica,</a:t>
            </a:r>
            <a:r>
              <a:rPr sz="800" spc="100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sedativa,…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Antipsychotica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Antidepressiva</a:t>
            </a:r>
            <a:endParaRPr sz="800">
              <a:latin typeface="Arial MT"/>
              <a:cs typeface="Arial MT"/>
            </a:endParaRPr>
          </a:p>
          <a:p>
            <a:pPr marL="2075814">
              <a:lnSpc>
                <a:spcPct val="100000"/>
              </a:lnSpc>
              <a:spcBef>
                <a:spcPts val="705"/>
              </a:spcBef>
              <a:tabLst>
                <a:tab pos="2525395" algn="l"/>
                <a:tab pos="3458210" algn="l"/>
              </a:tabLst>
            </a:pPr>
            <a:r>
              <a:rPr sz="800" spc="-10" dirty="0">
                <a:solidFill>
                  <a:srgbClr val="1F2D2D"/>
                </a:solidFill>
                <a:latin typeface="Tahoma"/>
                <a:cs typeface="Tahoma"/>
              </a:rPr>
              <a:t>Thuis</a:t>
            </a:r>
            <a:r>
              <a:rPr sz="800" dirty="0">
                <a:solidFill>
                  <a:srgbClr val="1F2D2D"/>
                </a:solidFill>
                <a:latin typeface="Tahoma"/>
                <a:cs typeface="Tahoma"/>
              </a:rPr>
              <a:t>	</a:t>
            </a:r>
            <a:r>
              <a:rPr sz="800" spc="-10" dirty="0">
                <a:solidFill>
                  <a:srgbClr val="1F2D2D"/>
                </a:solidFill>
                <a:latin typeface="Tahoma"/>
                <a:cs typeface="Tahoma"/>
              </a:rPr>
              <a:t>Tijdens</a:t>
            </a:r>
            <a:r>
              <a:rPr sz="800" spc="-15" dirty="0">
                <a:solidFill>
                  <a:srgbClr val="1F2D2D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Tahoma"/>
                <a:cs typeface="Tahoma"/>
              </a:rPr>
              <a:t>opname</a:t>
            </a:r>
            <a:r>
              <a:rPr sz="800" dirty="0">
                <a:solidFill>
                  <a:srgbClr val="1F2D2D"/>
                </a:solidFill>
                <a:latin typeface="Tahoma"/>
                <a:cs typeface="Tahoma"/>
              </a:rPr>
              <a:t>	Bij</a:t>
            </a:r>
            <a:r>
              <a:rPr sz="800" spc="-70" dirty="0">
                <a:solidFill>
                  <a:srgbClr val="1F2D2D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Tahoma"/>
                <a:cs typeface="Tahoma"/>
              </a:rPr>
              <a:t>ontslag</a:t>
            </a:r>
            <a:endParaRPr sz="800"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749796" y="3813048"/>
            <a:ext cx="3609340" cy="1522730"/>
          </a:xfrm>
          <a:custGeom>
            <a:avLst/>
            <a:gdLst/>
            <a:ahLst/>
            <a:cxnLst/>
            <a:rect l="l" t="t" r="r" b="b"/>
            <a:pathLst>
              <a:path w="3609340" h="1522729">
                <a:moveTo>
                  <a:pt x="3543300" y="1522475"/>
                </a:moveTo>
                <a:lnTo>
                  <a:pt x="64008" y="1522475"/>
                </a:lnTo>
                <a:lnTo>
                  <a:pt x="39219" y="1517618"/>
                </a:lnTo>
                <a:lnTo>
                  <a:pt x="18859" y="1504187"/>
                </a:lnTo>
                <a:lnTo>
                  <a:pt x="5072" y="1483899"/>
                </a:lnTo>
                <a:lnTo>
                  <a:pt x="0" y="1458467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3543300" y="0"/>
                </a:lnTo>
                <a:lnTo>
                  <a:pt x="3568969" y="5072"/>
                </a:lnTo>
                <a:lnTo>
                  <a:pt x="3589782" y="18859"/>
                </a:lnTo>
                <a:lnTo>
                  <a:pt x="3603736" y="39219"/>
                </a:lnTo>
                <a:lnTo>
                  <a:pt x="3608832" y="64008"/>
                </a:lnTo>
                <a:lnTo>
                  <a:pt x="3608832" y="1458467"/>
                </a:lnTo>
                <a:lnTo>
                  <a:pt x="3603736" y="1483899"/>
                </a:lnTo>
                <a:lnTo>
                  <a:pt x="3589782" y="1504187"/>
                </a:lnTo>
                <a:lnTo>
                  <a:pt x="3568969" y="1517618"/>
                </a:lnTo>
                <a:lnTo>
                  <a:pt x="3543300" y="1522475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912399" y="3901201"/>
            <a:ext cx="2414905" cy="41910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Gevoel</a:t>
            </a:r>
            <a:r>
              <a:rPr sz="1250" b="1" spc="3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van</a:t>
            </a:r>
            <a:r>
              <a:rPr sz="1250" b="1" spc="1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competentie (n =</a:t>
            </a:r>
            <a:r>
              <a:rPr sz="1250" b="1" spc="1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25" dirty="0">
                <a:solidFill>
                  <a:srgbClr val="0A4F6B"/>
                </a:solidFill>
                <a:latin typeface="Cambria"/>
                <a:cs typeface="Cambria"/>
              </a:rPr>
              <a:t>65)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Score</a:t>
            </a:r>
            <a:r>
              <a:rPr sz="800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per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subschaal,</a:t>
            </a:r>
            <a:r>
              <a:rPr sz="800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als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%</a:t>
            </a:r>
            <a:r>
              <a:rPr sz="800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 maximale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score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705344" y="4431791"/>
            <a:ext cx="2409825" cy="413384"/>
            <a:chOff x="7705344" y="4431791"/>
            <a:chExt cx="2409825" cy="413384"/>
          </a:xfrm>
        </p:grpSpPr>
        <p:sp>
          <p:nvSpPr>
            <p:cNvPr id="47" name="object 47"/>
            <p:cNvSpPr/>
            <p:nvPr/>
          </p:nvSpPr>
          <p:spPr>
            <a:xfrm>
              <a:off x="7705344" y="4431791"/>
              <a:ext cx="2409825" cy="413384"/>
            </a:xfrm>
            <a:custGeom>
              <a:avLst/>
              <a:gdLst/>
              <a:ahLst/>
              <a:cxnLst/>
              <a:rect l="l" t="t" r="r" b="b"/>
              <a:pathLst>
                <a:path w="2409825" h="413385">
                  <a:moveTo>
                    <a:pt x="2409444" y="413004"/>
                  </a:moveTo>
                  <a:lnTo>
                    <a:pt x="0" y="413004"/>
                  </a:lnTo>
                  <a:lnTo>
                    <a:pt x="0" y="0"/>
                  </a:lnTo>
                  <a:lnTo>
                    <a:pt x="2409444" y="0"/>
                  </a:lnTo>
                  <a:lnTo>
                    <a:pt x="2409444" y="413004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005559" y="4447044"/>
              <a:ext cx="1551940" cy="384175"/>
            </a:xfrm>
            <a:custGeom>
              <a:avLst/>
              <a:gdLst/>
              <a:ahLst/>
              <a:cxnLst/>
              <a:rect l="l" t="t" r="r" b="b"/>
              <a:pathLst>
                <a:path w="1551940" h="384175">
                  <a:moveTo>
                    <a:pt x="1331976" y="0"/>
                  </a:moveTo>
                  <a:lnTo>
                    <a:pt x="0" y="0"/>
                  </a:lnTo>
                  <a:lnTo>
                    <a:pt x="0" y="74676"/>
                  </a:lnTo>
                  <a:lnTo>
                    <a:pt x="1331976" y="74676"/>
                  </a:lnTo>
                  <a:lnTo>
                    <a:pt x="1331976" y="0"/>
                  </a:lnTo>
                  <a:close/>
                </a:path>
                <a:path w="1551940" h="384175">
                  <a:moveTo>
                    <a:pt x="1371600" y="103632"/>
                  </a:moveTo>
                  <a:lnTo>
                    <a:pt x="0" y="103632"/>
                  </a:lnTo>
                  <a:lnTo>
                    <a:pt x="0" y="176784"/>
                  </a:lnTo>
                  <a:lnTo>
                    <a:pt x="1371600" y="176784"/>
                  </a:lnTo>
                  <a:lnTo>
                    <a:pt x="1371600" y="103632"/>
                  </a:lnTo>
                  <a:close/>
                </a:path>
                <a:path w="1551940" h="384175">
                  <a:moveTo>
                    <a:pt x="1443228" y="207264"/>
                  </a:moveTo>
                  <a:lnTo>
                    <a:pt x="0" y="207264"/>
                  </a:lnTo>
                  <a:lnTo>
                    <a:pt x="0" y="280416"/>
                  </a:lnTo>
                  <a:lnTo>
                    <a:pt x="1443228" y="280416"/>
                  </a:lnTo>
                  <a:lnTo>
                    <a:pt x="1443228" y="207264"/>
                  </a:lnTo>
                  <a:close/>
                </a:path>
                <a:path w="1551940" h="384175">
                  <a:moveTo>
                    <a:pt x="1551432" y="309372"/>
                  </a:moveTo>
                  <a:lnTo>
                    <a:pt x="0" y="309372"/>
                  </a:lnTo>
                  <a:lnTo>
                    <a:pt x="0" y="384048"/>
                  </a:lnTo>
                  <a:lnTo>
                    <a:pt x="1551432" y="384048"/>
                  </a:lnTo>
                  <a:lnTo>
                    <a:pt x="1551432" y="309372"/>
                  </a:lnTo>
                  <a:close/>
                </a:path>
              </a:pathLst>
            </a:custGeom>
            <a:solidFill>
              <a:srgbClr val="0A4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9608415" y="4716334"/>
            <a:ext cx="22796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77%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500241" y="4612704"/>
            <a:ext cx="22796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72%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30131" y="4510608"/>
            <a:ext cx="22796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68%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388998" y="4406978"/>
            <a:ext cx="22796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66%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920071" y="4506035"/>
            <a:ext cx="101282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90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Building</a:t>
            </a:r>
            <a:r>
              <a:rPr sz="800" spc="-15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Relationships</a:t>
            </a:r>
            <a:endParaRPr sz="8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660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Professionalisme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912275" y="5060650"/>
            <a:ext cx="320357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dirty="0">
                <a:solidFill>
                  <a:srgbClr val="DF791F"/>
                </a:solidFill>
                <a:latin typeface="Calibri"/>
                <a:cs typeface="Calibri"/>
              </a:rPr>
              <a:t>Care</a:t>
            </a:r>
            <a:r>
              <a:rPr sz="800" b="1" spc="4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DF791F"/>
                </a:solidFill>
                <a:latin typeface="Calibri"/>
                <a:cs typeface="Calibri"/>
              </a:rPr>
              <a:t>Challenge</a:t>
            </a:r>
            <a:r>
              <a:rPr sz="800" b="1" spc="6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scoort</a:t>
            </a:r>
            <a:r>
              <a:rPr sz="800" spc="5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het</a:t>
            </a:r>
            <a:r>
              <a:rPr sz="800" spc="6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laagst</a:t>
            </a:r>
            <a:r>
              <a:rPr sz="800" spc="4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(66,3%)</a:t>
            </a:r>
            <a:r>
              <a:rPr sz="800" spc="8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—</a:t>
            </a:r>
            <a:r>
              <a:rPr sz="800" spc="5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800" spc="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grootste</a:t>
            </a:r>
            <a:r>
              <a:rPr sz="800" spc="8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ervaren</a:t>
            </a:r>
            <a:r>
              <a:rPr sz="800" spc="5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uitdaging.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21563" y="5497067"/>
            <a:ext cx="2405380" cy="922019"/>
          </a:xfrm>
          <a:custGeom>
            <a:avLst/>
            <a:gdLst/>
            <a:ahLst/>
            <a:cxnLst/>
            <a:rect l="l" t="t" r="r" b="b"/>
            <a:pathLst>
              <a:path w="2405380" h="922020">
                <a:moveTo>
                  <a:pt x="2350008" y="922020"/>
                </a:moveTo>
                <a:lnTo>
                  <a:pt x="56387" y="922020"/>
                </a:lnTo>
                <a:lnTo>
                  <a:pt x="34075" y="917495"/>
                </a:lnTo>
                <a:lnTo>
                  <a:pt x="16192" y="905256"/>
                </a:lnTo>
                <a:lnTo>
                  <a:pt x="4310" y="887301"/>
                </a:lnTo>
                <a:lnTo>
                  <a:pt x="0" y="865632"/>
                </a:lnTo>
                <a:lnTo>
                  <a:pt x="0" y="54863"/>
                </a:lnTo>
                <a:lnTo>
                  <a:pt x="4310" y="33432"/>
                </a:lnTo>
                <a:lnTo>
                  <a:pt x="16192" y="16001"/>
                </a:lnTo>
                <a:lnTo>
                  <a:pt x="34075" y="4286"/>
                </a:lnTo>
                <a:lnTo>
                  <a:pt x="56387" y="0"/>
                </a:lnTo>
                <a:lnTo>
                  <a:pt x="2350008" y="0"/>
                </a:lnTo>
                <a:lnTo>
                  <a:pt x="2371439" y="4286"/>
                </a:lnTo>
                <a:lnTo>
                  <a:pt x="2388869" y="16001"/>
                </a:lnTo>
                <a:lnTo>
                  <a:pt x="2400585" y="33432"/>
                </a:lnTo>
                <a:lnTo>
                  <a:pt x="2404871" y="54863"/>
                </a:lnTo>
                <a:lnTo>
                  <a:pt x="2404871" y="865632"/>
                </a:lnTo>
                <a:lnTo>
                  <a:pt x="2400585" y="887301"/>
                </a:lnTo>
                <a:lnTo>
                  <a:pt x="2388869" y="905256"/>
                </a:lnTo>
                <a:lnTo>
                  <a:pt x="2371439" y="917495"/>
                </a:lnTo>
                <a:lnTo>
                  <a:pt x="2350008" y="922020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436860" y="5556062"/>
            <a:ext cx="211137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Kwaliteit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van</a:t>
            </a:r>
            <a:r>
              <a:rPr sz="1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 afdeling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p</a:t>
            </a:r>
            <a:r>
              <a:rPr sz="8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8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spc="-10" dirty="0">
                <a:solidFill>
                  <a:srgbClr val="DF791F"/>
                </a:solidFill>
                <a:latin typeface="Calibri"/>
                <a:cs typeface="Calibri"/>
              </a:rPr>
              <a:t>0,001</a:t>
            </a:r>
            <a:endParaRPr sz="850">
              <a:latin typeface="Calibri"/>
              <a:cs typeface="Calibri"/>
            </a:endParaRPr>
          </a:p>
          <a:p>
            <a:pPr marL="12700" marR="5080">
              <a:lnSpc>
                <a:spcPct val="102699"/>
              </a:lnSpc>
              <a:spcBef>
                <a:spcPts val="15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Zorgverleners</a:t>
            </a:r>
            <a:r>
              <a:rPr sz="750" spc="6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die</a:t>
            </a:r>
            <a:r>
              <a:rPr sz="750" spc="2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de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afdelingskwaliteit als</a:t>
            </a:r>
            <a:r>
              <a:rPr sz="750" spc="3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zeer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D8E6E2"/>
                </a:solidFill>
                <a:latin typeface="Calibri"/>
                <a:cs typeface="Calibri"/>
              </a:rPr>
              <a:t>goed</a:t>
            </a:r>
            <a:r>
              <a:rPr sz="750" spc="50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beoordelen,</a:t>
            </a:r>
            <a:r>
              <a:rPr sz="75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voelen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zich</a:t>
            </a:r>
            <a:r>
              <a:rPr sz="750" spc="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competenter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(56,5)</a:t>
            </a:r>
            <a:r>
              <a:rPr sz="750" spc="6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dan</a:t>
            </a:r>
            <a:r>
              <a:rPr sz="750" spc="3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25" dirty="0">
                <a:solidFill>
                  <a:srgbClr val="D8E6E2"/>
                </a:solidFill>
                <a:latin typeface="Calibri"/>
                <a:cs typeface="Calibri"/>
              </a:rPr>
              <a:t>bij</a:t>
            </a:r>
            <a:r>
              <a:rPr sz="750" spc="50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redelijk</a:t>
            </a:r>
            <a:r>
              <a:rPr sz="750" spc="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goed</a:t>
            </a:r>
            <a:r>
              <a:rPr sz="750" spc="2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(48,2).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923032" y="5497067"/>
            <a:ext cx="2405380" cy="922019"/>
          </a:xfrm>
          <a:custGeom>
            <a:avLst/>
            <a:gdLst/>
            <a:ahLst/>
            <a:cxnLst/>
            <a:rect l="l" t="t" r="r" b="b"/>
            <a:pathLst>
              <a:path w="2405379" h="922020">
                <a:moveTo>
                  <a:pt x="2350008" y="922020"/>
                </a:moveTo>
                <a:lnTo>
                  <a:pt x="56387" y="922020"/>
                </a:lnTo>
                <a:lnTo>
                  <a:pt x="34075" y="917495"/>
                </a:lnTo>
                <a:lnTo>
                  <a:pt x="16192" y="905256"/>
                </a:lnTo>
                <a:lnTo>
                  <a:pt x="4310" y="887301"/>
                </a:lnTo>
                <a:lnTo>
                  <a:pt x="0" y="865632"/>
                </a:lnTo>
                <a:lnTo>
                  <a:pt x="0" y="54863"/>
                </a:lnTo>
                <a:lnTo>
                  <a:pt x="4310" y="33432"/>
                </a:lnTo>
                <a:lnTo>
                  <a:pt x="16192" y="16001"/>
                </a:lnTo>
                <a:lnTo>
                  <a:pt x="34075" y="4286"/>
                </a:lnTo>
                <a:lnTo>
                  <a:pt x="56387" y="0"/>
                </a:lnTo>
                <a:lnTo>
                  <a:pt x="2350008" y="0"/>
                </a:lnTo>
                <a:lnTo>
                  <a:pt x="2371439" y="4286"/>
                </a:lnTo>
                <a:lnTo>
                  <a:pt x="2388869" y="16001"/>
                </a:lnTo>
                <a:lnTo>
                  <a:pt x="2400585" y="33432"/>
                </a:lnTo>
                <a:lnTo>
                  <a:pt x="2404871" y="54863"/>
                </a:lnTo>
                <a:lnTo>
                  <a:pt x="2404871" y="865632"/>
                </a:lnTo>
                <a:lnTo>
                  <a:pt x="2400585" y="887301"/>
                </a:lnTo>
                <a:lnTo>
                  <a:pt x="2388869" y="905256"/>
                </a:lnTo>
                <a:lnTo>
                  <a:pt x="2371439" y="917495"/>
                </a:lnTo>
                <a:lnTo>
                  <a:pt x="2350008" y="922020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038336" y="5556062"/>
            <a:ext cx="2100580" cy="549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Referentiepersoon</a:t>
            </a:r>
            <a:r>
              <a:rPr sz="1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Calibri"/>
                <a:cs typeface="Calibri"/>
              </a:rPr>
              <a:t>zijn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p</a:t>
            </a:r>
            <a:r>
              <a:rPr sz="8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8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spc="-10" dirty="0">
                <a:solidFill>
                  <a:srgbClr val="DF791F"/>
                </a:solidFill>
                <a:latin typeface="Calibri"/>
                <a:cs typeface="Calibri"/>
              </a:rPr>
              <a:t>0,016</a:t>
            </a:r>
            <a:endParaRPr sz="850">
              <a:latin typeface="Calibri"/>
              <a:cs typeface="Calibri"/>
            </a:endParaRPr>
          </a:p>
          <a:p>
            <a:pPr marL="12700" marR="5080">
              <a:lnSpc>
                <a:spcPct val="102699"/>
              </a:lnSpc>
              <a:spcBef>
                <a:spcPts val="15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Referentiepersonen</a:t>
            </a:r>
            <a:r>
              <a:rPr sz="750" spc="3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ervaren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minder</a:t>
            </a:r>
            <a:r>
              <a:rPr sz="750" spc="3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care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challenges</a:t>
            </a:r>
            <a:r>
              <a:rPr sz="750" spc="50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dan</a:t>
            </a:r>
            <a:r>
              <a:rPr sz="75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zorgverleners</a:t>
            </a:r>
            <a:r>
              <a:rPr sz="750" spc="6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die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dat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niet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D8E6E2"/>
                </a:solidFill>
                <a:latin typeface="Calibri"/>
                <a:cs typeface="Calibri"/>
              </a:rPr>
              <a:t>zijn.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524500" y="5497067"/>
            <a:ext cx="2405380" cy="922019"/>
          </a:xfrm>
          <a:custGeom>
            <a:avLst/>
            <a:gdLst/>
            <a:ahLst/>
            <a:cxnLst/>
            <a:rect l="l" t="t" r="r" b="b"/>
            <a:pathLst>
              <a:path w="2405379" h="922020">
                <a:moveTo>
                  <a:pt x="2348483" y="922020"/>
                </a:moveTo>
                <a:lnTo>
                  <a:pt x="56387" y="922020"/>
                </a:lnTo>
                <a:lnTo>
                  <a:pt x="34075" y="917495"/>
                </a:lnTo>
                <a:lnTo>
                  <a:pt x="16192" y="905256"/>
                </a:lnTo>
                <a:lnTo>
                  <a:pt x="4310" y="887301"/>
                </a:lnTo>
                <a:lnTo>
                  <a:pt x="0" y="865632"/>
                </a:lnTo>
                <a:lnTo>
                  <a:pt x="0" y="54863"/>
                </a:lnTo>
                <a:lnTo>
                  <a:pt x="4310" y="33432"/>
                </a:lnTo>
                <a:lnTo>
                  <a:pt x="16192" y="16001"/>
                </a:lnTo>
                <a:lnTo>
                  <a:pt x="34075" y="4286"/>
                </a:lnTo>
                <a:lnTo>
                  <a:pt x="56387" y="0"/>
                </a:lnTo>
                <a:lnTo>
                  <a:pt x="2348483" y="0"/>
                </a:lnTo>
                <a:lnTo>
                  <a:pt x="2370796" y="4286"/>
                </a:lnTo>
                <a:lnTo>
                  <a:pt x="2388679" y="16001"/>
                </a:lnTo>
                <a:lnTo>
                  <a:pt x="2400561" y="33432"/>
                </a:lnTo>
                <a:lnTo>
                  <a:pt x="2404871" y="54863"/>
                </a:lnTo>
                <a:lnTo>
                  <a:pt x="2404871" y="865632"/>
                </a:lnTo>
                <a:lnTo>
                  <a:pt x="2400561" y="887301"/>
                </a:lnTo>
                <a:lnTo>
                  <a:pt x="2388679" y="905256"/>
                </a:lnTo>
                <a:lnTo>
                  <a:pt x="2370796" y="917495"/>
                </a:lnTo>
                <a:lnTo>
                  <a:pt x="2348483" y="922020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638303" y="5556062"/>
            <a:ext cx="2006600" cy="549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Opleidingsniveau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p</a:t>
            </a:r>
            <a:r>
              <a:rPr sz="8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8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spc="-10" dirty="0">
                <a:solidFill>
                  <a:srgbClr val="DF791F"/>
                </a:solidFill>
                <a:latin typeface="Calibri"/>
                <a:cs typeface="Calibri"/>
              </a:rPr>
              <a:t>0,013</a:t>
            </a:r>
            <a:endParaRPr sz="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HBO5-opgeleiden</a:t>
            </a:r>
            <a:r>
              <a:rPr sz="750" spc="4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ervaren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minder</a:t>
            </a:r>
            <a:r>
              <a:rPr sz="750" spc="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care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challenges</a:t>
            </a:r>
            <a:endParaRPr sz="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(14)</a:t>
            </a:r>
            <a:r>
              <a:rPr sz="750" spc="4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dan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masters</a:t>
            </a:r>
            <a:r>
              <a:rPr sz="750" spc="5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(12).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8125967" y="5497067"/>
            <a:ext cx="2405380" cy="922019"/>
          </a:xfrm>
          <a:custGeom>
            <a:avLst/>
            <a:gdLst/>
            <a:ahLst/>
            <a:cxnLst/>
            <a:rect l="l" t="t" r="r" b="b"/>
            <a:pathLst>
              <a:path w="2405379" h="922020">
                <a:moveTo>
                  <a:pt x="2348483" y="922020"/>
                </a:moveTo>
                <a:lnTo>
                  <a:pt x="54864" y="922020"/>
                </a:lnTo>
                <a:lnTo>
                  <a:pt x="33432" y="917495"/>
                </a:lnTo>
                <a:lnTo>
                  <a:pt x="16002" y="905256"/>
                </a:lnTo>
                <a:lnTo>
                  <a:pt x="4286" y="887301"/>
                </a:lnTo>
                <a:lnTo>
                  <a:pt x="0" y="865632"/>
                </a:lnTo>
                <a:lnTo>
                  <a:pt x="0" y="54863"/>
                </a:lnTo>
                <a:lnTo>
                  <a:pt x="4286" y="33432"/>
                </a:lnTo>
                <a:lnTo>
                  <a:pt x="16002" y="16001"/>
                </a:lnTo>
                <a:lnTo>
                  <a:pt x="33432" y="4286"/>
                </a:lnTo>
                <a:lnTo>
                  <a:pt x="54864" y="0"/>
                </a:lnTo>
                <a:lnTo>
                  <a:pt x="2348483" y="0"/>
                </a:lnTo>
                <a:lnTo>
                  <a:pt x="2370796" y="4286"/>
                </a:lnTo>
                <a:lnTo>
                  <a:pt x="2388679" y="16001"/>
                </a:lnTo>
                <a:lnTo>
                  <a:pt x="2400561" y="33432"/>
                </a:lnTo>
                <a:lnTo>
                  <a:pt x="2404871" y="54863"/>
                </a:lnTo>
                <a:lnTo>
                  <a:pt x="2404871" y="865632"/>
                </a:lnTo>
                <a:lnTo>
                  <a:pt x="2400561" y="887301"/>
                </a:lnTo>
                <a:lnTo>
                  <a:pt x="2388679" y="905256"/>
                </a:lnTo>
                <a:lnTo>
                  <a:pt x="2370796" y="917495"/>
                </a:lnTo>
                <a:lnTo>
                  <a:pt x="2348483" y="922020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8239759" y="5556062"/>
            <a:ext cx="1948814" cy="549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Intentie om</a:t>
            </a:r>
            <a:r>
              <a:rPr sz="1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te 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stoppen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p</a:t>
            </a:r>
            <a:r>
              <a:rPr sz="8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8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spc="-10" dirty="0">
                <a:solidFill>
                  <a:srgbClr val="DF791F"/>
                </a:solidFill>
                <a:latin typeface="Calibri"/>
                <a:cs typeface="Calibri"/>
              </a:rPr>
              <a:t>0,037</a:t>
            </a:r>
            <a:endParaRPr sz="850">
              <a:latin typeface="Calibri"/>
              <a:cs typeface="Calibri"/>
            </a:endParaRPr>
          </a:p>
          <a:p>
            <a:pPr marL="12700" marR="5080">
              <a:lnSpc>
                <a:spcPct val="102699"/>
              </a:lnSpc>
              <a:spcBef>
                <a:spcPts val="15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Wie</a:t>
            </a:r>
            <a:r>
              <a:rPr sz="750" spc="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meermaals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overwoog</a:t>
            </a:r>
            <a:r>
              <a:rPr sz="750" spc="2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te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stoppen,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voelt</a:t>
            </a:r>
            <a:r>
              <a:rPr sz="750" spc="2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D8E6E2"/>
                </a:solidFill>
                <a:latin typeface="Calibri"/>
                <a:cs typeface="Calibri"/>
              </a:rPr>
              <a:t>zich</a:t>
            </a:r>
            <a:r>
              <a:rPr sz="750" spc="50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duidelijk</a:t>
            </a:r>
            <a:r>
              <a:rPr sz="75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meer</a:t>
            </a:r>
            <a:r>
              <a:rPr sz="750" spc="2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belast</a:t>
            </a:r>
            <a:r>
              <a:rPr sz="750" spc="4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door</a:t>
            </a:r>
            <a:r>
              <a:rPr sz="750" spc="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care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challenges.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08839" y="6491684"/>
            <a:ext cx="48812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Bronnen:</a:t>
            </a:r>
            <a:r>
              <a:rPr sz="7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dossier-</a:t>
            </a:r>
            <a:r>
              <a:rPr sz="700" i="1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7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medicatiestudie</a:t>
            </a:r>
            <a:r>
              <a:rPr sz="700" i="1" spc="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(n</a:t>
            </a:r>
            <a:r>
              <a:rPr sz="7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= 150</a:t>
            </a:r>
            <a:r>
              <a:rPr sz="700" i="1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patiënten</a:t>
            </a:r>
            <a:r>
              <a:rPr sz="700" i="1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met dementie)</a:t>
            </a:r>
            <a:r>
              <a:rPr sz="700" i="1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 SCIDS-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bevraging</a:t>
            </a:r>
            <a:r>
              <a:rPr sz="700" i="1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zorgverleners</a:t>
            </a:r>
            <a:r>
              <a:rPr sz="700" i="1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(n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=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65)</a:t>
            </a:r>
            <a:r>
              <a:rPr sz="700" i="1" spc="1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·</a:t>
            </a:r>
            <a:r>
              <a:rPr sz="7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HEARTSHIP-project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8834" y="948970"/>
            <a:ext cx="4817745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solidFill>
                  <a:srgbClr val="083B52"/>
                </a:solidFill>
              </a:rPr>
              <a:t>1.</a:t>
            </a:r>
            <a:r>
              <a:rPr spc="-15" dirty="0">
                <a:solidFill>
                  <a:srgbClr val="083B52"/>
                </a:solidFill>
              </a:rPr>
              <a:t> </a:t>
            </a:r>
            <a:r>
              <a:rPr dirty="0">
                <a:solidFill>
                  <a:srgbClr val="083B52"/>
                </a:solidFill>
              </a:rPr>
              <a:t>Praktijkverkenning</a:t>
            </a:r>
            <a:r>
              <a:rPr spc="-10" dirty="0">
                <a:solidFill>
                  <a:srgbClr val="083B52"/>
                </a:solidFill>
              </a:rPr>
              <a:t> </a:t>
            </a:r>
            <a:r>
              <a:rPr sz="1400" dirty="0">
                <a:solidFill>
                  <a:srgbClr val="083B52"/>
                </a:solidFill>
              </a:rPr>
              <a:t>(aug</a:t>
            </a:r>
            <a:r>
              <a:rPr sz="1400" spc="-35" dirty="0">
                <a:solidFill>
                  <a:srgbClr val="083B52"/>
                </a:solidFill>
              </a:rPr>
              <a:t> </a:t>
            </a:r>
            <a:r>
              <a:rPr sz="1400" dirty="0">
                <a:solidFill>
                  <a:srgbClr val="083B52"/>
                </a:solidFill>
              </a:rPr>
              <a:t>–</a:t>
            </a:r>
            <a:r>
              <a:rPr sz="1400" spc="-20" dirty="0">
                <a:solidFill>
                  <a:srgbClr val="083B52"/>
                </a:solidFill>
              </a:rPr>
              <a:t> </a:t>
            </a:r>
            <a:r>
              <a:rPr sz="1400" dirty="0">
                <a:solidFill>
                  <a:srgbClr val="083B52"/>
                </a:solidFill>
              </a:rPr>
              <a:t>nov</a:t>
            </a:r>
            <a:r>
              <a:rPr sz="1400" spc="-25" dirty="0">
                <a:solidFill>
                  <a:srgbClr val="083B52"/>
                </a:solidFill>
              </a:rPr>
              <a:t> </a:t>
            </a:r>
            <a:r>
              <a:rPr sz="1400" spc="-10" dirty="0">
                <a:solidFill>
                  <a:srgbClr val="083B52"/>
                </a:solidFill>
              </a:rPr>
              <a:t>2025)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7304021" y="973336"/>
            <a:ext cx="3079115" cy="398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3</a:t>
            </a:r>
            <a:r>
              <a:rPr sz="1450" b="1" spc="5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afdelingen</a:t>
            </a:r>
            <a:r>
              <a:rPr sz="1450" b="1" spc="5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geriatrie</a:t>
            </a:r>
            <a:r>
              <a:rPr sz="1450" b="1" spc="2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in</a:t>
            </a:r>
            <a:r>
              <a:rPr sz="1450" b="1" spc="5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3</a:t>
            </a:r>
            <a:r>
              <a:rPr sz="1450" b="1" spc="7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spc="-10" dirty="0">
                <a:solidFill>
                  <a:srgbClr val="DF791F"/>
                </a:solidFill>
                <a:latin typeface="Calibri"/>
                <a:cs typeface="Calibri"/>
              </a:rPr>
              <a:t>ziekenhuizen</a:t>
            </a:r>
            <a:endParaRPr sz="145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  <a:spcBef>
                <a:spcPts val="70"/>
              </a:spcBef>
            </a:pP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543</a:t>
            </a:r>
            <a:r>
              <a:rPr sz="900" spc="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patiënten</a:t>
            </a:r>
            <a:r>
              <a:rPr sz="900" spc="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gescreend</a:t>
            </a:r>
            <a:r>
              <a:rPr sz="900" spc="27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·</a:t>
            </a:r>
            <a:r>
              <a:rPr sz="900" spc="27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150</a:t>
            </a:r>
            <a:r>
              <a:rPr sz="900" spc="4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met</a:t>
            </a:r>
            <a:r>
              <a:rPr sz="900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B6B6B"/>
                </a:solidFill>
                <a:latin typeface="Calibri"/>
                <a:cs typeface="Calibri"/>
              </a:rPr>
              <a:t>dementie</a:t>
            </a:r>
            <a:r>
              <a:rPr sz="9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5B6B6B"/>
                </a:solidFill>
                <a:latin typeface="Calibri"/>
                <a:cs typeface="Calibri"/>
              </a:rPr>
              <a:t>geïncludeerd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8890" y="1439703"/>
            <a:ext cx="631444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Gedrags-</a:t>
            </a:r>
            <a:r>
              <a:rPr sz="11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1100" i="1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gemoedssymptomen,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psychotrope</a:t>
            </a:r>
            <a:r>
              <a:rPr sz="1100" i="1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medicatie</a:t>
            </a:r>
            <a:r>
              <a:rPr sz="11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1100" i="1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gevoel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1100" i="1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competentie</a:t>
            </a:r>
            <a:r>
              <a:rPr sz="11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op</a:t>
            </a:r>
            <a:r>
              <a:rPr sz="1100" i="1" spc="-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1100" i="1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geriatrische afdeling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1563" y="1735835"/>
            <a:ext cx="2392680" cy="352425"/>
          </a:xfrm>
          <a:custGeom>
            <a:avLst/>
            <a:gdLst/>
            <a:ahLst/>
            <a:cxnLst/>
            <a:rect l="l" t="t" r="r" b="b"/>
            <a:pathLst>
              <a:path w="2392680" h="352425">
                <a:moveTo>
                  <a:pt x="2343912" y="352044"/>
                </a:moveTo>
                <a:lnTo>
                  <a:pt x="48768" y="352044"/>
                </a:lnTo>
                <a:lnTo>
                  <a:pt x="29575" y="348305"/>
                </a:lnTo>
                <a:lnTo>
                  <a:pt x="14097" y="338137"/>
                </a:lnTo>
                <a:lnTo>
                  <a:pt x="3762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62" y="28932"/>
                </a:lnTo>
                <a:lnTo>
                  <a:pt x="14097" y="13906"/>
                </a:lnTo>
                <a:lnTo>
                  <a:pt x="29575" y="3738"/>
                </a:lnTo>
                <a:lnTo>
                  <a:pt x="48768" y="0"/>
                </a:lnTo>
                <a:lnTo>
                  <a:pt x="2343912" y="0"/>
                </a:lnTo>
                <a:lnTo>
                  <a:pt x="2363104" y="3738"/>
                </a:lnTo>
                <a:lnTo>
                  <a:pt x="2378583" y="13906"/>
                </a:lnTo>
                <a:lnTo>
                  <a:pt x="2388917" y="28932"/>
                </a:lnTo>
                <a:lnTo>
                  <a:pt x="2392679" y="47244"/>
                </a:lnTo>
                <a:lnTo>
                  <a:pt x="2392679" y="304800"/>
                </a:lnTo>
                <a:lnTo>
                  <a:pt x="2388917" y="323111"/>
                </a:lnTo>
                <a:lnTo>
                  <a:pt x="2378583" y="338137"/>
                </a:lnTo>
                <a:lnTo>
                  <a:pt x="2363104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EF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74264" y="1735835"/>
            <a:ext cx="2392680" cy="352425"/>
          </a:xfrm>
          <a:custGeom>
            <a:avLst/>
            <a:gdLst/>
            <a:ahLst/>
            <a:cxnLst/>
            <a:rect l="l" t="t" r="r" b="b"/>
            <a:pathLst>
              <a:path w="2392679" h="352425">
                <a:moveTo>
                  <a:pt x="2343912" y="352044"/>
                </a:moveTo>
                <a:lnTo>
                  <a:pt x="47244" y="352044"/>
                </a:lnTo>
                <a:lnTo>
                  <a:pt x="28932" y="348305"/>
                </a:lnTo>
                <a:lnTo>
                  <a:pt x="13906" y="338137"/>
                </a:lnTo>
                <a:lnTo>
                  <a:pt x="3738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38" y="28932"/>
                </a:lnTo>
                <a:lnTo>
                  <a:pt x="13906" y="13906"/>
                </a:lnTo>
                <a:lnTo>
                  <a:pt x="28932" y="3738"/>
                </a:lnTo>
                <a:lnTo>
                  <a:pt x="47244" y="0"/>
                </a:lnTo>
                <a:lnTo>
                  <a:pt x="2343912" y="0"/>
                </a:lnTo>
                <a:lnTo>
                  <a:pt x="2362461" y="3738"/>
                </a:lnTo>
                <a:lnTo>
                  <a:pt x="2378011" y="13906"/>
                </a:lnTo>
                <a:lnTo>
                  <a:pt x="2388703" y="28932"/>
                </a:lnTo>
                <a:lnTo>
                  <a:pt x="2392679" y="47244"/>
                </a:lnTo>
                <a:lnTo>
                  <a:pt x="2392679" y="304800"/>
                </a:lnTo>
                <a:lnTo>
                  <a:pt x="2388703" y="323111"/>
                </a:lnTo>
                <a:lnTo>
                  <a:pt x="2378011" y="338137"/>
                </a:lnTo>
                <a:lnTo>
                  <a:pt x="2362461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EF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26964" y="1735835"/>
            <a:ext cx="2392680" cy="352425"/>
          </a:xfrm>
          <a:custGeom>
            <a:avLst/>
            <a:gdLst/>
            <a:ahLst/>
            <a:cxnLst/>
            <a:rect l="l" t="t" r="r" b="b"/>
            <a:pathLst>
              <a:path w="2392679" h="352425">
                <a:moveTo>
                  <a:pt x="2343912" y="352044"/>
                </a:moveTo>
                <a:lnTo>
                  <a:pt x="47244" y="352044"/>
                </a:lnTo>
                <a:lnTo>
                  <a:pt x="28932" y="348305"/>
                </a:lnTo>
                <a:lnTo>
                  <a:pt x="13906" y="338137"/>
                </a:lnTo>
                <a:lnTo>
                  <a:pt x="3738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38" y="28932"/>
                </a:lnTo>
                <a:lnTo>
                  <a:pt x="13906" y="13906"/>
                </a:lnTo>
                <a:lnTo>
                  <a:pt x="28932" y="3738"/>
                </a:lnTo>
                <a:lnTo>
                  <a:pt x="47244" y="0"/>
                </a:lnTo>
                <a:lnTo>
                  <a:pt x="2343912" y="0"/>
                </a:lnTo>
                <a:lnTo>
                  <a:pt x="2362461" y="3738"/>
                </a:lnTo>
                <a:lnTo>
                  <a:pt x="2378011" y="13906"/>
                </a:lnTo>
                <a:lnTo>
                  <a:pt x="2388703" y="28932"/>
                </a:lnTo>
                <a:lnTo>
                  <a:pt x="2392679" y="47244"/>
                </a:lnTo>
                <a:lnTo>
                  <a:pt x="2392679" y="304800"/>
                </a:lnTo>
                <a:lnTo>
                  <a:pt x="2388703" y="323111"/>
                </a:lnTo>
                <a:lnTo>
                  <a:pt x="2378011" y="338137"/>
                </a:lnTo>
                <a:lnTo>
                  <a:pt x="2362461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EF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3650" y="1773440"/>
            <a:ext cx="7146290" cy="25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564765" algn="l"/>
                <a:tab pos="5117465" algn="l"/>
              </a:tabLst>
            </a:pP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86</a:t>
            </a:r>
            <a:r>
              <a:rPr sz="1450" b="1" spc="3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jaar</a:t>
            </a:r>
            <a:r>
              <a:rPr sz="1450" b="1" spc="43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gemiddelde</a:t>
            </a:r>
            <a:r>
              <a:rPr sz="800" spc="7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leeftijd</a:t>
            </a:r>
            <a:r>
              <a:rPr sz="8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(n</a:t>
            </a:r>
            <a:r>
              <a:rPr sz="800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=</a:t>
            </a:r>
            <a:r>
              <a:rPr sz="8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150)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	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60%</a:t>
            </a:r>
            <a:r>
              <a:rPr sz="1450" b="1" spc="6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vrouw</a:t>
            </a:r>
            <a:r>
              <a:rPr sz="1450" b="1" spc="425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40%</a:t>
            </a:r>
            <a:r>
              <a:rPr sz="800" spc="5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man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	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14,2</a:t>
            </a:r>
            <a:r>
              <a:rPr sz="1450" b="1" spc="6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dagen</a:t>
            </a:r>
            <a:r>
              <a:rPr sz="1450" b="1" spc="43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gemiddelde</a:t>
            </a:r>
            <a:r>
              <a:rPr sz="800" spc="6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verblijfsduur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79664" y="1735835"/>
            <a:ext cx="2391410" cy="352425"/>
          </a:xfrm>
          <a:custGeom>
            <a:avLst/>
            <a:gdLst/>
            <a:ahLst/>
            <a:cxnLst/>
            <a:rect l="l" t="t" r="r" b="b"/>
            <a:pathLst>
              <a:path w="2391409" h="352425">
                <a:moveTo>
                  <a:pt x="2343912" y="352044"/>
                </a:moveTo>
                <a:lnTo>
                  <a:pt x="47244" y="352044"/>
                </a:lnTo>
                <a:lnTo>
                  <a:pt x="28932" y="348305"/>
                </a:lnTo>
                <a:lnTo>
                  <a:pt x="13906" y="338137"/>
                </a:lnTo>
                <a:lnTo>
                  <a:pt x="3738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38" y="28932"/>
                </a:lnTo>
                <a:lnTo>
                  <a:pt x="13906" y="13906"/>
                </a:lnTo>
                <a:lnTo>
                  <a:pt x="28932" y="3738"/>
                </a:lnTo>
                <a:lnTo>
                  <a:pt x="47244" y="0"/>
                </a:lnTo>
                <a:lnTo>
                  <a:pt x="2343912" y="0"/>
                </a:lnTo>
                <a:lnTo>
                  <a:pt x="2362223" y="3738"/>
                </a:lnTo>
                <a:lnTo>
                  <a:pt x="2377249" y="13906"/>
                </a:lnTo>
                <a:lnTo>
                  <a:pt x="2387417" y="28932"/>
                </a:lnTo>
                <a:lnTo>
                  <a:pt x="2391155" y="47244"/>
                </a:lnTo>
                <a:lnTo>
                  <a:pt x="2391155" y="304800"/>
                </a:lnTo>
                <a:lnTo>
                  <a:pt x="2387417" y="323111"/>
                </a:lnTo>
                <a:lnTo>
                  <a:pt x="2377249" y="338137"/>
                </a:lnTo>
                <a:lnTo>
                  <a:pt x="2362223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111632" y="1699524"/>
            <a:ext cx="1943735" cy="3962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140"/>
              </a:spcBef>
            </a:pP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79,3%</a:t>
            </a:r>
            <a:r>
              <a:rPr sz="1450" b="1" spc="42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vertoonde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bij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opname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≥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BPSD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(overdag)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1563" y="2168651"/>
            <a:ext cx="3208020" cy="1483360"/>
          </a:xfrm>
          <a:custGeom>
            <a:avLst/>
            <a:gdLst/>
            <a:ahLst/>
            <a:cxnLst/>
            <a:rect l="l" t="t" r="r" b="b"/>
            <a:pathLst>
              <a:path w="3208020" h="1483360">
                <a:moveTo>
                  <a:pt x="3144011" y="1482852"/>
                </a:moveTo>
                <a:lnTo>
                  <a:pt x="64008" y="1482852"/>
                </a:lnTo>
                <a:lnTo>
                  <a:pt x="39219" y="1477994"/>
                </a:lnTo>
                <a:lnTo>
                  <a:pt x="18859" y="1464564"/>
                </a:lnTo>
                <a:lnTo>
                  <a:pt x="5072" y="1444275"/>
                </a:lnTo>
                <a:lnTo>
                  <a:pt x="0" y="1418844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3144011" y="0"/>
                </a:lnTo>
                <a:lnTo>
                  <a:pt x="3168800" y="5072"/>
                </a:lnTo>
                <a:lnTo>
                  <a:pt x="3189160" y="18859"/>
                </a:lnTo>
                <a:lnTo>
                  <a:pt x="3202947" y="39219"/>
                </a:lnTo>
                <a:lnTo>
                  <a:pt x="3208019" y="64008"/>
                </a:lnTo>
                <a:lnTo>
                  <a:pt x="3208019" y="1418844"/>
                </a:lnTo>
                <a:lnTo>
                  <a:pt x="3202947" y="1444275"/>
                </a:lnTo>
                <a:lnTo>
                  <a:pt x="3189160" y="1464564"/>
                </a:lnTo>
                <a:lnTo>
                  <a:pt x="3168800" y="1477994"/>
                </a:lnTo>
                <a:lnTo>
                  <a:pt x="3144011" y="1482852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5655" y="2282448"/>
            <a:ext cx="1703070" cy="8331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485"/>
              </a:lnSpc>
              <a:spcBef>
                <a:spcPts val="120"/>
              </a:spcBef>
            </a:pPr>
            <a:r>
              <a:rPr sz="1250" b="1" spc="-10" dirty="0">
                <a:solidFill>
                  <a:srgbClr val="0A4F6B"/>
                </a:solidFill>
                <a:latin typeface="Cambria"/>
                <a:cs typeface="Cambria"/>
              </a:rPr>
              <a:t>Studiepopulatie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ts val="2265"/>
              </a:lnSpc>
            </a:pPr>
            <a:r>
              <a:rPr sz="1900" b="1" spc="-25" dirty="0">
                <a:solidFill>
                  <a:srgbClr val="0A4F6B"/>
                </a:solidFill>
                <a:latin typeface="Calibri"/>
                <a:cs typeface="Calibri"/>
              </a:rPr>
              <a:t>543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844"/>
              </a:lnSpc>
              <a:spcBef>
                <a:spcPts val="105"/>
              </a:spcBef>
            </a:pP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patiënten</a:t>
            </a:r>
            <a:r>
              <a:rPr sz="800" spc="6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opgenomen</a:t>
            </a:r>
            <a:r>
              <a:rPr sz="800" spc="114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(3</a:t>
            </a:r>
            <a:r>
              <a:rPr sz="800" spc="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ziekenhuizen)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1625"/>
              </a:lnSpc>
            </a:pP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222</a:t>
            </a:r>
            <a:r>
              <a:rPr sz="1450" b="1" spc="5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(41%)</a:t>
            </a:r>
            <a:r>
              <a:rPr sz="1450" b="1" spc="6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1F2D2D"/>
                </a:solidFill>
                <a:latin typeface="Calibri"/>
                <a:cs typeface="Calibri"/>
              </a:rPr>
              <a:t>hebben</a:t>
            </a:r>
            <a:r>
              <a:rPr sz="900" spc="45" dirty="0">
                <a:solidFill>
                  <a:srgbClr val="1F2D2D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1F2D2D"/>
                </a:solidFill>
                <a:latin typeface="Calibri"/>
                <a:cs typeface="Calibri"/>
              </a:rPr>
              <a:t>dementie</a:t>
            </a:r>
            <a:endParaRPr sz="9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466609" y="3150917"/>
          <a:ext cx="2918458" cy="4241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7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139">
                <a:tc>
                  <a:txBody>
                    <a:bodyPr/>
                    <a:lstStyle/>
                    <a:p>
                      <a:pPr marL="31750">
                        <a:lnSpc>
                          <a:spcPts val="720"/>
                        </a:lnSpc>
                      </a:pPr>
                      <a:r>
                        <a:rPr sz="800" b="1" spc="-10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Ziekenhuis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7485" algn="r">
                        <a:lnSpc>
                          <a:spcPts val="720"/>
                        </a:lnSpc>
                      </a:pPr>
                      <a:r>
                        <a:rPr sz="800" b="1" spc="-10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Patiënten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20"/>
                        </a:lnSpc>
                      </a:pPr>
                      <a:r>
                        <a:rPr sz="800" b="1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800" b="1" spc="-30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1F2D2D"/>
                          </a:solidFill>
                          <a:latin typeface="Calibri"/>
                          <a:cs typeface="Calibri"/>
                        </a:rPr>
                        <a:t>dementie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950">
                <a:tc>
                  <a:txBody>
                    <a:bodyPr/>
                    <a:lstStyle/>
                    <a:p>
                      <a:pPr marL="31750">
                        <a:lnSpc>
                          <a:spcPts val="750"/>
                        </a:lnSpc>
                      </a:pPr>
                      <a:r>
                        <a:rPr sz="80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ZH</a:t>
                      </a: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6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7485" algn="r">
                        <a:lnSpc>
                          <a:spcPts val="75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129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5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34%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950">
                <a:tc>
                  <a:txBody>
                    <a:bodyPr/>
                    <a:lstStyle/>
                    <a:p>
                      <a:pPr marL="31750">
                        <a:lnSpc>
                          <a:spcPts val="750"/>
                        </a:lnSpc>
                      </a:pPr>
                      <a:r>
                        <a:rPr sz="80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ZH</a:t>
                      </a: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6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7485" algn="r">
                        <a:lnSpc>
                          <a:spcPts val="75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267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5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51%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139">
                <a:tc>
                  <a:txBody>
                    <a:bodyPr/>
                    <a:lstStyle/>
                    <a:p>
                      <a:pPr marL="31750">
                        <a:lnSpc>
                          <a:spcPts val="720"/>
                        </a:lnSpc>
                      </a:pPr>
                      <a:r>
                        <a:rPr sz="80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ZH</a:t>
                      </a: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60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7485" algn="r">
                        <a:lnSpc>
                          <a:spcPts val="72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147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720"/>
                        </a:lnSpc>
                      </a:pPr>
                      <a:r>
                        <a:rPr sz="800" spc="-25" dirty="0">
                          <a:solidFill>
                            <a:srgbClr val="5B6B6B"/>
                          </a:solidFill>
                          <a:latin typeface="Calibri"/>
                          <a:cs typeface="Calibri"/>
                        </a:rPr>
                        <a:t>28%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3742944" y="2168651"/>
            <a:ext cx="3206750" cy="1483360"/>
          </a:xfrm>
          <a:custGeom>
            <a:avLst/>
            <a:gdLst/>
            <a:ahLst/>
            <a:cxnLst/>
            <a:rect l="l" t="t" r="r" b="b"/>
            <a:pathLst>
              <a:path w="3206750" h="1483360">
                <a:moveTo>
                  <a:pt x="3142488" y="1482852"/>
                </a:moveTo>
                <a:lnTo>
                  <a:pt x="64008" y="1482852"/>
                </a:lnTo>
                <a:lnTo>
                  <a:pt x="38576" y="1477994"/>
                </a:lnTo>
                <a:lnTo>
                  <a:pt x="18287" y="1464564"/>
                </a:lnTo>
                <a:lnTo>
                  <a:pt x="4857" y="1444275"/>
                </a:lnTo>
                <a:lnTo>
                  <a:pt x="0" y="1418844"/>
                </a:lnTo>
                <a:lnTo>
                  <a:pt x="0" y="64008"/>
                </a:lnTo>
                <a:lnTo>
                  <a:pt x="4857" y="39219"/>
                </a:lnTo>
                <a:lnTo>
                  <a:pt x="18288" y="18859"/>
                </a:lnTo>
                <a:lnTo>
                  <a:pt x="38576" y="5072"/>
                </a:lnTo>
                <a:lnTo>
                  <a:pt x="64008" y="0"/>
                </a:lnTo>
                <a:lnTo>
                  <a:pt x="3142488" y="0"/>
                </a:lnTo>
                <a:lnTo>
                  <a:pt x="3167276" y="5072"/>
                </a:lnTo>
                <a:lnTo>
                  <a:pt x="3187636" y="18859"/>
                </a:lnTo>
                <a:lnTo>
                  <a:pt x="3201424" y="39219"/>
                </a:lnTo>
                <a:lnTo>
                  <a:pt x="3206496" y="64008"/>
                </a:lnTo>
                <a:lnTo>
                  <a:pt x="3206496" y="1418844"/>
                </a:lnTo>
                <a:lnTo>
                  <a:pt x="3201424" y="1444275"/>
                </a:lnTo>
                <a:lnTo>
                  <a:pt x="3187636" y="1464564"/>
                </a:lnTo>
                <a:lnTo>
                  <a:pt x="3167276" y="1477994"/>
                </a:lnTo>
                <a:lnTo>
                  <a:pt x="3142488" y="1482852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907043" y="2246171"/>
            <a:ext cx="2541270" cy="39941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Meest</a:t>
            </a:r>
            <a:r>
              <a:rPr sz="1250" b="1" spc="-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voorkomende</a:t>
            </a:r>
            <a:r>
              <a:rPr sz="1250" b="1" spc="5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20" dirty="0">
                <a:solidFill>
                  <a:srgbClr val="0A4F6B"/>
                </a:solidFill>
                <a:latin typeface="Cambria"/>
                <a:cs typeface="Cambria"/>
              </a:rPr>
              <a:t>BPSD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%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800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observatiemomenten</a:t>
            </a:r>
            <a:r>
              <a:rPr sz="800" spc="-4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waarop</a:t>
            </a:r>
            <a:r>
              <a:rPr sz="800" spc="-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het</a:t>
            </a:r>
            <a:r>
              <a:rPr sz="800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gedrag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voorkwam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270247" y="2772156"/>
            <a:ext cx="2517775" cy="676910"/>
            <a:chOff x="4270247" y="2772156"/>
            <a:chExt cx="2517775" cy="676910"/>
          </a:xfrm>
        </p:grpSpPr>
        <p:sp>
          <p:nvSpPr>
            <p:cNvPr id="17" name="object 17"/>
            <p:cNvSpPr/>
            <p:nvPr/>
          </p:nvSpPr>
          <p:spPr>
            <a:xfrm>
              <a:off x="4270247" y="2772156"/>
              <a:ext cx="2517775" cy="676910"/>
            </a:xfrm>
            <a:custGeom>
              <a:avLst/>
              <a:gdLst/>
              <a:ahLst/>
              <a:cxnLst/>
              <a:rect l="l" t="t" r="r" b="b"/>
              <a:pathLst>
                <a:path w="2517775" h="676910">
                  <a:moveTo>
                    <a:pt x="2517648" y="676655"/>
                  </a:moveTo>
                  <a:lnTo>
                    <a:pt x="0" y="676655"/>
                  </a:lnTo>
                  <a:lnTo>
                    <a:pt x="0" y="0"/>
                  </a:lnTo>
                  <a:lnTo>
                    <a:pt x="2517648" y="0"/>
                  </a:lnTo>
                  <a:lnTo>
                    <a:pt x="2517648" y="676655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73155" y="2791967"/>
              <a:ext cx="1750060" cy="638810"/>
            </a:xfrm>
            <a:custGeom>
              <a:avLst/>
              <a:gdLst/>
              <a:ahLst/>
              <a:cxnLst/>
              <a:rect l="l" t="t" r="r" b="b"/>
              <a:pathLst>
                <a:path w="1750059" h="638810">
                  <a:moveTo>
                    <a:pt x="1466088" y="542544"/>
                  </a:moveTo>
                  <a:lnTo>
                    <a:pt x="0" y="542544"/>
                  </a:lnTo>
                  <a:lnTo>
                    <a:pt x="0" y="638556"/>
                  </a:lnTo>
                  <a:lnTo>
                    <a:pt x="1466088" y="638556"/>
                  </a:lnTo>
                  <a:lnTo>
                    <a:pt x="1466088" y="542544"/>
                  </a:lnTo>
                  <a:close/>
                </a:path>
                <a:path w="1750059" h="638810">
                  <a:moveTo>
                    <a:pt x="1479804" y="406908"/>
                  </a:moveTo>
                  <a:lnTo>
                    <a:pt x="0" y="406908"/>
                  </a:lnTo>
                  <a:lnTo>
                    <a:pt x="0" y="502920"/>
                  </a:lnTo>
                  <a:lnTo>
                    <a:pt x="1479804" y="502920"/>
                  </a:lnTo>
                  <a:lnTo>
                    <a:pt x="1479804" y="406908"/>
                  </a:lnTo>
                  <a:close/>
                </a:path>
                <a:path w="1750059" h="638810">
                  <a:moveTo>
                    <a:pt x="1568196" y="271272"/>
                  </a:moveTo>
                  <a:lnTo>
                    <a:pt x="0" y="271272"/>
                  </a:lnTo>
                  <a:lnTo>
                    <a:pt x="0" y="367284"/>
                  </a:lnTo>
                  <a:lnTo>
                    <a:pt x="1568196" y="367284"/>
                  </a:lnTo>
                  <a:lnTo>
                    <a:pt x="1568196" y="271272"/>
                  </a:lnTo>
                  <a:close/>
                </a:path>
                <a:path w="1750059" h="638810">
                  <a:moveTo>
                    <a:pt x="1642872" y="135636"/>
                  </a:moveTo>
                  <a:lnTo>
                    <a:pt x="0" y="135636"/>
                  </a:lnTo>
                  <a:lnTo>
                    <a:pt x="0" y="233172"/>
                  </a:lnTo>
                  <a:lnTo>
                    <a:pt x="1642872" y="233172"/>
                  </a:lnTo>
                  <a:lnTo>
                    <a:pt x="1642872" y="135636"/>
                  </a:lnTo>
                  <a:close/>
                </a:path>
                <a:path w="1750059" h="638810">
                  <a:moveTo>
                    <a:pt x="1749552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749552" y="97536"/>
                  </a:lnTo>
                  <a:lnTo>
                    <a:pt x="1749552" y="0"/>
                  </a:lnTo>
                  <a:close/>
                </a:path>
              </a:pathLst>
            </a:custGeom>
            <a:solidFill>
              <a:srgbClr val="6EA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295043" y="3159956"/>
            <a:ext cx="247015" cy="29400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9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24%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23%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95615" y="3032217"/>
            <a:ext cx="2349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25%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70322" y="2896563"/>
            <a:ext cx="2349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26%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78532" y="2760961"/>
            <a:ext cx="2349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28%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16910" y="3298903"/>
            <a:ext cx="37846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Agitatie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29260" y="3018192"/>
            <a:ext cx="866775" cy="2971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11125">
              <a:lnSpc>
                <a:spcPct val="111300"/>
              </a:lnSpc>
              <a:spcBef>
                <a:spcPts val="90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Prikkelbaarheid 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Nachtelijke</a:t>
            </a:r>
            <a:r>
              <a:rPr sz="800" spc="110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onrust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10812" y="2746974"/>
            <a:ext cx="384810" cy="297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8265">
              <a:lnSpc>
                <a:spcPct val="111200"/>
              </a:lnSpc>
              <a:spcBef>
                <a:spcPts val="95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Angst Apathie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62800" y="2168651"/>
            <a:ext cx="3234055" cy="1483360"/>
          </a:xfrm>
          <a:custGeom>
            <a:avLst/>
            <a:gdLst/>
            <a:ahLst/>
            <a:cxnLst/>
            <a:rect l="l" t="t" r="r" b="b"/>
            <a:pathLst>
              <a:path w="3234054" h="1483360">
                <a:moveTo>
                  <a:pt x="3169919" y="1482852"/>
                </a:moveTo>
                <a:lnTo>
                  <a:pt x="64008" y="1482852"/>
                </a:lnTo>
                <a:lnTo>
                  <a:pt x="39219" y="1477994"/>
                </a:lnTo>
                <a:lnTo>
                  <a:pt x="18859" y="1464564"/>
                </a:lnTo>
                <a:lnTo>
                  <a:pt x="5072" y="1444275"/>
                </a:lnTo>
                <a:lnTo>
                  <a:pt x="0" y="1418844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3169919" y="0"/>
                </a:lnTo>
                <a:lnTo>
                  <a:pt x="3194708" y="5072"/>
                </a:lnTo>
                <a:lnTo>
                  <a:pt x="3215068" y="18859"/>
                </a:lnTo>
                <a:lnTo>
                  <a:pt x="3228855" y="39219"/>
                </a:lnTo>
                <a:lnTo>
                  <a:pt x="3233927" y="64008"/>
                </a:lnTo>
                <a:lnTo>
                  <a:pt x="3233927" y="1418844"/>
                </a:lnTo>
                <a:lnTo>
                  <a:pt x="3228855" y="1444275"/>
                </a:lnTo>
                <a:lnTo>
                  <a:pt x="3215068" y="1464564"/>
                </a:lnTo>
                <a:lnTo>
                  <a:pt x="3194708" y="1477994"/>
                </a:lnTo>
                <a:lnTo>
                  <a:pt x="3169919" y="1482852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326910" y="2246171"/>
            <a:ext cx="2734310" cy="39941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Meest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intense</a:t>
            </a:r>
            <a:r>
              <a:rPr sz="1250" b="1" spc="2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BPSD</a:t>
            </a:r>
            <a:r>
              <a:rPr sz="1250" b="1" spc="5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(bij</a:t>
            </a:r>
            <a:r>
              <a:rPr sz="1250" b="1" spc="3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10" dirty="0">
                <a:solidFill>
                  <a:srgbClr val="0A4F6B"/>
                </a:solidFill>
                <a:latin typeface="Cambria"/>
                <a:cs typeface="Cambria"/>
              </a:rPr>
              <a:t>voorkomen)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Gemiddelde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ernstgraad</a:t>
            </a:r>
            <a:r>
              <a:rPr sz="800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op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 schaal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0–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3</a:t>
            </a:r>
            <a:r>
              <a:rPr sz="800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(NPI)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764780" y="2772156"/>
            <a:ext cx="2484120" cy="676910"/>
            <a:chOff x="7764780" y="2772156"/>
            <a:chExt cx="2484120" cy="676910"/>
          </a:xfrm>
        </p:grpSpPr>
        <p:sp>
          <p:nvSpPr>
            <p:cNvPr id="29" name="object 29"/>
            <p:cNvSpPr/>
            <p:nvPr/>
          </p:nvSpPr>
          <p:spPr>
            <a:xfrm>
              <a:off x="7764780" y="2772156"/>
              <a:ext cx="2484120" cy="676910"/>
            </a:xfrm>
            <a:custGeom>
              <a:avLst/>
              <a:gdLst/>
              <a:ahLst/>
              <a:cxnLst/>
              <a:rect l="l" t="t" r="r" b="b"/>
              <a:pathLst>
                <a:path w="2484120" h="676910">
                  <a:moveTo>
                    <a:pt x="2484119" y="676655"/>
                  </a:moveTo>
                  <a:lnTo>
                    <a:pt x="0" y="676655"/>
                  </a:lnTo>
                  <a:lnTo>
                    <a:pt x="0" y="0"/>
                  </a:lnTo>
                  <a:lnTo>
                    <a:pt x="2484119" y="0"/>
                  </a:lnTo>
                  <a:lnTo>
                    <a:pt x="2484119" y="676655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162544" y="2796539"/>
              <a:ext cx="1708785" cy="629920"/>
            </a:xfrm>
            <a:custGeom>
              <a:avLst/>
              <a:gdLst/>
              <a:ahLst/>
              <a:cxnLst/>
              <a:rect l="l" t="t" r="r" b="b"/>
              <a:pathLst>
                <a:path w="1708784" h="629920">
                  <a:moveTo>
                    <a:pt x="1559052" y="509016"/>
                  </a:moveTo>
                  <a:lnTo>
                    <a:pt x="0" y="509016"/>
                  </a:lnTo>
                  <a:lnTo>
                    <a:pt x="0" y="629412"/>
                  </a:lnTo>
                  <a:lnTo>
                    <a:pt x="1559052" y="629412"/>
                  </a:lnTo>
                  <a:lnTo>
                    <a:pt x="1559052" y="509016"/>
                  </a:lnTo>
                  <a:close/>
                </a:path>
                <a:path w="1708784" h="629920">
                  <a:moveTo>
                    <a:pt x="1618488" y="339852"/>
                  </a:moveTo>
                  <a:lnTo>
                    <a:pt x="0" y="339852"/>
                  </a:lnTo>
                  <a:lnTo>
                    <a:pt x="0" y="460248"/>
                  </a:lnTo>
                  <a:lnTo>
                    <a:pt x="1618488" y="460248"/>
                  </a:lnTo>
                  <a:lnTo>
                    <a:pt x="1618488" y="339852"/>
                  </a:lnTo>
                  <a:close/>
                </a:path>
                <a:path w="1708784" h="629920">
                  <a:moveTo>
                    <a:pt x="1668780" y="169164"/>
                  </a:moveTo>
                  <a:lnTo>
                    <a:pt x="0" y="169164"/>
                  </a:lnTo>
                  <a:lnTo>
                    <a:pt x="0" y="291084"/>
                  </a:lnTo>
                  <a:lnTo>
                    <a:pt x="1668780" y="291084"/>
                  </a:lnTo>
                  <a:lnTo>
                    <a:pt x="1668780" y="169164"/>
                  </a:lnTo>
                  <a:close/>
                </a:path>
                <a:path w="1708784" h="629920">
                  <a:moveTo>
                    <a:pt x="1708404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1708404" y="121920"/>
                  </a:lnTo>
                  <a:lnTo>
                    <a:pt x="1708404" y="0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252116" y="2730133"/>
            <a:ext cx="832485" cy="702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07010" algn="r">
              <a:lnSpc>
                <a:spcPct val="138800"/>
              </a:lnSpc>
              <a:spcBef>
                <a:spcPts val="95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Hallucinaties 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Repetitief</a:t>
            </a:r>
            <a:r>
              <a:rPr sz="800" spc="90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gedrag</a:t>
            </a:r>
            <a:endParaRPr sz="800">
              <a:latin typeface="Arial MT"/>
              <a:cs typeface="Arial MT"/>
            </a:endParaRPr>
          </a:p>
          <a:p>
            <a:pPr marL="48895" marR="5080" indent="434340" algn="r">
              <a:lnSpc>
                <a:spcPct val="138800"/>
              </a:lnSpc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Wanen 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Ontremd</a:t>
            </a:r>
            <a:r>
              <a:rPr sz="800" spc="95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gedrag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887081" y="2734703"/>
            <a:ext cx="269240" cy="36385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465"/>
              </a:spcBef>
            </a:pPr>
            <a:r>
              <a:rPr sz="800" spc="-20" dirty="0">
                <a:solidFill>
                  <a:srgbClr val="1F2D2D"/>
                </a:solidFill>
                <a:latin typeface="Arial MT"/>
                <a:cs typeface="Arial MT"/>
              </a:rPr>
              <a:t>1,72</a:t>
            </a:r>
            <a:endParaRPr sz="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800" spc="-20" dirty="0">
                <a:solidFill>
                  <a:srgbClr val="1F2D2D"/>
                </a:solidFill>
                <a:latin typeface="Arial MT"/>
                <a:cs typeface="Arial MT"/>
              </a:rPr>
              <a:t>1,68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836763" y="3116019"/>
            <a:ext cx="22923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solidFill>
                  <a:srgbClr val="1F2D2D"/>
                </a:solidFill>
                <a:latin typeface="Arial MT"/>
                <a:cs typeface="Arial MT"/>
              </a:rPr>
              <a:t>1,63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777363" y="3285201"/>
            <a:ext cx="22923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20" dirty="0">
                <a:solidFill>
                  <a:srgbClr val="1F2D2D"/>
                </a:solidFill>
                <a:latin typeface="Arial MT"/>
                <a:cs typeface="Arial MT"/>
              </a:rPr>
              <a:t>1,57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21563" y="3813048"/>
            <a:ext cx="6215380" cy="1522730"/>
            <a:chOff x="321563" y="3813048"/>
            <a:chExt cx="6215380" cy="1522730"/>
          </a:xfrm>
        </p:grpSpPr>
        <p:sp>
          <p:nvSpPr>
            <p:cNvPr id="36" name="object 36"/>
            <p:cNvSpPr/>
            <p:nvPr/>
          </p:nvSpPr>
          <p:spPr>
            <a:xfrm>
              <a:off x="321551" y="3813048"/>
              <a:ext cx="6215380" cy="1522730"/>
            </a:xfrm>
            <a:custGeom>
              <a:avLst/>
              <a:gdLst/>
              <a:ahLst/>
              <a:cxnLst/>
              <a:rect l="l" t="t" r="r" b="b"/>
              <a:pathLst>
                <a:path w="6215380" h="1522729">
                  <a:moveTo>
                    <a:pt x="6214872" y="64008"/>
                  </a:moveTo>
                  <a:lnTo>
                    <a:pt x="6209804" y="39230"/>
                  </a:lnTo>
                  <a:lnTo>
                    <a:pt x="6196012" y="18859"/>
                  </a:lnTo>
                  <a:lnTo>
                    <a:pt x="6175654" y="5080"/>
                  </a:lnTo>
                  <a:lnTo>
                    <a:pt x="6150876" y="0"/>
                  </a:lnTo>
                  <a:lnTo>
                    <a:pt x="64008" y="0"/>
                  </a:lnTo>
                  <a:lnTo>
                    <a:pt x="39230" y="5080"/>
                  </a:lnTo>
                  <a:lnTo>
                    <a:pt x="18859" y="18859"/>
                  </a:lnTo>
                  <a:lnTo>
                    <a:pt x="5080" y="39230"/>
                  </a:lnTo>
                  <a:lnTo>
                    <a:pt x="0" y="64008"/>
                  </a:lnTo>
                  <a:lnTo>
                    <a:pt x="0" y="1458468"/>
                  </a:lnTo>
                  <a:lnTo>
                    <a:pt x="5080" y="1483906"/>
                  </a:lnTo>
                  <a:lnTo>
                    <a:pt x="18859" y="1504188"/>
                  </a:lnTo>
                  <a:lnTo>
                    <a:pt x="39230" y="1517624"/>
                  </a:lnTo>
                  <a:lnTo>
                    <a:pt x="64008" y="1522476"/>
                  </a:lnTo>
                  <a:lnTo>
                    <a:pt x="6150876" y="1522476"/>
                  </a:lnTo>
                  <a:lnTo>
                    <a:pt x="6175654" y="1517624"/>
                  </a:lnTo>
                  <a:lnTo>
                    <a:pt x="6196012" y="1504188"/>
                  </a:lnTo>
                  <a:lnTo>
                    <a:pt x="6209804" y="1483906"/>
                  </a:lnTo>
                  <a:lnTo>
                    <a:pt x="6214872" y="1458468"/>
                  </a:lnTo>
                  <a:lnTo>
                    <a:pt x="6214872" y="64008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2272" y="4581144"/>
              <a:ext cx="4396740" cy="29209"/>
            </a:xfrm>
            <a:custGeom>
              <a:avLst/>
              <a:gdLst/>
              <a:ahLst/>
              <a:cxnLst/>
              <a:rect l="l" t="t" r="r" b="b"/>
              <a:pathLst>
                <a:path w="4396740" h="29210">
                  <a:moveTo>
                    <a:pt x="577596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577596" y="28956"/>
                  </a:lnTo>
                  <a:lnTo>
                    <a:pt x="577596" y="0"/>
                  </a:lnTo>
                  <a:close/>
                </a:path>
                <a:path w="4396740" h="29210">
                  <a:moveTo>
                    <a:pt x="2487168" y="12192"/>
                  </a:moveTo>
                  <a:lnTo>
                    <a:pt x="1909572" y="12192"/>
                  </a:lnTo>
                  <a:lnTo>
                    <a:pt x="1909572" y="28956"/>
                  </a:lnTo>
                  <a:lnTo>
                    <a:pt x="2487168" y="28956"/>
                  </a:lnTo>
                  <a:lnTo>
                    <a:pt x="2487168" y="12192"/>
                  </a:lnTo>
                  <a:close/>
                </a:path>
                <a:path w="4396740" h="29210">
                  <a:moveTo>
                    <a:pt x="4396740" y="3048"/>
                  </a:moveTo>
                  <a:lnTo>
                    <a:pt x="3819144" y="3048"/>
                  </a:lnTo>
                  <a:lnTo>
                    <a:pt x="3819144" y="28956"/>
                  </a:lnTo>
                  <a:lnTo>
                    <a:pt x="4396740" y="28956"/>
                  </a:lnTo>
                  <a:lnTo>
                    <a:pt x="4396740" y="3048"/>
                  </a:lnTo>
                  <a:close/>
                </a:path>
              </a:pathLst>
            </a:custGeom>
            <a:solidFill>
              <a:srgbClr val="A8D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29855" y="4568952"/>
              <a:ext cx="4398645" cy="41275"/>
            </a:xfrm>
            <a:custGeom>
              <a:avLst/>
              <a:gdLst/>
              <a:ahLst/>
              <a:cxnLst/>
              <a:rect l="l" t="t" r="r" b="b"/>
              <a:pathLst>
                <a:path w="4398645" h="41275">
                  <a:moveTo>
                    <a:pt x="579120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579120" y="41148"/>
                  </a:lnTo>
                  <a:lnTo>
                    <a:pt x="579120" y="0"/>
                  </a:lnTo>
                  <a:close/>
                </a:path>
                <a:path w="4398645" h="41275">
                  <a:moveTo>
                    <a:pt x="2488704" y="12192"/>
                  </a:moveTo>
                  <a:lnTo>
                    <a:pt x="1909572" y="12192"/>
                  </a:lnTo>
                  <a:lnTo>
                    <a:pt x="1909572" y="41148"/>
                  </a:lnTo>
                  <a:lnTo>
                    <a:pt x="2488704" y="41148"/>
                  </a:lnTo>
                  <a:lnTo>
                    <a:pt x="2488704" y="12192"/>
                  </a:lnTo>
                  <a:close/>
                </a:path>
                <a:path w="4398645" h="41275">
                  <a:moveTo>
                    <a:pt x="4398276" y="10668"/>
                  </a:moveTo>
                  <a:lnTo>
                    <a:pt x="3819144" y="10668"/>
                  </a:lnTo>
                  <a:lnTo>
                    <a:pt x="3819144" y="41148"/>
                  </a:lnTo>
                  <a:lnTo>
                    <a:pt x="4398276" y="41148"/>
                  </a:lnTo>
                  <a:lnTo>
                    <a:pt x="4398276" y="10668"/>
                  </a:lnTo>
                  <a:close/>
                </a:path>
              </a:pathLst>
            </a:custGeom>
            <a:solidFill>
              <a:srgbClr val="0A4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08975" y="4572000"/>
              <a:ext cx="4398645" cy="38100"/>
            </a:xfrm>
            <a:custGeom>
              <a:avLst/>
              <a:gdLst/>
              <a:ahLst/>
              <a:cxnLst/>
              <a:rect l="l" t="t" r="r" b="b"/>
              <a:pathLst>
                <a:path w="4398645" h="38100">
                  <a:moveTo>
                    <a:pt x="57912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579120" y="38100"/>
                  </a:lnTo>
                  <a:lnTo>
                    <a:pt x="579120" y="0"/>
                  </a:lnTo>
                  <a:close/>
                </a:path>
                <a:path w="4398645" h="38100">
                  <a:moveTo>
                    <a:pt x="2488704" y="16764"/>
                  </a:moveTo>
                  <a:lnTo>
                    <a:pt x="1909572" y="16764"/>
                  </a:lnTo>
                  <a:lnTo>
                    <a:pt x="1909572" y="38100"/>
                  </a:lnTo>
                  <a:lnTo>
                    <a:pt x="2488704" y="38100"/>
                  </a:lnTo>
                  <a:lnTo>
                    <a:pt x="2488704" y="16764"/>
                  </a:lnTo>
                  <a:close/>
                </a:path>
                <a:path w="4398645" h="38100">
                  <a:moveTo>
                    <a:pt x="4398276" y="7620"/>
                  </a:moveTo>
                  <a:lnTo>
                    <a:pt x="3819156" y="7620"/>
                  </a:lnTo>
                  <a:lnTo>
                    <a:pt x="3819156" y="38100"/>
                  </a:lnTo>
                  <a:lnTo>
                    <a:pt x="4398276" y="38100"/>
                  </a:lnTo>
                  <a:lnTo>
                    <a:pt x="4398276" y="7620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479548" y="4968239"/>
              <a:ext cx="58419" cy="56515"/>
            </a:xfrm>
            <a:custGeom>
              <a:avLst/>
              <a:gdLst/>
              <a:ahLst/>
              <a:cxnLst/>
              <a:rect l="l" t="t" r="r" b="b"/>
              <a:pathLst>
                <a:path w="58419" h="56514">
                  <a:moveTo>
                    <a:pt x="57911" y="56388"/>
                  </a:moveTo>
                  <a:lnTo>
                    <a:pt x="0" y="56388"/>
                  </a:lnTo>
                  <a:lnTo>
                    <a:pt x="0" y="0"/>
                  </a:lnTo>
                  <a:lnTo>
                    <a:pt x="57911" y="0"/>
                  </a:lnTo>
                  <a:lnTo>
                    <a:pt x="57911" y="56388"/>
                  </a:lnTo>
                  <a:close/>
                </a:path>
              </a:pathLst>
            </a:custGeom>
            <a:solidFill>
              <a:srgbClr val="A8D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29127" y="4968239"/>
              <a:ext cx="58419" cy="56515"/>
            </a:xfrm>
            <a:custGeom>
              <a:avLst/>
              <a:gdLst/>
              <a:ahLst/>
              <a:cxnLst/>
              <a:rect l="l" t="t" r="r" b="b"/>
              <a:pathLst>
                <a:path w="58419" h="56514">
                  <a:moveTo>
                    <a:pt x="57912" y="56388"/>
                  </a:moveTo>
                  <a:lnTo>
                    <a:pt x="0" y="56388"/>
                  </a:lnTo>
                  <a:lnTo>
                    <a:pt x="0" y="0"/>
                  </a:lnTo>
                  <a:lnTo>
                    <a:pt x="57912" y="0"/>
                  </a:lnTo>
                  <a:lnTo>
                    <a:pt x="57912" y="56388"/>
                  </a:lnTo>
                  <a:close/>
                </a:path>
              </a:pathLst>
            </a:custGeom>
            <a:solidFill>
              <a:srgbClr val="0A4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61816" y="4968239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56387" y="56388"/>
                  </a:moveTo>
                  <a:lnTo>
                    <a:pt x="0" y="56388"/>
                  </a:lnTo>
                  <a:lnTo>
                    <a:pt x="0" y="0"/>
                  </a:lnTo>
                  <a:lnTo>
                    <a:pt x="56387" y="0"/>
                  </a:lnTo>
                  <a:lnTo>
                    <a:pt x="56387" y="56388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85620" y="3897088"/>
            <a:ext cx="5538470" cy="116459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Psychotroop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medicatiegebruik: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thuis</a:t>
            </a:r>
            <a:r>
              <a:rPr sz="1250" b="1" spc="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→</a:t>
            </a:r>
            <a:r>
              <a:rPr sz="1250" b="1" spc="4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tijdens</a:t>
            </a:r>
            <a:r>
              <a:rPr sz="1250" b="1" spc="1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opname</a:t>
            </a:r>
            <a:r>
              <a:rPr sz="1250" b="1" spc="4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→</a:t>
            </a:r>
            <a:r>
              <a:rPr sz="1250" b="1" spc="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bij</a:t>
            </a:r>
            <a:r>
              <a:rPr sz="1250" b="1" spc="3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10" dirty="0">
                <a:solidFill>
                  <a:srgbClr val="0A4F6B"/>
                </a:solidFill>
                <a:latin typeface="Cambria"/>
                <a:cs typeface="Cambria"/>
              </a:rPr>
              <a:t>ontslag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67,7%</a:t>
            </a:r>
            <a:r>
              <a:rPr sz="11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→</a:t>
            </a:r>
            <a:r>
              <a:rPr sz="1150" b="1" spc="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85,7%</a:t>
            </a:r>
            <a:r>
              <a:rPr sz="11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→</a:t>
            </a:r>
            <a:r>
              <a:rPr sz="11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DF791F"/>
                </a:solidFill>
                <a:latin typeface="Calibri"/>
                <a:cs typeface="Calibri"/>
              </a:rPr>
              <a:t>76,7%</a:t>
            </a:r>
            <a:r>
              <a:rPr sz="11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van de</a:t>
            </a:r>
            <a:r>
              <a:rPr sz="850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patiënten</a:t>
            </a:r>
            <a:r>
              <a:rPr sz="850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gebruikte</a:t>
            </a:r>
            <a:r>
              <a:rPr sz="850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minstens</a:t>
            </a:r>
            <a:r>
              <a:rPr sz="850" spc="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1</a:t>
            </a:r>
            <a:r>
              <a:rPr sz="850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psychotroop middel</a:t>
            </a:r>
            <a:r>
              <a:rPr sz="850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(thuis /</a:t>
            </a:r>
            <a:r>
              <a:rPr sz="850" spc="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opname</a:t>
            </a:r>
            <a:r>
              <a:rPr sz="850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/</a:t>
            </a:r>
            <a:r>
              <a:rPr sz="850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spc="-10" dirty="0">
                <a:solidFill>
                  <a:srgbClr val="5B6B6B"/>
                </a:solidFill>
                <a:latin typeface="Calibri"/>
                <a:cs typeface="Calibri"/>
              </a:rPr>
              <a:t>ontslag)</a:t>
            </a:r>
            <a:endParaRPr sz="850">
              <a:latin typeface="Calibri"/>
              <a:cs typeface="Calibri"/>
            </a:endParaRPr>
          </a:p>
          <a:p>
            <a:pPr marL="360045">
              <a:lnSpc>
                <a:spcPct val="100000"/>
              </a:lnSpc>
              <a:spcBef>
                <a:spcPts val="530"/>
              </a:spcBef>
              <a:tabLst>
                <a:tab pos="939165" algn="l"/>
                <a:tab pos="1518285" algn="l"/>
                <a:tab pos="2271395" algn="l"/>
                <a:tab pos="2848610" algn="l"/>
                <a:tab pos="3427729" algn="l"/>
                <a:tab pos="4180840" algn="l"/>
                <a:tab pos="4758055" algn="l"/>
                <a:tab pos="5337175" algn="l"/>
              </a:tabLst>
            </a:pP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31%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44%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41%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18%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30%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23%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27%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33%</a:t>
            </a:r>
            <a:r>
              <a:rPr sz="75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750" spc="-25" dirty="0">
                <a:solidFill>
                  <a:srgbClr val="1F2D2D"/>
                </a:solidFill>
                <a:latin typeface="Arial MT"/>
                <a:cs typeface="Arial MT"/>
              </a:rPr>
              <a:t>33%</a:t>
            </a:r>
            <a:endParaRPr sz="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750">
              <a:latin typeface="Arial MT"/>
              <a:cs typeface="Arial MT"/>
            </a:endParaRPr>
          </a:p>
          <a:p>
            <a:pPr marL="558165">
              <a:lnSpc>
                <a:spcPct val="100000"/>
              </a:lnSpc>
              <a:tabLst>
                <a:tab pos="2600960" algn="l"/>
                <a:tab pos="4506595" algn="l"/>
              </a:tabLst>
            </a:pP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Hypnotica,</a:t>
            </a:r>
            <a:r>
              <a:rPr sz="800" spc="100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sedativa,…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Antipsychotica</a:t>
            </a:r>
            <a:r>
              <a:rPr sz="800" dirty="0">
                <a:solidFill>
                  <a:srgbClr val="1F2D2D"/>
                </a:solidFill>
                <a:latin typeface="Arial MT"/>
                <a:cs typeface="Arial MT"/>
              </a:rPr>
              <a:t>	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Antidepressiva</a:t>
            </a:r>
            <a:endParaRPr sz="800">
              <a:latin typeface="Arial MT"/>
              <a:cs typeface="Arial MT"/>
            </a:endParaRPr>
          </a:p>
          <a:p>
            <a:pPr marL="2075814">
              <a:lnSpc>
                <a:spcPct val="100000"/>
              </a:lnSpc>
              <a:spcBef>
                <a:spcPts val="710"/>
              </a:spcBef>
              <a:tabLst>
                <a:tab pos="2525395" algn="l"/>
                <a:tab pos="3458210" algn="l"/>
              </a:tabLst>
            </a:pPr>
            <a:r>
              <a:rPr sz="800" spc="-10" dirty="0">
                <a:solidFill>
                  <a:srgbClr val="1F2D2D"/>
                </a:solidFill>
                <a:latin typeface="Tahoma"/>
                <a:cs typeface="Tahoma"/>
              </a:rPr>
              <a:t>Thuis</a:t>
            </a:r>
            <a:r>
              <a:rPr sz="800" dirty="0">
                <a:solidFill>
                  <a:srgbClr val="1F2D2D"/>
                </a:solidFill>
                <a:latin typeface="Tahoma"/>
                <a:cs typeface="Tahoma"/>
              </a:rPr>
              <a:t>	</a:t>
            </a:r>
            <a:r>
              <a:rPr sz="800" spc="-10" dirty="0">
                <a:solidFill>
                  <a:srgbClr val="1F2D2D"/>
                </a:solidFill>
                <a:latin typeface="Tahoma"/>
                <a:cs typeface="Tahoma"/>
              </a:rPr>
              <a:t>Tijdens</a:t>
            </a:r>
            <a:r>
              <a:rPr sz="800" spc="-15" dirty="0">
                <a:solidFill>
                  <a:srgbClr val="1F2D2D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Tahoma"/>
                <a:cs typeface="Tahoma"/>
              </a:rPr>
              <a:t>opname</a:t>
            </a:r>
            <a:r>
              <a:rPr sz="800" dirty="0">
                <a:solidFill>
                  <a:srgbClr val="1F2D2D"/>
                </a:solidFill>
                <a:latin typeface="Tahoma"/>
                <a:cs typeface="Tahoma"/>
              </a:rPr>
              <a:t>	Bij</a:t>
            </a:r>
            <a:r>
              <a:rPr sz="800" spc="-70" dirty="0">
                <a:solidFill>
                  <a:srgbClr val="1F2D2D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Tahoma"/>
                <a:cs typeface="Tahoma"/>
              </a:rPr>
              <a:t>ontslag</a:t>
            </a:r>
            <a:endParaRPr sz="800"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749796" y="3813048"/>
            <a:ext cx="3609340" cy="1522730"/>
          </a:xfrm>
          <a:custGeom>
            <a:avLst/>
            <a:gdLst/>
            <a:ahLst/>
            <a:cxnLst/>
            <a:rect l="l" t="t" r="r" b="b"/>
            <a:pathLst>
              <a:path w="3609340" h="1522729">
                <a:moveTo>
                  <a:pt x="3543300" y="1522475"/>
                </a:moveTo>
                <a:lnTo>
                  <a:pt x="64008" y="1522475"/>
                </a:lnTo>
                <a:lnTo>
                  <a:pt x="39219" y="1517618"/>
                </a:lnTo>
                <a:lnTo>
                  <a:pt x="18859" y="1504187"/>
                </a:lnTo>
                <a:lnTo>
                  <a:pt x="5072" y="1483899"/>
                </a:lnTo>
                <a:lnTo>
                  <a:pt x="0" y="1458467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3543300" y="0"/>
                </a:lnTo>
                <a:lnTo>
                  <a:pt x="3568969" y="5072"/>
                </a:lnTo>
                <a:lnTo>
                  <a:pt x="3589782" y="18859"/>
                </a:lnTo>
                <a:lnTo>
                  <a:pt x="3603736" y="39219"/>
                </a:lnTo>
                <a:lnTo>
                  <a:pt x="3608832" y="64008"/>
                </a:lnTo>
                <a:lnTo>
                  <a:pt x="3608832" y="1458467"/>
                </a:lnTo>
                <a:lnTo>
                  <a:pt x="3603736" y="1483899"/>
                </a:lnTo>
                <a:lnTo>
                  <a:pt x="3589782" y="1504187"/>
                </a:lnTo>
                <a:lnTo>
                  <a:pt x="3568969" y="1517618"/>
                </a:lnTo>
                <a:lnTo>
                  <a:pt x="3543300" y="1522475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913928" y="3902691"/>
            <a:ext cx="2414905" cy="41910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Gevoel</a:t>
            </a:r>
            <a:r>
              <a:rPr sz="1250" b="1" spc="3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van</a:t>
            </a:r>
            <a:r>
              <a:rPr sz="1250" b="1" spc="1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competentie (n =</a:t>
            </a:r>
            <a:r>
              <a:rPr sz="1250" b="1" spc="1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25" dirty="0">
                <a:solidFill>
                  <a:srgbClr val="0A4F6B"/>
                </a:solidFill>
                <a:latin typeface="Cambria"/>
                <a:cs typeface="Cambria"/>
              </a:rPr>
              <a:t>65)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Score</a:t>
            </a:r>
            <a:r>
              <a:rPr sz="800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per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subschaal,</a:t>
            </a:r>
            <a:r>
              <a:rPr sz="800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als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%</a:t>
            </a:r>
            <a:r>
              <a:rPr sz="800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van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 maximale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5B6B6B"/>
                </a:solidFill>
                <a:latin typeface="Calibri"/>
                <a:cs typeface="Calibri"/>
              </a:rPr>
              <a:t>score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705344" y="4431791"/>
            <a:ext cx="2409825" cy="413384"/>
            <a:chOff x="7705344" y="4431791"/>
            <a:chExt cx="2409825" cy="413384"/>
          </a:xfrm>
        </p:grpSpPr>
        <p:sp>
          <p:nvSpPr>
            <p:cNvPr id="47" name="object 47"/>
            <p:cNvSpPr/>
            <p:nvPr/>
          </p:nvSpPr>
          <p:spPr>
            <a:xfrm>
              <a:off x="7705344" y="4431791"/>
              <a:ext cx="2409825" cy="413384"/>
            </a:xfrm>
            <a:custGeom>
              <a:avLst/>
              <a:gdLst/>
              <a:ahLst/>
              <a:cxnLst/>
              <a:rect l="l" t="t" r="r" b="b"/>
              <a:pathLst>
                <a:path w="2409825" h="413385">
                  <a:moveTo>
                    <a:pt x="2409444" y="413004"/>
                  </a:moveTo>
                  <a:lnTo>
                    <a:pt x="0" y="413004"/>
                  </a:lnTo>
                  <a:lnTo>
                    <a:pt x="0" y="0"/>
                  </a:lnTo>
                  <a:lnTo>
                    <a:pt x="2409444" y="0"/>
                  </a:lnTo>
                  <a:lnTo>
                    <a:pt x="2409444" y="413004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005559" y="4447044"/>
              <a:ext cx="1551940" cy="384175"/>
            </a:xfrm>
            <a:custGeom>
              <a:avLst/>
              <a:gdLst/>
              <a:ahLst/>
              <a:cxnLst/>
              <a:rect l="l" t="t" r="r" b="b"/>
              <a:pathLst>
                <a:path w="1551940" h="384175">
                  <a:moveTo>
                    <a:pt x="1331976" y="0"/>
                  </a:moveTo>
                  <a:lnTo>
                    <a:pt x="0" y="0"/>
                  </a:lnTo>
                  <a:lnTo>
                    <a:pt x="0" y="74676"/>
                  </a:lnTo>
                  <a:lnTo>
                    <a:pt x="1331976" y="74676"/>
                  </a:lnTo>
                  <a:lnTo>
                    <a:pt x="1331976" y="0"/>
                  </a:lnTo>
                  <a:close/>
                </a:path>
                <a:path w="1551940" h="384175">
                  <a:moveTo>
                    <a:pt x="1371600" y="103632"/>
                  </a:moveTo>
                  <a:lnTo>
                    <a:pt x="0" y="103632"/>
                  </a:lnTo>
                  <a:lnTo>
                    <a:pt x="0" y="176784"/>
                  </a:lnTo>
                  <a:lnTo>
                    <a:pt x="1371600" y="176784"/>
                  </a:lnTo>
                  <a:lnTo>
                    <a:pt x="1371600" y="103632"/>
                  </a:lnTo>
                  <a:close/>
                </a:path>
                <a:path w="1551940" h="384175">
                  <a:moveTo>
                    <a:pt x="1443228" y="207264"/>
                  </a:moveTo>
                  <a:lnTo>
                    <a:pt x="0" y="207264"/>
                  </a:lnTo>
                  <a:lnTo>
                    <a:pt x="0" y="280416"/>
                  </a:lnTo>
                  <a:lnTo>
                    <a:pt x="1443228" y="280416"/>
                  </a:lnTo>
                  <a:lnTo>
                    <a:pt x="1443228" y="207264"/>
                  </a:lnTo>
                  <a:close/>
                </a:path>
                <a:path w="1551940" h="384175">
                  <a:moveTo>
                    <a:pt x="1551432" y="309372"/>
                  </a:moveTo>
                  <a:lnTo>
                    <a:pt x="0" y="309372"/>
                  </a:lnTo>
                  <a:lnTo>
                    <a:pt x="0" y="384048"/>
                  </a:lnTo>
                  <a:lnTo>
                    <a:pt x="1551432" y="384048"/>
                  </a:lnTo>
                  <a:lnTo>
                    <a:pt x="1551432" y="309372"/>
                  </a:lnTo>
                  <a:close/>
                </a:path>
              </a:pathLst>
            </a:custGeom>
            <a:solidFill>
              <a:srgbClr val="0A4F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9609950" y="4717869"/>
            <a:ext cx="22796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77%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501746" y="4614238"/>
            <a:ext cx="22796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72%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431666" y="4510608"/>
            <a:ext cx="22796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68%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390502" y="4408482"/>
            <a:ext cx="22796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25" dirty="0">
                <a:solidFill>
                  <a:srgbClr val="1F2D2D"/>
                </a:solidFill>
                <a:latin typeface="Arial MT"/>
                <a:cs typeface="Arial MT"/>
              </a:rPr>
              <a:t>66%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921606" y="4506035"/>
            <a:ext cx="101155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Building</a:t>
            </a:r>
            <a:r>
              <a:rPr sz="800" spc="-15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Relationships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145596" y="4713295"/>
            <a:ext cx="788670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10" dirty="0">
                <a:solidFill>
                  <a:srgbClr val="1F2D2D"/>
                </a:solidFill>
                <a:latin typeface="Arial MT"/>
                <a:cs typeface="Arial MT"/>
              </a:rPr>
              <a:t>Professionalisme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913815" y="5062158"/>
            <a:ext cx="320357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dirty="0">
                <a:solidFill>
                  <a:srgbClr val="DF791F"/>
                </a:solidFill>
                <a:latin typeface="Calibri"/>
                <a:cs typeface="Calibri"/>
              </a:rPr>
              <a:t>Care</a:t>
            </a:r>
            <a:r>
              <a:rPr sz="800" b="1" spc="4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DF791F"/>
                </a:solidFill>
                <a:latin typeface="Calibri"/>
                <a:cs typeface="Calibri"/>
              </a:rPr>
              <a:t>Challenge</a:t>
            </a:r>
            <a:r>
              <a:rPr sz="800" b="1" spc="6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scoort</a:t>
            </a:r>
            <a:r>
              <a:rPr sz="800" spc="5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het</a:t>
            </a:r>
            <a:r>
              <a:rPr sz="800" spc="6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laagst</a:t>
            </a:r>
            <a:r>
              <a:rPr sz="800" spc="4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(66,3%)</a:t>
            </a:r>
            <a:r>
              <a:rPr sz="800" spc="8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—</a:t>
            </a:r>
            <a:r>
              <a:rPr sz="800" spc="5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800" spc="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grootste</a:t>
            </a:r>
            <a:r>
              <a:rPr sz="800" spc="8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ervaren</a:t>
            </a:r>
            <a:r>
              <a:rPr sz="800" spc="5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uitdaging.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21563" y="5497067"/>
            <a:ext cx="2405380" cy="922019"/>
          </a:xfrm>
          <a:custGeom>
            <a:avLst/>
            <a:gdLst/>
            <a:ahLst/>
            <a:cxnLst/>
            <a:rect l="l" t="t" r="r" b="b"/>
            <a:pathLst>
              <a:path w="2405380" h="922020">
                <a:moveTo>
                  <a:pt x="2350008" y="922020"/>
                </a:moveTo>
                <a:lnTo>
                  <a:pt x="56387" y="922020"/>
                </a:lnTo>
                <a:lnTo>
                  <a:pt x="34075" y="917495"/>
                </a:lnTo>
                <a:lnTo>
                  <a:pt x="16192" y="905256"/>
                </a:lnTo>
                <a:lnTo>
                  <a:pt x="4310" y="887301"/>
                </a:lnTo>
                <a:lnTo>
                  <a:pt x="0" y="865632"/>
                </a:lnTo>
                <a:lnTo>
                  <a:pt x="0" y="54863"/>
                </a:lnTo>
                <a:lnTo>
                  <a:pt x="4310" y="33432"/>
                </a:lnTo>
                <a:lnTo>
                  <a:pt x="16192" y="16001"/>
                </a:lnTo>
                <a:lnTo>
                  <a:pt x="34075" y="4286"/>
                </a:lnTo>
                <a:lnTo>
                  <a:pt x="56387" y="0"/>
                </a:lnTo>
                <a:lnTo>
                  <a:pt x="2350008" y="0"/>
                </a:lnTo>
                <a:lnTo>
                  <a:pt x="2371439" y="4286"/>
                </a:lnTo>
                <a:lnTo>
                  <a:pt x="2388869" y="16001"/>
                </a:lnTo>
                <a:lnTo>
                  <a:pt x="2400585" y="33432"/>
                </a:lnTo>
                <a:lnTo>
                  <a:pt x="2404871" y="54863"/>
                </a:lnTo>
                <a:lnTo>
                  <a:pt x="2404871" y="865632"/>
                </a:lnTo>
                <a:lnTo>
                  <a:pt x="2400585" y="887301"/>
                </a:lnTo>
                <a:lnTo>
                  <a:pt x="2388869" y="905256"/>
                </a:lnTo>
                <a:lnTo>
                  <a:pt x="2371439" y="917495"/>
                </a:lnTo>
                <a:lnTo>
                  <a:pt x="2350008" y="922020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438398" y="5557547"/>
            <a:ext cx="211137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Kwaliteit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van</a:t>
            </a:r>
            <a:r>
              <a:rPr sz="1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 afdeling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p</a:t>
            </a:r>
            <a:r>
              <a:rPr sz="8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8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spc="-10" dirty="0">
                <a:solidFill>
                  <a:srgbClr val="DF791F"/>
                </a:solidFill>
                <a:latin typeface="Calibri"/>
                <a:cs typeface="Calibri"/>
              </a:rPr>
              <a:t>0,001</a:t>
            </a:r>
            <a:endParaRPr sz="850">
              <a:latin typeface="Calibri"/>
              <a:cs typeface="Calibri"/>
            </a:endParaRPr>
          </a:p>
          <a:p>
            <a:pPr marL="12700" marR="5080">
              <a:lnSpc>
                <a:spcPct val="102699"/>
              </a:lnSpc>
              <a:spcBef>
                <a:spcPts val="15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Zorgverleners</a:t>
            </a:r>
            <a:r>
              <a:rPr sz="750" spc="6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die</a:t>
            </a:r>
            <a:r>
              <a:rPr sz="750" spc="2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de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afdelingskwaliteit als</a:t>
            </a:r>
            <a:r>
              <a:rPr sz="750" spc="3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zeer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D8E6E2"/>
                </a:solidFill>
                <a:latin typeface="Calibri"/>
                <a:cs typeface="Calibri"/>
              </a:rPr>
              <a:t>goed</a:t>
            </a:r>
            <a:r>
              <a:rPr sz="750" spc="50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beoordelen,</a:t>
            </a:r>
            <a:r>
              <a:rPr sz="75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voelen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zich</a:t>
            </a:r>
            <a:r>
              <a:rPr sz="750" spc="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competenter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(56,5)</a:t>
            </a:r>
            <a:r>
              <a:rPr sz="750" spc="6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dan</a:t>
            </a:r>
            <a:r>
              <a:rPr sz="750" spc="3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25" dirty="0">
                <a:solidFill>
                  <a:srgbClr val="D8E6E2"/>
                </a:solidFill>
                <a:latin typeface="Calibri"/>
                <a:cs typeface="Calibri"/>
              </a:rPr>
              <a:t>bij</a:t>
            </a:r>
            <a:r>
              <a:rPr sz="750" spc="50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redelijk</a:t>
            </a:r>
            <a:r>
              <a:rPr sz="750" spc="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goed</a:t>
            </a:r>
            <a:r>
              <a:rPr sz="750" spc="2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(48,2).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923032" y="5497067"/>
            <a:ext cx="2405380" cy="922019"/>
          </a:xfrm>
          <a:custGeom>
            <a:avLst/>
            <a:gdLst/>
            <a:ahLst/>
            <a:cxnLst/>
            <a:rect l="l" t="t" r="r" b="b"/>
            <a:pathLst>
              <a:path w="2405379" h="922020">
                <a:moveTo>
                  <a:pt x="2350008" y="922020"/>
                </a:moveTo>
                <a:lnTo>
                  <a:pt x="56387" y="922020"/>
                </a:lnTo>
                <a:lnTo>
                  <a:pt x="34075" y="917495"/>
                </a:lnTo>
                <a:lnTo>
                  <a:pt x="16192" y="905256"/>
                </a:lnTo>
                <a:lnTo>
                  <a:pt x="4310" y="887301"/>
                </a:lnTo>
                <a:lnTo>
                  <a:pt x="0" y="865632"/>
                </a:lnTo>
                <a:lnTo>
                  <a:pt x="0" y="54863"/>
                </a:lnTo>
                <a:lnTo>
                  <a:pt x="4310" y="33432"/>
                </a:lnTo>
                <a:lnTo>
                  <a:pt x="16192" y="16001"/>
                </a:lnTo>
                <a:lnTo>
                  <a:pt x="34075" y="4286"/>
                </a:lnTo>
                <a:lnTo>
                  <a:pt x="56387" y="0"/>
                </a:lnTo>
                <a:lnTo>
                  <a:pt x="2350008" y="0"/>
                </a:lnTo>
                <a:lnTo>
                  <a:pt x="2371439" y="4286"/>
                </a:lnTo>
                <a:lnTo>
                  <a:pt x="2388869" y="16001"/>
                </a:lnTo>
                <a:lnTo>
                  <a:pt x="2400585" y="33432"/>
                </a:lnTo>
                <a:lnTo>
                  <a:pt x="2404871" y="54863"/>
                </a:lnTo>
                <a:lnTo>
                  <a:pt x="2404871" y="865632"/>
                </a:lnTo>
                <a:lnTo>
                  <a:pt x="2400585" y="887301"/>
                </a:lnTo>
                <a:lnTo>
                  <a:pt x="2388869" y="905256"/>
                </a:lnTo>
                <a:lnTo>
                  <a:pt x="2371439" y="917495"/>
                </a:lnTo>
                <a:lnTo>
                  <a:pt x="2350008" y="922020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3038336" y="5557547"/>
            <a:ext cx="2100580" cy="549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Referentiepersoon</a:t>
            </a:r>
            <a:r>
              <a:rPr sz="1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Calibri"/>
                <a:cs typeface="Calibri"/>
              </a:rPr>
              <a:t>zijn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p</a:t>
            </a:r>
            <a:r>
              <a:rPr sz="8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8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spc="-10" dirty="0">
                <a:solidFill>
                  <a:srgbClr val="DF791F"/>
                </a:solidFill>
                <a:latin typeface="Calibri"/>
                <a:cs typeface="Calibri"/>
              </a:rPr>
              <a:t>0,016</a:t>
            </a:r>
            <a:endParaRPr sz="850">
              <a:latin typeface="Calibri"/>
              <a:cs typeface="Calibri"/>
            </a:endParaRPr>
          </a:p>
          <a:p>
            <a:pPr marL="12700" marR="5080">
              <a:lnSpc>
                <a:spcPct val="102699"/>
              </a:lnSpc>
              <a:spcBef>
                <a:spcPts val="15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Referentiepersonen</a:t>
            </a:r>
            <a:r>
              <a:rPr sz="750" spc="3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ervaren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minder</a:t>
            </a:r>
            <a:r>
              <a:rPr sz="750" spc="3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care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challenges</a:t>
            </a:r>
            <a:r>
              <a:rPr sz="750" spc="50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dan</a:t>
            </a:r>
            <a:r>
              <a:rPr sz="75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zorgverleners</a:t>
            </a:r>
            <a:r>
              <a:rPr sz="750" spc="6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die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dat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niet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D8E6E2"/>
                </a:solidFill>
                <a:latin typeface="Calibri"/>
                <a:cs typeface="Calibri"/>
              </a:rPr>
              <a:t>zijn.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524500" y="5497067"/>
            <a:ext cx="2405380" cy="922019"/>
          </a:xfrm>
          <a:custGeom>
            <a:avLst/>
            <a:gdLst/>
            <a:ahLst/>
            <a:cxnLst/>
            <a:rect l="l" t="t" r="r" b="b"/>
            <a:pathLst>
              <a:path w="2405379" h="922020">
                <a:moveTo>
                  <a:pt x="2348483" y="922020"/>
                </a:moveTo>
                <a:lnTo>
                  <a:pt x="56387" y="922020"/>
                </a:lnTo>
                <a:lnTo>
                  <a:pt x="34075" y="917495"/>
                </a:lnTo>
                <a:lnTo>
                  <a:pt x="16192" y="905256"/>
                </a:lnTo>
                <a:lnTo>
                  <a:pt x="4310" y="887301"/>
                </a:lnTo>
                <a:lnTo>
                  <a:pt x="0" y="865632"/>
                </a:lnTo>
                <a:lnTo>
                  <a:pt x="0" y="54863"/>
                </a:lnTo>
                <a:lnTo>
                  <a:pt x="4310" y="33432"/>
                </a:lnTo>
                <a:lnTo>
                  <a:pt x="16192" y="16001"/>
                </a:lnTo>
                <a:lnTo>
                  <a:pt x="34075" y="4286"/>
                </a:lnTo>
                <a:lnTo>
                  <a:pt x="56387" y="0"/>
                </a:lnTo>
                <a:lnTo>
                  <a:pt x="2348483" y="0"/>
                </a:lnTo>
                <a:lnTo>
                  <a:pt x="2370796" y="4286"/>
                </a:lnTo>
                <a:lnTo>
                  <a:pt x="2388679" y="16001"/>
                </a:lnTo>
                <a:lnTo>
                  <a:pt x="2400561" y="33432"/>
                </a:lnTo>
                <a:lnTo>
                  <a:pt x="2404871" y="54863"/>
                </a:lnTo>
                <a:lnTo>
                  <a:pt x="2404871" y="865632"/>
                </a:lnTo>
                <a:lnTo>
                  <a:pt x="2400561" y="887301"/>
                </a:lnTo>
                <a:lnTo>
                  <a:pt x="2388679" y="905256"/>
                </a:lnTo>
                <a:lnTo>
                  <a:pt x="2370796" y="917495"/>
                </a:lnTo>
                <a:lnTo>
                  <a:pt x="2348483" y="922020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5639821" y="5557547"/>
            <a:ext cx="2006600" cy="549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Opleidingsniveau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p</a:t>
            </a:r>
            <a:r>
              <a:rPr sz="8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8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spc="-10" dirty="0">
                <a:solidFill>
                  <a:srgbClr val="DF791F"/>
                </a:solidFill>
                <a:latin typeface="Calibri"/>
                <a:cs typeface="Calibri"/>
              </a:rPr>
              <a:t>0,013</a:t>
            </a:r>
            <a:endParaRPr sz="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HBO5-opgeleiden</a:t>
            </a:r>
            <a:r>
              <a:rPr sz="750" spc="4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ervaren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minder</a:t>
            </a:r>
            <a:r>
              <a:rPr sz="750" spc="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care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challenges</a:t>
            </a:r>
            <a:endParaRPr sz="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(14)</a:t>
            </a:r>
            <a:r>
              <a:rPr sz="750" spc="4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dan</a:t>
            </a:r>
            <a:r>
              <a:rPr sz="75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masters</a:t>
            </a:r>
            <a:r>
              <a:rPr sz="750" spc="5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(12).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8125967" y="5497067"/>
            <a:ext cx="2405380" cy="922019"/>
          </a:xfrm>
          <a:custGeom>
            <a:avLst/>
            <a:gdLst/>
            <a:ahLst/>
            <a:cxnLst/>
            <a:rect l="l" t="t" r="r" b="b"/>
            <a:pathLst>
              <a:path w="2405379" h="922020">
                <a:moveTo>
                  <a:pt x="2348483" y="922020"/>
                </a:moveTo>
                <a:lnTo>
                  <a:pt x="54864" y="922020"/>
                </a:lnTo>
                <a:lnTo>
                  <a:pt x="33432" y="917495"/>
                </a:lnTo>
                <a:lnTo>
                  <a:pt x="16002" y="905256"/>
                </a:lnTo>
                <a:lnTo>
                  <a:pt x="4286" y="887301"/>
                </a:lnTo>
                <a:lnTo>
                  <a:pt x="0" y="865632"/>
                </a:lnTo>
                <a:lnTo>
                  <a:pt x="0" y="54863"/>
                </a:lnTo>
                <a:lnTo>
                  <a:pt x="4286" y="33432"/>
                </a:lnTo>
                <a:lnTo>
                  <a:pt x="16002" y="16001"/>
                </a:lnTo>
                <a:lnTo>
                  <a:pt x="33432" y="4286"/>
                </a:lnTo>
                <a:lnTo>
                  <a:pt x="54864" y="0"/>
                </a:lnTo>
                <a:lnTo>
                  <a:pt x="2348483" y="0"/>
                </a:lnTo>
                <a:lnTo>
                  <a:pt x="2370796" y="4286"/>
                </a:lnTo>
                <a:lnTo>
                  <a:pt x="2388679" y="16001"/>
                </a:lnTo>
                <a:lnTo>
                  <a:pt x="2400561" y="33432"/>
                </a:lnTo>
                <a:lnTo>
                  <a:pt x="2404871" y="54863"/>
                </a:lnTo>
                <a:lnTo>
                  <a:pt x="2404871" y="865632"/>
                </a:lnTo>
                <a:lnTo>
                  <a:pt x="2400561" y="887301"/>
                </a:lnTo>
                <a:lnTo>
                  <a:pt x="2388679" y="905256"/>
                </a:lnTo>
                <a:lnTo>
                  <a:pt x="2370796" y="917495"/>
                </a:lnTo>
                <a:lnTo>
                  <a:pt x="2348483" y="922020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8241278" y="5557547"/>
            <a:ext cx="1948814" cy="549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Intentie om</a:t>
            </a:r>
            <a:r>
              <a:rPr sz="1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te 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stoppen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p</a:t>
            </a:r>
            <a:r>
              <a:rPr sz="8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850" b="1" spc="1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50" b="1" spc="-10" dirty="0">
                <a:solidFill>
                  <a:srgbClr val="DF791F"/>
                </a:solidFill>
                <a:latin typeface="Calibri"/>
                <a:cs typeface="Calibri"/>
              </a:rPr>
              <a:t>0,037</a:t>
            </a:r>
            <a:endParaRPr sz="850">
              <a:latin typeface="Calibri"/>
              <a:cs typeface="Calibri"/>
            </a:endParaRPr>
          </a:p>
          <a:p>
            <a:pPr marL="12700" marR="5080">
              <a:lnSpc>
                <a:spcPct val="102699"/>
              </a:lnSpc>
              <a:spcBef>
                <a:spcPts val="15"/>
              </a:spcBef>
            </a:pP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Wie</a:t>
            </a:r>
            <a:r>
              <a:rPr sz="750" spc="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meermaals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overwoog</a:t>
            </a:r>
            <a:r>
              <a:rPr sz="750" spc="2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te</a:t>
            </a:r>
            <a:r>
              <a:rPr sz="750" spc="5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stoppen,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voelt</a:t>
            </a:r>
            <a:r>
              <a:rPr sz="750" spc="2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20" dirty="0">
                <a:solidFill>
                  <a:srgbClr val="D8E6E2"/>
                </a:solidFill>
                <a:latin typeface="Calibri"/>
                <a:cs typeface="Calibri"/>
              </a:rPr>
              <a:t>zich</a:t>
            </a:r>
            <a:r>
              <a:rPr sz="750" spc="50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duidelijk</a:t>
            </a:r>
            <a:r>
              <a:rPr sz="75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meer</a:t>
            </a:r>
            <a:r>
              <a:rPr sz="750" spc="2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belast</a:t>
            </a:r>
            <a:r>
              <a:rPr sz="750" spc="4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door</a:t>
            </a:r>
            <a:r>
              <a:rPr sz="750" spc="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D8E6E2"/>
                </a:solidFill>
                <a:latin typeface="Calibri"/>
                <a:cs typeface="Calibri"/>
              </a:rPr>
              <a:t>care</a:t>
            </a:r>
            <a:r>
              <a:rPr sz="750" spc="4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750" spc="-10" dirty="0">
                <a:solidFill>
                  <a:srgbClr val="D8E6E2"/>
                </a:solidFill>
                <a:latin typeface="Calibri"/>
                <a:cs typeface="Calibri"/>
              </a:rPr>
              <a:t>challenges.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08839" y="6493195"/>
            <a:ext cx="48812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Bronnen:</a:t>
            </a:r>
            <a:r>
              <a:rPr sz="7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dossier-</a:t>
            </a:r>
            <a:r>
              <a:rPr sz="700" i="1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7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medicatiestudie</a:t>
            </a:r>
            <a:r>
              <a:rPr sz="700" i="1" spc="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(n</a:t>
            </a:r>
            <a:r>
              <a:rPr sz="7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= 150</a:t>
            </a:r>
            <a:r>
              <a:rPr sz="700" i="1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patiënten</a:t>
            </a:r>
            <a:r>
              <a:rPr sz="700" i="1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met dementie)</a:t>
            </a:r>
            <a:r>
              <a:rPr sz="700" i="1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 SCIDS-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bevraging</a:t>
            </a:r>
            <a:r>
              <a:rPr sz="700" i="1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zorgverleners</a:t>
            </a:r>
            <a:r>
              <a:rPr sz="700" i="1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(n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=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65)</a:t>
            </a:r>
            <a:r>
              <a:rPr sz="700" i="1" spc="1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5B6B6B"/>
                </a:solidFill>
                <a:latin typeface="Calibri"/>
                <a:cs typeface="Calibri"/>
              </a:rPr>
              <a:t>·</a:t>
            </a:r>
            <a:r>
              <a:rPr sz="70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5B6B6B"/>
                </a:solidFill>
                <a:latin typeface="Calibri"/>
                <a:cs typeface="Calibri"/>
              </a:rPr>
              <a:t>HEARTSHIP-project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8834" y="939844"/>
            <a:ext cx="3373120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solidFill>
                  <a:srgbClr val="083B52"/>
                </a:solidFill>
              </a:rPr>
              <a:t>1.</a:t>
            </a:r>
            <a:r>
              <a:rPr spc="35" dirty="0">
                <a:solidFill>
                  <a:srgbClr val="083B52"/>
                </a:solidFill>
              </a:rPr>
              <a:t> </a:t>
            </a:r>
            <a:r>
              <a:rPr spc="-10" dirty="0">
                <a:solidFill>
                  <a:srgbClr val="083B52"/>
                </a:solidFill>
              </a:rPr>
              <a:t>Praktijkverkenning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28468" y="971767"/>
            <a:ext cx="3052445" cy="41655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5"/>
              </a:spcBef>
            </a:pP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n</a:t>
            </a:r>
            <a:r>
              <a:rPr sz="1450" b="1" spc="3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145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450" b="1" spc="-25" dirty="0">
                <a:solidFill>
                  <a:srgbClr val="DF791F"/>
                </a:solidFill>
                <a:latin typeface="Calibri"/>
                <a:cs typeface="Calibri"/>
              </a:rPr>
              <a:t>150</a:t>
            </a: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050" dirty="0">
                <a:solidFill>
                  <a:srgbClr val="5B6B6B"/>
                </a:solidFill>
                <a:latin typeface="Calibri"/>
                <a:cs typeface="Calibri"/>
              </a:rPr>
              <a:t>patiënten</a:t>
            </a:r>
            <a:r>
              <a:rPr sz="1050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5B6B6B"/>
                </a:solidFill>
                <a:latin typeface="Calibri"/>
                <a:cs typeface="Calibri"/>
              </a:rPr>
              <a:t>met</a:t>
            </a:r>
            <a:r>
              <a:rPr sz="105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5B6B6B"/>
                </a:solidFill>
                <a:latin typeface="Calibri"/>
                <a:cs typeface="Calibri"/>
              </a:rPr>
              <a:t>dementie</a:t>
            </a:r>
            <a:r>
              <a:rPr sz="105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5B6B6B"/>
                </a:solidFill>
                <a:latin typeface="Calibri"/>
                <a:cs typeface="Calibri"/>
              </a:rPr>
              <a:t>·</a:t>
            </a:r>
            <a:r>
              <a:rPr sz="105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5B6B6B"/>
                </a:solidFill>
                <a:latin typeface="Calibri"/>
                <a:cs typeface="Calibri"/>
              </a:rPr>
              <a:t>totale scores</a:t>
            </a:r>
            <a:r>
              <a:rPr sz="105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5B6B6B"/>
                </a:solidFill>
                <a:latin typeface="Calibri"/>
                <a:cs typeface="Calibri"/>
              </a:rPr>
              <a:t>over</a:t>
            </a:r>
            <a:r>
              <a:rPr sz="1050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1050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5B6B6B"/>
                </a:solidFill>
                <a:latin typeface="Calibri"/>
                <a:cs typeface="Calibri"/>
              </a:rPr>
              <a:t>opname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8890" y="1438145"/>
            <a:ext cx="632587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Samenhang</a:t>
            </a:r>
            <a:r>
              <a:rPr sz="1100" i="1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tussen gedrag</a:t>
            </a:r>
            <a:r>
              <a:rPr sz="1100" i="1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(NPI),</a:t>
            </a:r>
            <a:r>
              <a:rPr sz="1100" i="1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delirium</a:t>
            </a:r>
            <a:r>
              <a:rPr sz="110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(DOS)</a:t>
            </a:r>
            <a:r>
              <a:rPr sz="1100" i="1" spc="-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pijn</a:t>
            </a:r>
            <a:r>
              <a:rPr sz="1100" i="1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(PAINAD),</a:t>
            </a:r>
            <a:r>
              <a:rPr sz="1100" i="1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 emotionele belasting</a:t>
            </a:r>
            <a:r>
              <a:rPr sz="1100" i="1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5B6B6B"/>
                </a:solidFill>
                <a:latin typeface="Calibri"/>
                <a:cs typeface="Calibri"/>
              </a:rPr>
              <a:t>voor</a:t>
            </a:r>
            <a:r>
              <a:rPr sz="1100" i="1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5B6B6B"/>
                </a:solidFill>
                <a:latin typeface="Calibri"/>
                <a:cs typeface="Calibri"/>
              </a:rPr>
              <a:t>zorgverleners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21563" y="1735835"/>
            <a:ext cx="2392680" cy="352425"/>
            <a:chOff x="321563" y="1735835"/>
            <a:chExt cx="2392680" cy="352425"/>
          </a:xfrm>
        </p:grpSpPr>
        <p:sp>
          <p:nvSpPr>
            <p:cNvPr id="6" name="object 6"/>
            <p:cNvSpPr/>
            <p:nvPr/>
          </p:nvSpPr>
          <p:spPr>
            <a:xfrm>
              <a:off x="321563" y="1735835"/>
              <a:ext cx="2392680" cy="352425"/>
            </a:xfrm>
            <a:custGeom>
              <a:avLst/>
              <a:gdLst/>
              <a:ahLst/>
              <a:cxnLst/>
              <a:rect l="l" t="t" r="r" b="b"/>
              <a:pathLst>
                <a:path w="2392680" h="352425">
                  <a:moveTo>
                    <a:pt x="2343912" y="352044"/>
                  </a:moveTo>
                  <a:lnTo>
                    <a:pt x="48768" y="352044"/>
                  </a:lnTo>
                  <a:lnTo>
                    <a:pt x="29575" y="348305"/>
                  </a:lnTo>
                  <a:lnTo>
                    <a:pt x="14097" y="338137"/>
                  </a:lnTo>
                  <a:lnTo>
                    <a:pt x="3762" y="323111"/>
                  </a:lnTo>
                  <a:lnTo>
                    <a:pt x="0" y="304800"/>
                  </a:lnTo>
                  <a:lnTo>
                    <a:pt x="0" y="47244"/>
                  </a:lnTo>
                  <a:lnTo>
                    <a:pt x="3762" y="28932"/>
                  </a:lnTo>
                  <a:lnTo>
                    <a:pt x="14097" y="13906"/>
                  </a:lnTo>
                  <a:lnTo>
                    <a:pt x="29575" y="3738"/>
                  </a:lnTo>
                  <a:lnTo>
                    <a:pt x="48768" y="0"/>
                  </a:lnTo>
                  <a:lnTo>
                    <a:pt x="2343912" y="0"/>
                  </a:lnTo>
                  <a:lnTo>
                    <a:pt x="2363104" y="3738"/>
                  </a:lnTo>
                  <a:lnTo>
                    <a:pt x="2378583" y="13906"/>
                  </a:lnTo>
                  <a:lnTo>
                    <a:pt x="2388917" y="28932"/>
                  </a:lnTo>
                  <a:lnTo>
                    <a:pt x="2392679" y="47244"/>
                  </a:lnTo>
                  <a:lnTo>
                    <a:pt x="2392679" y="304800"/>
                  </a:lnTo>
                  <a:lnTo>
                    <a:pt x="2388917" y="323111"/>
                  </a:lnTo>
                  <a:lnTo>
                    <a:pt x="2378583" y="338137"/>
                  </a:lnTo>
                  <a:lnTo>
                    <a:pt x="2363104" y="348305"/>
                  </a:lnTo>
                  <a:lnTo>
                    <a:pt x="2343912" y="352044"/>
                  </a:lnTo>
                  <a:close/>
                </a:path>
              </a:pathLst>
            </a:custGeom>
            <a:solidFill>
              <a:srgbClr val="EF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9259" y="1909571"/>
              <a:ext cx="120395" cy="6857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874264" y="1735835"/>
            <a:ext cx="2392680" cy="352425"/>
            <a:chOff x="2874264" y="1735835"/>
            <a:chExt cx="2392680" cy="352425"/>
          </a:xfrm>
        </p:grpSpPr>
        <p:sp>
          <p:nvSpPr>
            <p:cNvPr id="9" name="object 9"/>
            <p:cNvSpPr/>
            <p:nvPr/>
          </p:nvSpPr>
          <p:spPr>
            <a:xfrm>
              <a:off x="2874264" y="1735835"/>
              <a:ext cx="2392680" cy="352425"/>
            </a:xfrm>
            <a:custGeom>
              <a:avLst/>
              <a:gdLst/>
              <a:ahLst/>
              <a:cxnLst/>
              <a:rect l="l" t="t" r="r" b="b"/>
              <a:pathLst>
                <a:path w="2392679" h="352425">
                  <a:moveTo>
                    <a:pt x="2343912" y="352044"/>
                  </a:moveTo>
                  <a:lnTo>
                    <a:pt x="47244" y="352044"/>
                  </a:lnTo>
                  <a:lnTo>
                    <a:pt x="28932" y="348305"/>
                  </a:lnTo>
                  <a:lnTo>
                    <a:pt x="13906" y="338137"/>
                  </a:lnTo>
                  <a:lnTo>
                    <a:pt x="3738" y="323111"/>
                  </a:lnTo>
                  <a:lnTo>
                    <a:pt x="0" y="304800"/>
                  </a:lnTo>
                  <a:lnTo>
                    <a:pt x="0" y="47244"/>
                  </a:lnTo>
                  <a:lnTo>
                    <a:pt x="3738" y="28932"/>
                  </a:lnTo>
                  <a:lnTo>
                    <a:pt x="13906" y="13906"/>
                  </a:lnTo>
                  <a:lnTo>
                    <a:pt x="28932" y="3738"/>
                  </a:lnTo>
                  <a:lnTo>
                    <a:pt x="47244" y="0"/>
                  </a:lnTo>
                  <a:lnTo>
                    <a:pt x="2343912" y="0"/>
                  </a:lnTo>
                  <a:lnTo>
                    <a:pt x="2362461" y="3738"/>
                  </a:lnTo>
                  <a:lnTo>
                    <a:pt x="2378011" y="13906"/>
                  </a:lnTo>
                  <a:lnTo>
                    <a:pt x="2388703" y="28932"/>
                  </a:lnTo>
                  <a:lnTo>
                    <a:pt x="2392679" y="47244"/>
                  </a:lnTo>
                  <a:lnTo>
                    <a:pt x="2392679" y="304800"/>
                  </a:lnTo>
                  <a:lnTo>
                    <a:pt x="2388703" y="323111"/>
                  </a:lnTo>
                  <a:lnTo>
                    <a:pt x="2378011" y="338137"/>
                  </a:lnTo>
                  <a:lnTo>
                    <a:pt x="2362461" y="348305"/>
                  </a:lnTo>
                  <a:lnTo>
                    <a:pt x="2343912" y="352044"/>
                  </a:lnTo>
                  <a:close/>
                </a:path>
              </a:pathLst>
            </a:custGeom>
            <a:solidFill>
              <a:srgbClr val="EFF4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1959" y="1909571"/>
              <a:ext cx="120396" cy="68579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5426964" y="1735835"/>
            <a:ext cx="2392680" cy="352425"/>
          </a:xfrm>
          <a:custGeom>
            <a:avLst/>
            <a:gdLst/>
            <a:ahLst/>
            <a:cxnLst/>
            <a:rect l="l" t="t" r="r" b="b"/>
            <a:pathLst>
              <a:path w="2392679" h="352425">
                <a:moveTo>
                  <a:pt x="2343912" y="352044"/>
                </a:moveTo>
                <a:lnTo>
                  <a:pt x="47244" y="352044"/>
                </a:lnTo>
                <a:lnTo>
                  <a:pt x="28932" y="348305"/>
                </a:lnTo>
                <a:lnTo>
                  <a:pt x="13906" y="338137"/>
                </a:lnTo>
                <a:lnTo>
                  <a:pt x="3738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38" y="28932"/>
                </a:lnTo>
                <a:lnTo>
                  <a:pt x="13906" y="13906"/>
                </a:lnTo>
                <a:lnTo>
                  <a:pt x="28932" y="3738"/>
                </a:lnTo>
                <a:lnTo>
                  <a:pt x="47244" y="0"/>
                </a:lnTo>
                <a:lnTo>
                  <a:pt x="2343912" y="0"/>
                </a:lnTo>
                <a:lnTo>
                  <a:pt x="2362461" y="3738"/>
                </a:lnTo>
                <a:lnTo>
                  <a:pt x="2378011" y="13906"/>
                </a:lnTo>
                <a:lnTo>
                  <a:pt x="2388703" y="28932"/>
                </a:lnTo>
                <a:lnTo>
                  <a:pt x="2392679" y="47244"/>
                </a:lnTo>
                <a:lnTo>
                  <a:pt x="2392679" y="304800"/>
                </a:lnTo>
                <a:lnTo>
                  <a:pt x="2388703" y="323111"/>
                </a:lnTo>
                <a:lnTo>
                  <a:pt x="2378011" y="338137"/>
                </a:lnTo>
                <a:lnTo>
                  <a:pt x="2362461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EF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2082" y="1773440"/>
            <a:ext cx="5984240" cy="25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398905" algn="l"/>
                <a:tab pos="2564765" algn="l"/>
                <a:tab pos="3951604" algn="l"/>
                <a:tab pos="5117465" algn="l"/>
              </a:tabLst>
            </a:pP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r</a:t>
            </a:r>
            <a:r>
              <a:rPr sz="1450" b="1" spc="3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=</a:t>
            </a:r>
            <a:r>
              <a:rPr sz="1450" b="1" spc="4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0,70</a:t>
            </a:r>
            <a:r>
              <a:rPr sz="1450" b="1" spc="395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NPI</a:t>
            </a:r>
            <a:r>
              <a:rPr sz="800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(gedrag)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	DOS</a:t>
            </a:r>
            <a:r>
              <a:rPr sz="800" spc="6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(delirium)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	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r</a:t>
            </a:r>
            <a:r>
              <a:rPr sz="1450" b="1" spc="3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=</a:t>
            </a:r>
            <a:r>
              <a:rPr sz="1450" b="1" spc="4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0,69</a:t>
            </a:r>
            <a:r>
              <a:rPr sz="1450" b="1" spc="395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NPI</a:t>
            </a:r>
            <a:r>
              <a:rPr sz="800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(gedrag)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	PAINAD</a:t>
            </a:r>
            <a:r>
              <a:rPr sz="800" spc="8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(pijn)</a:t>
            </a:r>
            <a:r>
              <a:rPr sz="800" dirty="0">
                <a:solidFill>
                  <a:srgbClr val="5B6B6B"/>
                </a:solidFill>
                <a:latin typeface="Calibri"/>
                <a:cs typeface="Calibri"/>
              </a:rPr>
              <a:t>	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r</a:t>
            </a:r>
            <a:r>
              <a:rPr sz="1450" b="1" spc="25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=</a:t>
            </a:r>
            <a:r>
              <a:rPr sz="1450" b="1" spc="35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0A4F6B"/>
                </a:solidFill>
                <a:latin typeface="Calibri"/>
                <a:cs typeface="Calibri"/>
              </a:rPr>
              <a:t>0,59</a:t>
            </a:r>
            <a:r>
              <a:rPr sz="1450" b="1" spc="38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5B6B6B"/>
                </a:solidFill>
                <a:latin typeface="Calibri"/>
                <a:cs typeface="Calibri"/>
              </a:rPr>
              <a:t>DOS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5664" y="1909572"/>
            <a:ext cx="120396" cy="6857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595316" y="1857236"/>
            <a:ext cx="3619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10" dirty="0">
                <a:solidFill>
                  <a:srgbClr val="5B6B6B"/>
                </a:solidFill>
                <a:latin typeface="Calibri"/>
                <a:cs typeface="Calibri"/>
              </a:rPr>
              <a:t>PAINAD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979664" y="1735835"/>
            <a:ext cx="2391410" cy="352425"/>
          </a:xfrm>
          <a:custGeom>
            <a:avLst/>
            <a:gdLst/>
            <a:ahLst/>
            <a:cxnLst/>
            <a:rect l="l" t="t" r="r" b="b"/>
            <a:pathLst>
              <a:path w="2391409" h="352425">
                <a:moveTo>
                  <a:pt x="2343912" y="352044"/>
                </a:moveTo>
                <a:lnTo>
                  <a:pt x="47244" y="352044"/>
                </a:lnTo>
                <a:lnTo>
                  <a:pt x="28932" y="348305"/>
                </a:lnTo>
                <a:lnTo>
                  <a:pt x="13906" y="338137"/>
                </a:lnTo>
                <a:lnTo>
                  <a:pt x="3738" y="323111"/>
                </a:lnTo>
                <a:lnTo>
                  <a:pt x="0" y="304800"/>
                </a:lnTo>
                <a:lnTo>
                  <a:pt x="0" y="47244"/>
                </a:lnTo>
                <a:lnTo>
                  <a:pt x="3738" y="28932"/>
                </a:lnTo>
                <a:lnTo>
                  <a:pt x="13906" y="13906"/>
                </a:lnTo>
                <a:lnTo>
                  <a:pt x="28932" y="3738"/>
                </a:lnTo>
                <a:lnTo>
                  <a:pt x="47244" y="0"/>
                </a:lnTo>
                <a:lnTo>
                  <a:pt x="2343912" y="0"/>
                </a:lnTo>
                <a:lnTo>
                  <a:pt x="2362223" y="3738"/>
                </a:lnTo>
                <a:lnTo>
                  <a:pt x="2377249" y="13906"/>
                </a:lnTo>
                <a:lnTo>
                  <a:pt x="2387417" y="28932"/>
                </a:lnTo>
                <a:lnTo>
                  <a:pt x="2391155" y="47244"/>
                </a:lnTo>
                <a:lnTo>
                  <a:pt x="2391155" y="304800"/>
                </a:lnTo>
                <a:lnTo>
                  <a:pt x="2387417" y="323111"/>
                </a:lnTo>
                <a:lnTo>
                  <a:pt x="2377249" y="338137"/>
                </a:lnTo>
                <a:lnTo>
                  <a:pt x="2362223" y="348305"/>
                </a:lnTo>
                <a:lnTo>
                  <a:pt x="2343912" y="352044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110156" y="1697904"/>
            <a:ext cx="2094864" cy="3968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140"/>
              </a:spcBef>
            </a:pPr>
            <a:r>
              <a:rPr sz="1450" b="1" dirty="0">
                <a:solidFill>
                  <a:srgbClr val="DF791F"/>
                </a:solidFill>
                <a:latin typeface="Calibri"/>
                <a:cs typeface="Calibri"/>
              </a:rPr>
              <a:t>2,63</a:t>
            </a:r>
            <a:r>
              <a:rPr sz="1450" b="1" spc="44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gem.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emotionele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belasting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bij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opname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(SD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3,44)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1563" y="2168651"/>
            <a:ext cx="5573395" cy="2286000"/>
          </a:xfrm>
          <a:custGeom>
            <a:avLst/>
            <a:gdLst/>
            <a:ahLst/>
            <a:cxnLst/>
            <a:rect l="l" t="t" r="r" b="b"/>
            <a:pathLst>
              <a:path w="5573395" h="2286000">
                <a:moveTo>
                  <a:pt x="5509260" y="2285999"/>
                </a:moveTo>
                <a:lnTo>
                  <a:pt x="64008" y="2285999"/>
                </a:lnTo>
                <a:lnTo>
                  <a:pt x="39219" y="2280927"/>
                </a:lnTo>
                <a:lnTo>
                  <a:pt x="18859" y="2267140"/>
                </a:lnTo>
                <a:lnTo>
                  <a:pt x="5072" y="2246780"/>
                </a:lnTo>
                <a:lnTo>
                  <a:pt x="0" y="2221991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5509260" y="0"/>
                </a:lnTo>
                <a:lnTo>
                  <a:pt x="5534048" y="5072"/>
                </a:lnTo>
                <a:lnTo>
                  <a:pt x="5554408" y="18859"/>
                </a:lnTo>
                <a:lnTo>
                  <a:pt x="5568195" y="39219"/>
                </a:lnTo>
                <a:lnTo>
                  <a:pt x="5573267" y="64008"/>
                </a:lnTo>
                <a:lnTo>
                  <a:pt x="5573267" y="2221991"/>
                </a:lnTo>
                <a:lnTo>
                  <a:pt x="5568195" y="2246780"/>
                </a:lnTo>
                <a:lnTo>
                  <a:pt x="5554408" y="2267140"/>
                </a:lnTo>
                <a:lnTo>
                  <a:pt x="5534048" y="2280927"/>
                </a:lnTo>
                <a:lnTo>
                  <a:pt x="5509260" y="2285999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84141" y="2238122"/>
            <a:ext cx="3470275" cy="45720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Bivariate</a:t>
            </a:r>
            <a:r>
              <a:rPr sz="1250" b="1" spc="1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en</a:t>
            </a:r>
            <a:r>
              <a:rPr sz="1250" b="1" spc="1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partiële correlaties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(Pearson's</a:t>
            </a:r>
            <a:r>
              <a:rPr sz="1250" b="1" spc="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25" dirty="0">
                <a:solidFill>
                  <a:srgbClr val="0A4F6B"/>
                </a:solidFill>
                <a:latin typeface="Cambria"/>
                <a:cs typeface="Cambria"/>
              </a:rPr>
              <a:t>r)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950" i="1" dirty="0">
                <a:solidFill>
                  <a:srgbClr val="5B6B6B"/>
                </a:solidFill>
                <a:latin typeface="Calibri"/>
                <a:cs typeface="Calibri"/>
              </a:rPr>
              <a:t>NPI (gedrag)</a:t>
            </a:r>
            <a:r>
              <a:rPr sz="950" i="1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5B6B6B"/>
                </a:solidFill>
                <a:latin typeface="Calibri"/>
                <a:cs typeface="Calibri"/>
              </a:rPr>
              <a:t>is</a:t>
            </a:r>
            <a:r>
              <a:rPr sz="950" i="1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95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5B6B6B"/>
                </a:solidFill>
                <a:latin typeface="Calibri"/>
                <a:cs typeface="Calibri"/>
              </a:rPr>
              <a:t>gemeenschappelijke</a:t>
            </a:r>
            <a:r>
              <a:rPr sz="950" i="1" spc="6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5B6B6B"/>
                </a:solidFill>
                <a:latin typeface="Calibri"/>
                <a:cs typeface="Calibri"/>
              </a:rPr>
              <a:t>schakel</a:t>
            </a:r>
            <a:r>
              <a:rPr sz="950" i="1" spc="4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5B6B6B"/>
                </a:solidFill>
                <a:latin typeface="Calibri"/>
                <a:cs typeface="Calibri"/>
              </a:rPr>
              <a:t>tussen</a:t>
            </a:r>
            <a:r>
              <a:rPr sz="95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5B6B6B"/>
                </a:solidFill>
                <a:latin typeface="Calibri"/>
                <a:cs typeface="Calibri"/>
              </a:rPr>
              <a:t>delirium</a:t>
            </a:r>
            <a:r>
              <a:rPr sz="950" i="1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950" i="1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950" i="1" spc="-20" dirty="0">
                <a:solidFill>
                  <a:srgbClr val="5B6B6B"/>
                </a:solidFill>
                <a:latin typeface="Calibri"/>
                <a:cs typeface="Calibri"/>
              </a:rPr>
              <a:t>pijn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592389" y="2734818"/>
            <a:ext cx="3152140" cy="1355725"/>
            <a:chOff x="1592389" y="2734818"/>
            <a:chExt cx="3152140" cy="1355725"/>
          </a:xfrm>
        </p:grpSpPr>
        <p:sp>
          <p:nvSpPr>
            <p:cNvPr id="20" name="object 20"/>
            <p:cNvSpPr/>
            <p:nvPr/>
          </p:nvSpPr>
          <p:spPr>
            <a:xfrm>
              <a:off x="1604771" y="3066288"/>
              <a:ext cx="3127375" cy="1010919"/>
            </a:xfrm>
            <a:custGeom>
              <a:avLst/>
              <a:gdLst/>
              <a:ahLst/>
              <a:cxnLst/>
              <a:rect l="l" t="t" r="r" b="b"/>
              <a:pathLst>
                <a:path w="3127375" h="1010920">
                  <a:moveTo>
                    <a:pt x="1563624" y="0"/>
                  </a:moveTo>
                  <a:lnTo>
                    <a:pt x="0" y="1010411"/>
                  </a:lnTo>
                </a:path>
                <a:path w="3127375" h="1010920">
                  <a:moveTo>
                    <a:pt x="1563624" y="0"/>
                  </a:moveTo>
                  <a:lnTo>
                    <a:pt x="3127247" y="1010411"/>
                  </a:lnTo>
                </a:path>
              </a:pathLst>
            </a:custGeom>
            <a:ln w="24384">
              <a:solidFill>
                <a:srgbClr val="9EB3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04759" y="4064507"/>
              <a:ext cx="3081655" cy="26034"/>
            </a:xfrm>
            <a:custGeom>
              <a:avLst/>
              <a:gdLst/>
              <a:ahLst/>
              <a:cxnLst/>
              <a:rect l="l" t="t" r="r" b="b"/>
              <a:pathLst>
                <a:path w="3081654" h="26035">
                  <a:moveTo>
                    <a:pt x="100584" y="0"/>
                  </a:moveTo>
                  <a:lnTo>
                    <a:pt x="0" y="0"/>
                  </a:lnTo>
                  <a:lnTo>
                    <a:pt x="0" y="25908"/>
                  </a:lnTo>
                  <a:lnTo>
                    <a:pt x="100584" y="25908"/>
                  </a:lnTo>
                  <a:lnTo>
                    <a:pt x="100584" y="0"/>
                  </a:lnTo>
                  <a:close/>
                </a:path>
                <a:path w="3081654" h="26035">
                  <a:moveTo>
                    <a:pt x="275844" y="0"/>
                  </a:moveTo>
                  <a:lnTo>
                    <a:pt x="175260" y="0"/>
                  </a:lnTo>
                  <a:lnTo>
                    <a:pt x="175260" y="25908"/>
                  </a:lnTo>
                  <a:lnTo>
                    <a:pt x="275844" y="25908"/>
                  </a:lnTo>
                  <a:lnTo>
                    <a:pt x="275844" y="0"/>
                  </a:lnTo>
                  <a:close/>
                </a:path>
                <a:path w="3081654" h="26035">
                  <a:moveTo>
                    <a:pt x="451104" y="0"/>
                  </a:moveTo>
                  <a:lnTo>
                    <a:pt x="350520" y="0"/>
                  </a:lnTo>
                  <a:lnTo>
                    <a:pt x="350520" y="25908"/>
                  </a:lnTo>
                  <a:lnTo>
                    <a:pt x="451104" y="25908"/>
                  </a:lnTo>
                  <a:lnTo>
                    <a:pt x="451104" y="0"/>
                  </a:lnTo>
                  <a:close/>
                </a:path>
                <a:path w="3081654" h="26035">
                  <a:moveTo>
                    <a:pt x="626364" y="0"/>
                  </a:moveTo>
                  <a:lnTo>
                    <a:pt x="525780" y="0"/>
                  </a:lnTo>
                  <a:lnTo>
                    <a:pt x="525780" y="25908"/>
                  </a:lnTo>
                  <a:lnTo>
                    <a:pt x="626364" y="25908"/>
                  </a:lnTo>
                  <a:lnTo>
                    <a:pt x="626364" y="0"/>
                  </a:lnTo>
                  <a:close/>
                </a:path>
                <a:path w="3081654" h="26035">
                  <a:moveTo>
                    <a:pt x="801636" y="0"/>
                  </a:moveTo>
                  <a:lnTo>
                    <a:pt x="701040" y="0"/>
                  </a:lnTo>
                  <a:lnTo>
                    <a:pt x="701040" y="25908"/>
                  </a:lnTo>
                  <a:lnTo>
                    <a:pt x="801636" y="25908"/>
                  </a:lnTo>
                  <a:lnTo>
                    <a:pt x="801636" y="0"/>
                  </a:lnTo>
                  <a:close/>
                </a:path>
                <a:path w="3081654" h="26035">
                  <a:moveTo>
                    <a:pt x="976884" y="0"/>
                  </a:moveTo>
                  <a:lnTo>
                    <a:pt x="876300" y="0"/>
                  </a:lnTo>
                  <a:lnTo>
                    <a:pt x="876300" y="25908"/>
                  </a:lnTo>
                  <a:lnTo>
                    <a:pt x="976884" y="25908"/>
                  </a:lnTo>
                  <a:lnTo>
                    <a:pt x="976884" y="0"/>
                  </a:lnTo>
                  <a:close/>
                </a:path>
                <a:path w="3081654" h="26035">
                  <a:moveTo>
                    <a:pt x="1152144" y="0"/>
                  </a:moveTo>
                  <a:lnTo>
                    <a:pt x="1051572" y="0"/>
                  </a:lnTo>
                  <a:lnTo>
                    <a:pt x="1051572" y="25908"/>
                  </a:lnTo>
                  <a:lnTo>
                    <a:pt x="1152144" y="25908"/>
                  </a:lnTo>
                  <a:lnTo>
                    <a:pt x="1152144" y="0"/>
                  </a:lnTo>
                  <a:close/>
                </a:path>
                <a:path w="3081654" h="26035">
                  <a:moveTo>
                    <a:pt x="1327416" y="0"/>
                  </a:moveTo>
                  <a:lnTo>
                    <a:pt x="1228356" y="0"/>
                  </a:lnTo>
                  <a:lnTo>
                    <a:pt x="1228356" y="25908"/>
                  </a:lnTo>
                  <a:lnTo>
                    <a:pt x="1327416" y="25908"/>
                  </a:lnTo>
                  <a:lnTo>
                    <a:pt x="1327416" y="0"/>
                  </a:lnTo>
                  <a:close/>
                </a:path>
                <a:path w="3081654" h="26035">
                  <a:moveTo>
                    <a:pt x="1502664" y="0"/>
                  </a:moveTo>
                  <a:lnTo>
                    <a:pt x="1403616" y="0"/>
                  </a:lnTo>
                  <a:lnTo>
                    <a:pt x="1403616" y="25908"/>
                  </a:lnTo>
                  <a:lnTo>
                    <a:pt x="1502664" y="25908"/>
                  </a:lnTo>
                  <a:lnTo>
                    <a:pt x="1502664" y="0"/>
                  </a:lnTo>
                  <a:close/>
                </a:path>
                <a:path w="3081654" h="26035">
                  <a:moveTo>
                    <a:pt x="1677936" y="0"/>
                  </a:moveTo>
                  <a:lnTo>
                    <a:pt x="1578864" y="0"/>
                  </a:lnTo>
                  <a:lnTo>
                    <a:pt x="1578864" y="25908"/>
                  </a:lnTo>
                  <a:lnTo>
                    <a:pt x="1677936" y="25908"/>
                  </a:lnTo>
                  <a:lnTo>
                    <a:pt x="1677936" y="0"/>
                  </a:lnTo>
                  <a:close/>
                </a:path>
                <a:path w="3081654" h="26035">
                  <a:moveTo>
                    <a:pt x="1854720" y="0"/>
                  </a:moveTo>
                  <a:lnTo>
                    <a:pt x="1754136" y="0"/>
                  </a:lnTo>
                  <a:lnTo>
                    <a:pt x="1754136" y="25908"/>
                  </a:lnTo>
                  <a:lnTo>
                    <a:pt x="1854720" y="25908"/>
                  </a:lnTo>
                  <a:lnTo>
                    <a:pt x="1854720" y="0"/>
                  </a:lnTo>
                  <a:close/>
                </a:path>
                <a:path w="3081654" h="26035">
                  <a:moveTo>
                    <a:pt x="2029968" y="0"/>
                  </a:moveTo>
                  <a:lnTo>
                    <a:pt x="1929396" y="0"/>
                  </a:lnTo>
                  <a:lnTo>
                    <a:pt x="1929396" y="25908"/>
                  </a:lnTo>
                  <a:lnTo>
                    <a:pt x="2029968" y="25908"/>
                  </a:lnTo>
                  <a:lnTo>
                    <a:pt x="2029968" y="0"/>
                  </a:lnTo>
                  <a:close/>
                </a:path>
                <a:path w="3081654" h="26035">
                  <a:moveTo>
                    <a:pt x="2205240" y="0"/>
                  </a:moveTo>
                  <a:lnTo>
                    <a:pt x="2104656" y="0"/>
                  </a:lnTo>
                  <a:lnTo>
                    <a:pt x="2104656" y="25908"/>
                  </a:lnTo>
                  <a:lnTo>
                    <a:pt x="2205240" y="25908"/>
                  </a:lnTo>
                  <a:lnTo>
                    <a:pt x="2205240" y="0"/>
                  </a:lnTo>
                  <a:close/>
                </a:path>
                <a:path w="3081654" h="26035">
                  <a:moveTo>
                    <a:pt x="2380500" y="0"/>
                  </a:moveTo>
                  <a:lnTo>
                    <a:pt x="2279916" y="0"/>
                  </a:lnTo>
                  <a:lnTo>
                    <a:pt x="2279916" y="25908"/>
                  </a:lnTo>
                  <a:lnTo>
                    <a:pt x="2380500" y="25908"/>
                  </a:lnTo>
                  <a:lnTo>
                    <a:pt x="2380500" y="0"/>
                  </a:lnTo>
                  <a:close/>
                </a:path>
                <a:path w="3081654" h="26035">
                  <a:moveTo>
                    <a:pt x="2555760" y="0"/>
                  </a:moveTo>
                  <a:lnTo>
                    <a:pt x="2455176" y="0"/>
                  </a:lnTo>
                  <a:lnTo>
                    <a:pt x="2455176" y="25908"/>
                  </a:lnTo>
                  <a:lnTo>
                    <a:pt x="2555760" y="25908"/>
                  </a:lnTo>
                  <a:lnTo>
                    <a:pt x="2555760" y="0"/>
                  </a:lnTo>
                  <a:close/>
                </a:path>
                <a:path w="3081654" h="26035">
                  <a:moveTo>
                    <a:pt x="2731020" y="0"/>
                  </a:moveTo>
                  <a:lnTo>
                    <a:pt x="2630436" y="0"/>
                  </a:lnTo>
                  <a:lnTo>
                    <a:pt x="2630436" y="25908"/>
                  </a:lnTo>
                  <a:lnTo>
                    <a:pt x="2731020" y="25908"/>
                  </a:lnTo>
                  <a:lnTo>
                    <a:pt x="2731020" y="0"/>
                  </a:lnTo>
                  <a:close/>
                </a:path>
                <a:path w="3081654" h="26035">
                  <a:moveTo>
                    <a:pt x="2906280" y="0"/>
                  </a:moveTo>
                  <a:lnTo>
                    <a:pt x="2805696" y="0"/>
                  </a:lnTo>
                  <a:lnTo>
                    <a:pt x="2805696" y="25908"/>
                  </a:lnTo>
                  <a:lnTo>
                    <a:pt x="2906280" y="25908"/>
                  </a:lnTo>
                  <a:lnTo>
                    <a:pt x="2906280" y="0"/>
                  </a:lnTo>
                  <a:close/>
                </a:path>
                <a:path w="3081654" h="26035">
                  <a:moveTo>
                    <a:pt x="3081528" y="0"/>
                  </a:moveTo>
                  <a:lnTo>
                    <a:pt x="2982480" y="0"/>
                  </a:lnTo>
                  <a:lnTo>
                    <a:pt x="2982480" y="25908"/>
                  </a:lnTo>
                  <a:lnTo>
                    <a:pt x="3081528" y="25908"/>
                  </a:lnTo>
                  <a:lnTo>
                    <a:pt x="3081528" y="0"/>
                  </a:lnTo>
                  <a:close/>
                </a:path>
              </a:pathLst>
            </a:custGeom>
            <a:solidFill>
              <a:srgbClr val="C8A3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846832" y="2746248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5" h="641985">
                  <a:moveTo>
                    <a:pt x="321563" y="641603"/>
                  </a:moveTo>
                  <a:lnTo>
                    <a:pt x="274228" y="638133"/>
                  </a:lnTo>
                  <a:lnTo>
                    <a:pt x="228988" y="628047"/>
                  </a:lnTo>
                  <a:lnTo>
                    <a:pt x="186351" y="611832"/>
                  </a:lnTo>
                  <a:lnTo>
                    <a:pt x="146827" y="589978"/>
                  </a:lnTo>
                  <a:lnTo>
                    <a:pt x="110923" y="562970"/>
                  </a:lnTo>
                  <a:lnTo>
                    <a:pt x="79148" y="531298"/>
                  </a:lnTo>
                  <a:lnTo>
                    <a:pt x="52010" y="495449"/>
                  </a:lnTo>
                  <a:lnTo>
                    <a:pt x="30018" y="455911"/>
                  </a:lnTo>
                  <a:lnTo>
                    <a:pt x="13680" y="413172"/>
                  </a:lnTo>
                  <a:lnTo>
                    <a:pt x="3504" y="367719"/>
                  </a:lnTo>
                  <a:lnTo>
                    <a:pt x="0" y="320039"/>
                  </a:lnTo>
                  <a:lnTo>
                    <a:pt x="3504" y="272739"/>
                  </a:lnTo>
                  <a:lnTo>
                    <a:pt x="13680" y="227596"/>
                  </a:lnTo>
                  <a:lnTo>
                    <a:pt x="30018" y="185105"/>
                  </a:lnTo>
                  <a:lnTo>
                    <a:pt x="52010" y="145761"/>
                  </a:lnTo>
                  <a:lnTo>
                    <a:pt x="79148" y="110057"/>
                  </a:lnTo>
                  <a:lnTo>
                    <a:pt x="110923" y="78490"/>
                  </a:lnTo>
                  <a:lnTo>
                    <a:pt x="146827" y="51552"/>
                  </a:lnTo>
                  <a:lnTo>
                    <a:pt x="186351" y="29740"/>
                  </a:lnTo>
                  <a:lnTo>
                    <a:pt x="228988" y="13547"/>
                  </a:lnTo>
                  <a:lnTo>
                    <a:pt x="274228" y="3469"/>
                  </a:lnTo>
                  <a:lnTo>
                    <a:pt x="321563" y="0"/>
                  </a:lnTo>
                  <a:lnTo>
                    <a:pt x="368864" y="3469"/>
                  </a:lnTo>
                  <a:lnTo>
                    <a:pt x="414007" y="13547"/>
                  </a:lnTo>
                  <a:lnTo>
                    <a:pt x="456498" y="29740"/>
                  </a:lnTo>
                  <a:lnTo>
                    <a:pt x="495842" y="51552"/>
                  </a:lnTo>
                  <a:lnTo>
                    <a:pt x="531546" y="78490"/>
                  </a:lnTo>
                  <a:lnTo>
                    <a:pt x="563113" y="110057"/>
                  </a:lnTo>
                  <a:lnTo>
                    <a:pt x="590051" y="145761"/>
                  </a:lnTo>
                  <a:lnTo>
                    <a:pt x="611863" y="185105"/>
                  </a:lnTo>
                  <a:lnTo>
                    <a:pt x="628056" y="227596"/>
                  </a:lnTo>
                  <a:lnTo>
                    <a:pt x="638134" y="272739"/>
                  </a:lnTo>
                  <a:lnTo>
                    <a:pt x="641604" y="320039"/>
                  </a:lnTo>
                  <a:lnTo>
                    <a:pt x="638134" y="367719"/>
                  </a:lnTo>
                  <a:lnTo>
                    <a:pt x="628056" y="413172"/>
                  </a:lnTo>
                  <a:lnTo>
                    <a:pt x="611863" y="455911"/>
                  </a:lnTo>
                  <a:lnTo>
                    <a:pt x="590051" y="495449"/>
                  </a:lnTo>
                  <a:lnTo>
                    <a:pt x="563113" y="531298"/>
                  </a:lnTo>
                  <a:lnTo>
                    <a:pt x="531546" y="562970"/>
                  </a:lnTo>
                  <a:lnTo>
                    <a:pt x="495842" y="589978"/>
                  </a:lnTo>
                  <a:lnTo>
                    <a:pt x="456498" y="611832"/>
                  </a:lnTo>
                  <a:lnTo>
                    <a:pt x="414007" y="628047"/>
                  </a:lnTo>
                  <a:lnTo>
                    <a:pt x="368864" y="638133"/>
                  </a:lnTo>
                  <a:lnTo>
                    <a:pt x="321563" y="641603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846832" y="2746248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5" h="641985">
                  <a:moveTo>
                    <a:pt x="0" y="320039"/>
                  </a:moveTo>
                  <a:lnTo>
                    <a:pt x="3504" y="272739"/>
                  </a:lnTo>
                  <a:lnTo>
                    <a:pt x="13680" y="227596"/>
                  </a:lnTo>
                  <a:lnTo>
                    <a:pt x="30018" y="185105"/>
                  </a:lnTo>
                  <a:lnTo>
                    <a:pt x="52010" y="145761"/>
                  </a:lnTo>
                  <a:lnTo>
                    <a:pt x="79148" y="110057"/>
                  </a:lnTo>
                  <a:lnTo>
                    <a:pt x="110923" y="78490"/>
                  </a:lnTo>
                  <a:lnTo>
                    <a:pt x="146827" y="51552"/>
                  </a:lnTo>
                  <a:lnTo>
                    <a:pt x="186351" y="29740"/>
                  </a:lnTo>
                  <a:lnTo>
                    <a:pt x="228988" y="13547"/>
                  </a:lnTo>
                  <a:lnTo>
                    <a:pt x="274228" y="3469"/>
                  </a:lnTo>
                  <a:lnTo>
                    <a:pt x="321563" y="0"/>
                  </a:lnTo>
                  <a:lnTo>
                    <a:pt x="368864" y="3469"/>
                  </a:lnTo>
                  <a:lnTo>
                    <a:pt x="414007" y="13547"/>
                  </a:lnTo>
                  <a:lnTo>
                    <a:pt x="456498" y="29740"/>
                  </a:lnTo>
                  <a:lnTo>
                    <a:pt x="495842" y="51552"/>
                  </a:lnTo>
                  <a:lnTo>
                    <a:pt x="531546" y="78490"/>
                  </a:lnTo>
                  <a:lnTo>
                    <a:pt x="563113" y="110057"/>
                  </a:lnTo>
                  <a:lnTo>
                    <a:pt x="590051" y="145761"/>
                  </a:lnTo>
                  <a:lnTo>
                    <a:pt x="611863" y="185105"/>
                  </a:lnTo>
                  <a:lnTo>
                    <a:pt x="628056" y="227596"/>
                  </a:lnTo>
                  <a:lnTo>
                    <a:pt x="638134" y="272739"/>
                  </a:lnTo>
                  <a:lnTo>
                    <a:pt x="641604" y="320039"/>
                  </a:lnTo>
                  <a:lnTo>
                    <a:pt x="638134" y="367719"/>
                  </a:lnTo>
                  <a:lnTo>
                    <a:pt x="628056" y="413172"/>
                  </a:lnTo>
                  <a:lnTo>
                    <a:pt x="611863" y="455911"/>
                  </a:lnTo>
                  <a:lnTo>
                    <a:pt x="590051" y="495449"/>
                  </a:lnTo>
                  <a:lnTo>
                    <a:pt x="563113" y="531298"/>
                  </a:lnTo>
                  <a:lnTo>
                    <a:pt x="531546" y="562970"/>
                  </a:lnTo>
                  <a:lnTo>
                    <a:pt x="495842" y="589978"/>
                  </a:lnTo>
                  <a:lnTo>
                    <a:pt x="456498" y="611832"/>
                  </a:lnTo>
                  <a:lnTo>
                    <a:pt x="414007" y="628047"/>
                  </a:lnTo>
                  <a:lnTo>
                    <a:pt x="368864" y="638133"/>
                  </a:lnTo>
                  <a:lnTo>
                    <a:pt x="321563" y="641603"/>
                  </a:lnTo>
                  <a:lnTo>
                    <a:pt x="274228" y="638133"/>
                  </a:lnTo>
                  <a:lnTo>
                    <a:pt x="228988" y="628047"/>
                  </a:lnTo>
                  <a:lnTo>
                    <a:pt x="186351" y="611832"/>
                  </a:lnTo>
                  <a:lnTo>
                    <a:pt x="146827" y="589978"/>
                  </a:lnTo>
                  <a:lnTo>
                    <a:pt x="110923" y="562970"/>
                  </a:lnTo>
                  <a:lnTo>
                    <a:pt x="79148" y="531298"/>
                  </a:lnTo>
                  <a:lnTo>
                    <a:pt x="52010" y="495449"/>
                  </a:lnTo>
                  <a:lnTo>
                    <a:pt x="30018" y="455911"/>
                  </a:lnTo>
                  <a:lnTo>
                    <a:pt x="13680" y="413172"/>
                  </a:lnTo>
                  <a:lnTo>
                    <a:pt x="3504" y="367719"/>
                  </a:lnTo>
                  <a:lnTo>
                    <a:pt x="0" y="320039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007828" y="2893592"/>
            <a:ext cx="316865" cy="3289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90"/>
              </a:spcBef>
            </a:pPr>
            <a:r>
              <a:rPr sz="1150" b="1" spc="-25" dirty="0">
                <a:solidFill>
                  <a:srgbClr val="FFFFFF"/>
                </a:solidFill>
                <a:latin typeface="Calibri"/>
                <a:cs typeface="Calibri"/>
              </a:rPr>
              <a:t>NPI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gedrag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091428" y="2165604"/>
            <a:ext cx="4114800" cy="1080770"/>
          </a:xfrm>
          <a:custGeom>
            <a:avLst/>
            <a:gdLst/>
            <a:ahLst/>
            <a:cxnLst/>
            <a:rect l="l" t="t" r="r" b="b"/>
            <a:pathLst>
              <a:path w="4114800" h="1080770">
                <a:moveTo>
                  <a:pt x="4049267" y="1080515"/>
                </a:moveTo>
                <a:lnTo>
                  <a:pt x="65532" y="1080515"/>
                </a:lnTo>
                <a:lnTo>
                  <a:pt x="39862" y="1075420"/>
                </a:lnTo>
                <a:lnTo>
                  <a:pt x="19049" y="1061465"/>
                </a:lnTo>
                <a:lnTo>
                  <a:pt x="5095" y="1040653"/>
                </a:lnTo>
                <a:lnTo>
                  <a:pt x="0" y="1014984"/>
                </a:lnTo>
                <a:lnTo>
                  <a:pt x="0" y="65532"/>
                </a:lnTo>
                <a:lnTo>
                  <a:pt x="5095" y="39862"/>
                </a:lnTo>
                <a:lnTo>
                  <a:pt x="19050" y="19050"/>
                </a:lnTo>
                <a:lnTo>
                  <a:pt x="39862" y="5095"/>
                </a:lnTo>
                <a:lnTo>
                  <a:pt x="65532" y="0"/>
                </a:lnTo>
                <a:lnTo>
                  <a:pt x="4049267" y="0"/>
                </a:lnTo>
                <a:lnTo>
                  <a:pt x="4074294" y="5095"/>
                </a:lnTo>
                <a:lnTo>
                  <a:pt x="4095178" y="19050"/>
                </a:lnTo>
                <a:lnTo>
                  <a:pt x="4109489" y="39862"/>
                </a:lnTo>
                <a:lnTo>
                  <a:pt x="4114800" y="65532"/>
                </a:lnTo>
                <a:lnTo>
                  <a:pt x="4114800" y="1014984"/>
                </a:lnTo>
                <a:lnTo>
                  <a:pt x="4109489" y="1040653"/>
                </a:lnTo>
                <a:lnTo>
                  <a:pt x="4095178" y="1061465"/>
                </a:lnTo>
                <a:lnTo>
                  <a:pt x="4074294" y="1075420"/>
                </a:lnTo>
                <a:lnTo>
                  <a:pt x="4049267" y="1080515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238771" y="2273297"/>
            <a:ext cx="2953385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Hoogste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emotionele</a:t>
            </a:r>
            <a:r>
              <a:rPr sz="1250" b="1" spc="5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belasting</a:t>
            </a:r>
            <a:r>
              <a:rPr sz="1250" b="1" spc="1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per</a:t>
            </a:r>
            <a:r>
              <a:rPr sz="1250" b="1" spc="5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20" dirty="0">
                <a:solidFill>
                  <a:srgbClr val="0A4F6B"/>
                </a:solidFill>
                <a:latin typeface="Cambria"/>
                <a:cs typeface="Cambria"/>
              </a:rPr>
              <a:t>BPSD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191595" y="2559819"/>
            <a:ext cx="874394" cy="5283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228600" marR="5080" indent="258445" algn="r">
              <a:lnSpc>
                <a:spcPts val="969"/>
              </a:lnSpc>
              <a:spcBef>
                <a:spcPts val="200"/>
              </a:spcBef>
            </a:pPr>
            <a:r>
              <a:rPr sz="850" spc="-10" dirty="0">
                <a:solidFill>
                  <a:srgbClr val="1F2D2D"/>
                </a:solidFill>
                <a:latin typeface="Arial MT"/>
                <a:cs typeface="Arial MT"/>
              </a:rPr>
              <a:t>Agitatie Hallucinaties</a:t>
            </a:r>
            <a:endParaRPr sz="850">
              <a:latin typeface="Arial MT"/>
              <a:cs typeface="Arial MT"/>
            </a:endParaRPr>
          </a:p>
          <a:p>
            <a:pPr marR="5080" algn="r">
              <a:lnSpc>
                <a:spcPts val="915"/>
              </a:lnSpc>
            </a:pPr>
            <a:r>
              <a:rPr sz="850" spc="-10" dirty="0">
                <a:solidFill>
                  <a:srgbClr val="1F2D2D"/>
                </a:solidFill>
                <a:latin typeface="Arial MT"/>
                <a:cs typeface="Arial MT"/>
              </a:rPr>
              <a:t>Wanen</a:t>
            </a:r>
            <a:endParaRPr sz="850">
              <a:latin typeface="Arial MT"/>
              <a:cs typeface="Arial MT"/>
            </a:endParaRPr>
          </a:p>
          <a:p>
            <a:pPr marR="5080" algn="r">
              <a:lnSpc>
                <a:spcPts val="994"/>
              </a:lnSpc>
            </a:pPr>
            <a:r>
              <a:rPr sz="850" dirty="0">
                <a:solidFill>
                  <a:srgbClr val="1F2D2D"/>
                </a:solidFill>
                <a:latin typeface="Arial MT"/>
                <a:cs typeface="Arial MT"/>
              </a:rPr>
              <a:t>Repetitief</a:t>
            </a:r>
            <a:r>
              <a:rPr sz="850" spc="70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50" spc="-10" dirty="0">
                <a:solidFill>
                  <a:srgbClr val="1F2D2D"/>
                </a:solidFill>
                <a:latin typeface="Arial MT"/>
                <a:cs typeface="Arial MT"/>
              </a:rPr>
              <a:t>gedrag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147559" y="2589276"/>
            <a:ext cx="2895600" cy="489584"/>
            <a:chOff x="7147559" y="2589276"/>
            <a:chExt cx="2895600" cy="489584"/>
          </a:xfrm>
        </p:grpSpPr>
        <p:sp>
          <p:nvSpPr>
            <p:cNvPr id="48" name="object 48"/>
            <p:cNvSpPr/>
            <p:nvPr/>
          </p:nvSpPr>
          <p:spPr>
            <a:xfrm>
              <a:off x="7147559" y="2589276"/>
              <a:ext cx="2895600" cy="489584"/>
            </a:xfrm>
            <a:custGeom>
              <a:avLst/>
              <a:gdLst/>
              <a:ahLst/>
              <a:cxnLst/>
              <a:rect l="l" t="t" r="r" b="b"/>
              <a:pathLst>
                <a:path w="2895600" h="489585">
                  <a:moveTo>
                    <a:pt x="2895600" y="489204"/>
                  </a:moveTo>
                  <a:lnTo>
                    <a:pt x="0" y="489204"/>
                  </a:lnTo>
                  <a:lnTo>
                    <a:pt x="0" y="0"/>
                  </a:lnTo>
                  <a:lnTo>
                    <a:pt x="2895600" y="0"/>
                  </a:lnTo>
                  <a:lnTo>
                    <a:pt x="2895600" y="489204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147560" y="2606039"/>
              <a:ext cx="2406650" cy="457200"/>
            </a:xfrm>
            <a:custGeom>
              <a:avLst/>
              <a:gdLst/>
              <a:ahLst/>
              <a:cxnLst/>
              <a:rect l="l" t="t" r="r" b="b"/>
              <a:pathLst>
                <a:path w="2406650" h="457200">
                  <a:moveTo>
                    <a:pt x="2334768" y="367284"/>
                  </a:moveTo>
                  <a:lnTo>
                    <a:pt x="0" y="367284"/>
                  </a:lnTo>
                  <a:lnTo>
                    <a:pt x="0" y="457200"/>
                  </a:lnTo>
                  <a:lnTo>
                    <a:pt x="2334768" y="457200"/>
                  </a:lnTo>
                  <a:lnTo>
                    <a:pt x="2334768" y="367284"/>
                  </a:lnTo>
                  <a:close/>
                </a:path>
                <a:path w="2406650" h="457200">
                  <a:moveTo>
                    <a:pt x="2371344" y="243840"/>
                  </a:moveTo>
                  <a:lnTo>
                    <a:pt x="0" y="243840"/>
                  </a:lnTo>
                  <a:lnTo>
                    <a:pt x="0" y="335280"/>
                  </a:lnTo>
                  <a:lnTo>
                    <a:pt x="2371344" y="335280"/>
                  </a:lnTo>
                  <a:lnTo>
                    <a:pt x="2371344" y="243840"/>
                  </a:lnTo>
                  <a:close/>
                </a:path>
                <a:path w="2406650" h="457200">
                  <a:moveTo>
                    <a:pt x="2388108" y="121920"/>
                  </a:moveTo>
                  <a:lnTo>
                    <a:pt x="0" y="121920"/>
                  </a:lnTo>
                  <a:lnTo>
                    <a:pt x="0" y="211836"/>
                  </a:lnTo>
                  <a:lnTo>
                    <a:pt x="2388108" y="211836"/>
                  </a:lnTo>
                  <a:lnTo>
                    <a:pt x="2388108" y="121920"/>
                  </a:lnTo>
                  <a:close/>
                </a:path>
                <a:path w="2406650" h="457200">
                  <a:moveTo>
                    <a:pt x="2406396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2406396" y="89916"/>
                  </a:lnTo>
                  <a:lnTo>
                    <a:pt x="2406396" y="0"/>
                  </a:lnTo>
                  <a:close/>
                </a:path>
              </a:pathLst>
            </a:custGeom>
            <a:solidFill>
              <a:srgbClr val="6EA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9535276" y="2934756"/>
            <a:ext cx="243204" cy="159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-20" dirty="0">
                <a:solidFill>
                  <a:srgbClr val="1F2D2D"/>
                </a:solidFill>
                <a:latin typeface="Arial MT"/>
                <a:cs typeface="Arial MT"/>
              </a:rPr>
              <a:t>1,29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570349" y="2565957"/>
            <a:ext cx="280035" cy="4044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8895">
              <a:lnSpc>
                <a:spcPts val="994"/>
              </a:lnSpc>
              <a:spcBef>
                <a:spcPts val="125"/>
              </a:spcBef>
            </a:pPr>
            <a:r>
              <a:rPr sz="850" spc="-20" dirty="0">
                <a:solidFill>
                  <a:srgbClr val="1F2D2D"/>
                </a:solidFill>
                <a:latin typeface="Arial MT"/>
                <a:cs typeface="Arial MT"/>
              </a:rPr>
              <a:t>1,33</a:t>
            </a:r>
            <a:endParaRPr sz="850">
              <a:latin typeface="Arial MT"/>
              <a:cs typeface="Arial MT"/>
            </a:endParaRPr>
          </a:p>
          <a:p>
            <a:pPr marL="30480">
              <a:lnSpc>
                <a:spcPts val="965"/>
              </a:lnSpc>
            </a:pPr>
            <a:r>
              <a:rPr sz="850" spc="-20" dirty="0">
                <a:solidFill>
                  <a:srgbClr val="1F2D2D"/>
                </a:solidFill>
                <a:latin typeface="Arial MT"/>
                <a:cs typeface="Arial MT"/>
              </a:rPr>
              <a:t>1,32</a:t>
            </a:r>
            <a:endParaRPr sz="850">
              <a:latin typeface="Arial MT"/>
              <a:cs typeface="Arial MT"/>
            </a:endParaRPr>
          </a:p>
          <a:p>
            <a:pPr marL="12700">
              <a:lnSpc>
                <a:spcPts val="990"/>
              </a:lnSpc>
            </a:pPr>
            <a:r>
              <a:rPr sz="850" spc="-20" dirty="0">
                <a:solidFill>
                  <a:srgbClr val="1F2D2D"/>
                </a:solidFill>
                <a:latin typeface="Arial MT"/>
                <a:cs typeface="Arial MT"/>
              </a:rPr>
              <a:t>1,31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271777" y="3745229"/>
            <a:ext cx="664845" cy="664845"/>
            <a:chOff x="1271777" y="3745229"/>
            <a:chExt cx="664845" cy="664845"/>
          </a:xfrm>
        </p:grpSpPr>
        <p:sp>
          <p:nvSpPr>
            <p:cNvPr id="26" name="object 26"/>
            <p:cNvSpPr/>
            <p:nvPr/>
          </p:nvSpPr>
          <p:spPr>
            <a:xfrm>
              <a:off x="1283207" y="3756659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5" h="641985">
                  <a:moveTo>
                    <a:pt x="321563" y="641603"/>
                  </a:moveTo>
                  <a:lnTo>
                    <a:pt x="274228" y="638133"/>
                  </a:lnTo>
                  <a:lnTo>
                    <a:pt x="228988" y="628047"/>
                  </a:lnTo>
                  <a:lnTo>
                    <a:pt x="186351" y="611832"/>
                  </a:lnTo>
                  <a:lnTo>
                    <a:pt x="146827" y="589978"/>
                  </a:lnTo>
                  <a:lnTo>
                    <a:pt x="110923" y="562970"/>
                  </a:lnTo>
                  <a:lnTo>
                    <a:pt x="79148" y="531298"/>
                  </a:lnTo>
                  <a:lnTo>
                    <a:pt x="52010" y="495449"/>
                  </a:lnTo>
                  <a:lnTo>
                    <a:pt x="30018" y="455911"/>
                  </a:lnTo>
                  <a:lnTo>
                    <a:pt x="13680" y="413172"/>
                  </a:lnTo>
                  <a:lnTo>
                    <a:pt x="3504" y="367719"/>
                  </a:lnTo>
                  <a:lnTo>
                    <a:pt x="0" y="320039"/>
                  </a:lnTo>
                  <a:lnTo>
                    <a:pt x="3504" y="272739"/>
                  </a:lnTo>
                  <a:lnTo>
                    <a:pt x="13680" y="227596"/>
                  </a:lnTo>
                  <a:lnTo>
                    <a:pt x="30018" y="185105"/>
                  </a:lnTo>
                  <a:lnTo>
                    <a:pt x="52010" y="145761"/>
                  </a:lnTo>
                  <a:lnTo>
                    <a:pt x="79148" y="110057"/>
                  </a:lnTo>
                  <a:lnTo>
                    <a:pt x="110923" y="78490"/>
                  </a:lnTo>
                  <a:lnTo>
                    <a:pt x="146827" y="51552"/>
                  </a:lnTo>
                  <a:lnTo>
                    <a:pt x="186351" y="29740"/>
                  </a:lnTo>
                  <a:lnTo>
                    <a:pt x="228988" y="13547"/>
                  </a:lnTo>
                  <a:lnTo>
                    <a:pt x="274228" y="3469"/>
                  </a:lnTo>
                  <a:lnTo>
                    <a:pt x="321563" y="0"/>
                  </a:lnTo>
                  <a:lnTo>
                    <a:pt x="368864" y="3469"/>
                  </a:lnTo>
                  <a:lnTo>
                    <a:pt x="414007" y="13547"/>
                  </a:lnTo>
                  <a:lnTo>
                    <a:pt x="456498" y="29740"/>
                  </a:lnTo>
                  <a:lnTo>
                    <a:pt x="495842" y="51552"/>
                  </a:lnTo>
                  <a:lnTo>
                    <a:pt x="531546" y="78490"/>
                  </a:lnTo>
                  <a:lnTo>
                    <a:pt x="563113" y="110057"/>
                  </a:lnTo>
                  <a:lnTo>
                    <a:pt x="590051" y="145761"/>
                  </a:lnTo>
                  <a:lnTo>
                    <a:pt x="611863" y="185105"/>
                  </a:lnTo>
                  <a:lnTo>
                    <a:pt x="628056" y="227596"/>
                  </a:lnTo>
                  <a:lnTo>
                    <a:pt x="638134" y="272739"/>
                  </a:lnTo>
                  <a:lnTo>
                    <a:pt x="641604" y="320039"/>
                  </a:lnTo>
                  <a:lnTo>
                    <a:pt x="638134" y="367719"/>
                  </a:lnTo>
                  <a:lnTo>
                    <a:pt x="628056" y="413172"/>
                  </a:lnTo>
                  <a:lnTo>
                    <a:pt x="611863" y="455911"/>
                  </a:lnTo>
                  <a:lnTo>
                    <a:pt x="590051" y="495449"/>
                  </a:lnTo>
                  <a:lnTo>
                    <a:pt x="563113" y="531298"/>
                  </a:lnTo>
                  <a:lnTo>
                    <a:pt x="531546" y="562970"/>
                  </a:lnTo>
                  <a:lnTo>
                    <a:pt x="495842" y="589978"/>
                  </a:lnTo>
                  <a:lnTo>
                    <a:pt x="456498" y="611832"/>
                  </a:lnTo>
                  <a:lnTo>
                    <a:pt x="414007" y="628047"/>
                  </a:lnTo>
                  <a:lnTo>
                    <a:pt x="368864" y="638133"/>
                  </a:lnTo>
                  <a:lnTo>
                    <a:pt x="321563" y="641603"/>
                  </a:lnTo>
                  <a:close/>
                </a:path>
              </a:pathLst>
            </a:custGeom>
            <a:solidFill>
              <a:srgbClr val="6EAE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83207" y="3756659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5" h="641985">
                  <a:moveTo>
                    <a:pt x="0" y="320039"/>
                  </a:moveTo>
                  <a:lnTo>
                    <a:pt x="3504" y="272739"/>
                  </a:lnTo>
                  <a:lnTo>
                    <a:pt x="13680" y="227596"/>
                  </a:lnTo>
                  <a:lnTo>
                    <a:pt x="30018" y="185105"/>
                  </a:lnTo>
                  <a:lnTo>
                    <a:pt x="52010" y="145761"/>
                  </a:lnTo>
                  <a:lnTo>
                    <a:pt x="79148" y="110057"/>
                  </a:lnTo>
                  <a:lnTo>
                    <a:pt x="110923" y="78490"/>
                  </a:lnTo>
                  <a:lnTo>
                    <a:pt x="146827" y="51552"/>
                  </a:lnTo>
                  <a:lnTo>
                    <a:pt x="186351" y="29740"/>
                  </a:lnTo>
                  <a:lnTo>
                    <a:pt x="228988" y="13547"/>
                  </a:lnTo>
                  <a:lnTo>
                    <a:pt x="274228" y="3469"/>
                  </a:lnTo>
                  <a:lnTo>
                    <a:pt x="321563" y="0"/>
                  </a:lnTo>
                  <a:lnTo>
                    <a:pt x="368864" y="3469"/>
                  </a:lnTo>
                  <a:lnTo>
                    <a:pt x="414007" y="13547"/>
                  </a:lnTo>
                  <a:lnTo>
                    <a:pt x="456498" y="29740"/>
                  </a:lnTo>
                  <a:lnTo>
                    <a:pt x="495842" y="51552"/>
                  </a:lnTo>
                  <a:lnTo>
                    <a:pt x="531546" y="78490"/>
                  </a:lnTo>
                  <a:lnTo>
                    <a:pt x="563113" y="110057"/>
                  </a:lnTo>
                  <a:lnTo>
                    <a:pt x="590051" y="145761"/>
                  </a:lnTo>
                  <a:lnTo>
                    <a:pt x="611863" y="185105"/>
                  </a:lnTo>
                  <a:lnTo>
                    <a:pt x="628056" y="227596"/>
                  </a:lnTo>
                  <a:lnTo>
                    <a:pt x="638134" y="272739"/>
                  </a:lnTo>
                  <a:lnTo>
                    <a:pt x="641604" y="320039"/>
                  </a:lnTo>
                  <a:lnTo>
                    <a:pt x="638134" y="367719"/>
                  </a:lnTo>
                  <a:lnTo>
                    <a:pt x="628056" y="413172"/>
                  </a:lnTo>
                  <a:lnTo>
                    <a:pt x="611863" y="455911"/>
                  </a:lnTo>
                  <a:lnTo>
                    <a:pt x="590051" y="495449"/>
                  </a:lnTo>
                  <a:lnTo>
                    <a:pt x="563113" y="531298"/>
                  </a:lnTo>
                  <a:lnTo>
                    <a:pt x="531546" y="562970"/>
                  </a:lnTo>
                  <a:lnTo>
                    <a:pt x="495842" y="589978"/>
                  </a:lnTo>
                  <a:lnTo>
                    <a:pt x="456498" y="611832"/>
                  </a:lnTo>
                  <a:lnTo>
                    <a:pt x="414007" y="628047"/>
                  </a:lnTo>
                  <a:lnTo>
                    <a:pt x="368864" y="638133"/>
                  </a:lnTo>
                  <a:lnTo>
                    <a:pt x="321563" y="641603"/>
                  </a:lnTo>
                  <a:lnTo>
                    <a:pt x="274228" y="638133"/>
                  </a:lnTo>
                  <a:lnTo>
                    <a:pt x="228988" y="628047"/>
                  </a:lnTo>
                  <a:lnTo>
                    <a:pt x="186351" y="611832"/>
                  </a:lnTo>
                  <a:lnTo>
                    <a:pt x="146827" y="589978"/>
                  </a:lnTo>
                  <a:lnTo>
                    <a:pt x="110923" y="562970"/>
                  </a:lnTo>
                  <a:lnTo>
                    <a:pt x="79148" y="531298"/>
                  </a:lnTo>
                  <a:lnTo>
                    <a:pt x="52010" y="495449"/>
                  </a:lnTo>
                  <a:lnTo>
                    <a:pt x="30018" y="455911"/>
                  </a:lnTo>
                  <a:lnTo>
                    <a:pt x="13680" y="413172"/>
                  </a:lnTo>
                  <a:lnTo>
                    <a:pt x="3504" y="367719"/>
                  </a:lnTo>
                  <a:lnTo>
                    <a:pt x="0" y="320039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1477518" y="3387090"/>
            <a:ext cx="1568450" cy="375285"/>
            <a:chOff x="1477518" y="3387090"/>
            <a:chExt cx="1568450" cy="375285"/>
          </a:xfrm>
        </p:grpSpPr>
        <p:sp>
          <p:nvSpPr>
            <p:cNvPr id="34" name="object 34"/>
            <p:cNvSpPr/>
            <p:nvPr/>
          </p:nvSpPr>
          <p:spPr>
            <a:xfrm>
              <a:off x="1481328" y="3390900"/>
              <a:ext cx="1560830" cy="367665"/>
            </a:xfrm>
            <a:custGeom>
              <a:avLst/>
              <a:gdLst/>
              <a:ahLst/>
              <a:cxnLst/>
              <a:rect l="l" t="t" r="r" b="b"/>
              <a:pathLst>
                <a:path w="1560830" h="367664">
                  <a:moveTo>
                    <a:pt x="1519428" y="367284"/>
                  </a:moveTo>
                  <a:lnTo>
                    <a:pt x="41148" y="367284"/>
                  </a:lnTo>
                  <a:lnTo>
                    <a:pt x="25074" y="364093"/>
                  </a:lnTo>
                  <a:lnTo>
                    <a:pt x="12001" y="355473"/>
                  </a:lnTo>
                  <a:lnTo>
                    <a:pt x="3214" y="342852"/>
                  </a:lnTo>
                  <a:lnTo>
                    <a:pt x="0" y="327660"/>
                  </a:lnTo>
                  <a:lnTo>
                    <a:pt x="0" y="39624"/>
                  </a:lnTo>
                  <a:lnTo>
                    <a:pt x="3214" y="24431"/>
                  </a:lnTo>
                  <a:lnTo>
                    <a:pt x="12001" y="11811"/>
                  </a:lnTo>
                  <a:lnTo>
                    <a:pt x="25074" y="3190"/>
                  </a:lnTo>
                  <a:lnTo>
                    <a:pt x="41148" y="0"/>
                  </a:lnTo>
                  <a:lnTo>
                    <a:pt x="1519428" y="0"/>
                  </a:lnTo>
                  <a:lnTo>
                    <a:pt x="1535501" y="3190"/>
                  </a:lnTo>
                  <a:lnTo>
                    <a:pt x="1548574" y="11811"/>
                  </a:lnTo>
                  <a:lnTo>
                    <a:pt x="1557361" y="24431"/>
                  </a:lnTo>
                  <a:lnTo>
                    <a:pt x="1560575" y="39624"/>
                  </a:lnTo>
                  <a:lnTo>
                    <a:pt x="1560575" y="327660"/>
                  </a:lnTo>
                  <a:lnTo>
                    <a:pt x="1557361" y="342852"/>
                  </a:lnTo>
                  <a:lnTo>
                    <a:pt x="1548574" y="355473"/>
                  </a:lnTo>
                  <a:lnTo>
                    <a:pt x="1535501" y="364093"/>
                  </a:lnTo>
                  <a:lnTo>
                    <a:pt x="1519428" y="3672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81328" y="3390900"/>
              <a:ext cx="1560830" cy="367665"/>
            </a:xfrm>
            <a:custGeom>
              <a:avLst/>
              <a:gdLst/>
              <a:ahLst/>
              <a:cxnLst/>
              <a:rect l="l" t="t" r="r" b="b"/>
              <a:pathLst>
                <a:path w="1560830" h="367664">
                  <a:moveTo>
                    <a:pt x="0" y="39624"/>
                  </a:moveTo>
                  <a:lnTo>
                    <a:pt x="3214" y="24431"/>
                  </a:lnTo>
                  <a:lnTo>
                    <a:pt x="12001" y="11811"/>
                  </a:lnTo>
                  <a:lnTo>
                    <a:pt x="25074" y="3190"/>
                  </a:lnTo>
                  <a:lnTo>
                    <a:pt x="41148" y="0"/>
                  </a:lnTo>
                  <a:lnTo>
                    <a:pt x="1519428" y="0"/>
                  </a:lnTo>
                  <a:lnTo>
                    <a:pt x="1535501" y="3190"/>
                  </a:lnTo>
                  <a:lnTo>
                    <a:pt x="1548574" y="11811"/>
                  </a:lnTo>
                  <a:lnTo>
                    <a:pt x="1557361" y="24431"/>
                  </a:lnTo>
                  <a:lnTo>
                    <a:pt x="1560575" y="39624"/>
                  </a:lnTo>
                  <a:lnTo>
                    <a:pt x="1560575" y="327660"/>
                  </a:lnTo>
                  <a:lnTo>
                    <a:pt x="1557361" y="342852"/>
                  </a:lnTo>
                  <a:lnTo>
                    <a:pt x="1548574" y="355473"/>
                  </a:lnTo>
                  <a:lnTo>
                    <a:pt x="1535501" y="364093"/>
                  </a:lnTo>
                  <a:lnTo>
                    <a:pt x="1519428" y="367284"/>
                  </a:lnTo>
                  <a:lnTo>
                    <a:pt x="41148" y="367284"/>
                  </a:lnTo>
                  <a:lnTo>
                    <a:pt x="25074" y="364093"/>
                  </a:lnTo>
                  <a:lnTo>
                    <a:pt x="12001" y="355473"/>
                  </a:lnTo>
                  <a:lnTo>
                    <a:pt x="3214" y="342852"/>
                  </a:lnTo>
                  <a:lnTo>
                    <a:pt x="0" y="327660"/>
                  </a:lnTo>
                  <a:lnTo>
                    <a:pt x="0" y="39624"/>
                  </a:lnTo>
                  <a:close/>
                </a:path>
              </a:pathLst>
            </a:custGeom>
            <a:ln w="7620">
              <a:solidFill>
                <a:srgbClr val="DDE6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678900" y="3426912"/>
            <a:ext cx="1163320" cy="2813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950" b="1" dirty="0">
                <a:solidFill>
                  <a:srgbClr val="0A4F6B"/>
                </a:solidFill>
                <a:latin typeface="Calibri"/>
                <a:cs typeface="Calibri"/>
              </a:rPr>
              <a:t>r</a:t>
            </a:r>
            <a:r>
              <a:rPr sz="950" b="1" spc="1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0A4F6B"/>
                </a:solidFill>
                <a:latin typeface="Calibri"/>
                <a:cs typeface="Calibri"/>
              </a:rPr>
              <a:t>=</a:t>
            </a:r>
            <a:r>
              <a:rPr sz="950" b="1" spc="-5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950" b="1" spc="-20" dirty="0">
                <a:solidFill>
                  <a:srgbClr val="0A4F6B"/>
                </a:solidFill>
                <a:latin typeface="Calibri"/>
                <a:cs typeface="Calibri"/>
              </a:rPr>
              <a:t>0,70</a:t>
            </a:r>
            <a:endParaRPr sz="9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partieel:</a:t>
            </a:r>
            <a:r>
              <a:rPr sz="7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0,54</a:t>
            </a:r>
            <a:r>
              <a:rPr sz="700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(na</a:t>
            </a:r>
            <a:r>
              <a:rPr sz="700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correctie</a:t>
            </a:r>
            <a:r>
              <a:rPr sz="700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20" dirty="0">
                <a:solidFill>
                  <a:srgbClr val="5B6B6B"/>
                </a:solidFill>
                <a:latin typeface="Calibri"/>
                <a:cs typeface="Calibri"/>
              </a:rPr>
              <a:t>pijn)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12228" y="3904019"/>
            <a:ext cx="381000" cy="3282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90"/>
              </a:spcBef>
            </a:pPr>
            <a:r>
              <a:rPr sz="1150" b="1" spc="-25" dirty="0">
                <a:solidFill>
                  <a:srgbClr val="FFFFFF"/>
                </a:solidFill>
                <a:latin typeface="Calibri"/>
                <a:cs typeface="Calibri"/>
              </a:rPr>
              <a:t>DOS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delirium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399026" y="3745229"/>
            <a:ext cx="664845" cy="664845"/>
            <a:chOff x="4399026" y="3745229"/>
            <a:chExt cx="664845" cy="664845"/>
          </a:xfrm>
        </p:grpSpPr>
        <p:sp>
          <p:nvSpPr>
            <p:cNvPr id="30" name="object 30"/>
            <p:cNvSpPr/>
            <p:nvPr/>
          </p:nvSpPr>
          <p:spPr>
            <a:xfrm>
              <a:off x="4410456" y="3756659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5" h="641985">
                  <a:moveTo>
                    <a:pt x="321563" y="641603"/>
                  </a:moveTo>
                  <a:lnTo>
                    <a:pt x="274228" y="638133"/>
                  </a:lnTo>
                  <a:lnTo>
                    <a:pt x="228988" y="628047"/>
                  </a:lnTo>
                  <a:lnTo>
                    <a:pt x="186351" y="611832"/>
                  </a:lnTo>
                  <a:lnTo>
                    <a:pt x="146827" y="589978"/>
                  </a:lnTo>
                  <a:lnTo>
                    <a:pt x="110923" y="562970"/>
                  </a:lnTo>
                  <a:lnTo>
                    <a:pt x="79148" y="531298"/>
                  </a:lnTo>
                  <a:lnTo>
                    <a:pt x="52010" y="495449"/>
                  </a:lnTo>
                  <a:lnTo>
                    <a:pt x="30018" y="455911"/>
                  </a:lnTo>
                  <a:lnTo>
                    <a:pt x="13680" y="413172"/>
                  </a:lnTo>
                  <a:lnTo>
                    <a:pt x="3504" y="367719"/>
                  </a:lnTo>
                  <a:lnTo>
                    <a:pt x="0" y="320039"/>
                  </a:lnTo>
                  <a:lnTo>
                    <a:pt x="3504" y="272739"/>
                  </a:lnTo>
                  <a:lnTo>
                    <a:pt x="13680" y="227596"/>
                  </a:lnTo>
                  <a:lnTo>
                    <a:pt x="30018" y="185105"/>
                  </a:lnTo>
                  <a:lnTo>
                    <a:pt x="52010" y="145761"/>
                  </a:lnTo>
                  <a:lnTo>
                    <a:pt x="79148" y="110057"/>
                  </a:lnTo>
                  <a:lnTo>
                    <a:pt x="110923" y="78490"/>
                  </a:lnTo>
                  <a:lnTo>
                    <a:pt x="146827" y="51552"/>
                  </a:lnTo>
                  <a:lnTo>
                    <a:pt x="186351" y="29740"/>
                  </a:lnTo>
                  <a:lnTo>
                    <a:pt x="228988" y="13547"/>
                  </a:lnTo>
                  <a:lnTo>
                    <a:pt x="274228" y="3469"/>
                  </a:lnTo>
                  <a:lnTo>
                    <a:pt x="321563" y="0"/>
                  </a:lnTo>
                  <a:lnTo>
                    <a:pt x="368864" y="3469"/>
                  </a:lnTo>
                  <a:lnTo>
                    <a:pt x="414007" y="13547"/>
                  </a:lnTo>
                  <a:lnTo>
                    <a:pt x="456498" y="29740"/>
                  </a:lnTo>
                  <a:lnTo>
                    <a:pt x="495842" y="51552"/>
                  </a:lnTo>
                  <a:lnTo>
                    <a:pt x="531546" y="78490"/>
                  </a:lnTo>
                  <a:lnTo>
                    <a:pt x="563113" y="110057"/>
                  </a:lnTo>
                  <a:lnTo>
                    <a:pt x="590051" y="145761"/>
                  </a:lnTo>
                  <a:lnTo>
                    <a:pt x="611863" y="185105"/>
                  </a:lnTo>
                  <a:lnTo>
                    <a:pt x="628056" y="227596"/>
                  </a:lnTo>
                  <a:lnTo>
                    <a:pt x="638134" y="272739"/>
                  </a:lnTo>
                  <a:lnTo>
                    <a:pt x="641604" y="320039"/>
                  </a:lnTo>
                  <a:lnTo>
                    <a:pt x="638134" y="367719"/>
                  </a:lnTo>
                  <a:lnTo>
                    <a:pt x="628056" y="413172"/>
                  </a:lnTo>
                  <a:lnTo>
                    <a:pt x="611863" y="455911"/>
                  </a:lnTo>
                  <a:lnTo>
                    <a:pt x="590051" y="495449"/>
                  </a:lnTo>
                  <a:lnTo>
                    <a:pt x="563113" y="531298"/>
                  </a:lnTo>
                  <a:lnTo>
                    <a:pt x="531546" y="562970"/>
                  </a:lnTo>
                  <a:lnTo>
                    <a:pt x="495842" y="589978"/>
                  </a:lnTo>
                  <a:lnTo>
                    <a:pt x="456498" y="611832"/>
                  </a:lnTo>
                  <a:lnTo>
                    <a:pt x="414007" y="628047"/>
                  </a:lnTo>
                  <a:lnTo>
                    <a:pt x="368864" y="638133"/>
                  </a:lnTo>
                  <a:lnTo>
                    <a:pt x="321563" y="641603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10456" y="3756659"/>
              <a:ext cx="641985" cy="641985"/>
            </a:xfrm>
            <a:custGeom>
              <a:avLst/>
              <a:gdLst/>
              <a:ahLst/>
              <a:cxnLst/>
              <a:rect l="l" t="t" r="r" b="b"/>
              <a:pathLst>
                <a:path w="641985" h="641985">
                  <a:moveTo>
                    <a:pt x="0" y="320039"/>
                  </a:moveTo>
                  <a:lnTo>
                    <a:pt x="3504" y="272739"/>
                  </a:lnTo>
                  <a:lnTo>
                    <a:pt x="13680" y="227596"/>
                  </a:lnTo>
                  <a:lnTo>
                    <a:pt x="30018" y="185105"/>
                  </a:lnTo>
                  <a:lnTo>
                    <a:pt x="52010" y="145761"/>
                  </a:lnTo>
                  <a:lnTo>
                    <a:pt x="79148" y="110057"/>
                  </a:lnTo>
                  <a:lnTo>
                    <a:pt x="110923" y="78490"/>
                  </a:lnTo>
                  <a:lnTo>
                    <a:pt x="146827" y="51552"/>
                  </a:lnTo>
                  <a:lnTo>
                    <a:pt x="186351" y="29740"/>
                  </a:lnTo>
                  <a:lnTo>
                    <a:pt x="228988" y="13547"/>
                  </a:lnTo>
                  <a:lnTo>
                    <a:pt x="274228" y="3469"/>
                  </a:lnTo>
                  <a:lnTo>
                    <a:pt x="321563" y="0"/>
                  </a:lnTo>
                  <a:lnTo>
                    <a:pt x="368864" y="3469"/>
                  </a:lnTo>
                  <a:lnTo>
                    <a:pt x="414007" y="13547"/>
                  </a:lnTo>
                  <a:lnTo>
                    <a:pt x="456498" y="29740"/>
                  </a:lnTo>
                  <a:lnTo>
                    <a:pt x="495842" y="51552"/>
                  </a:lnTo>
                  <a:lnTo>
                    <a:pt x="531546" y="78490"/>
                  </a:lnTo>
                  <a:lnTo>
                    <a:pt x="563113" y="110057"/>
                  </a:lnTo>
                  <a:lnTo>
                    <a:pt x="590051" y="145761"/>
                  </a:lnTo>
                  <a:lnTo>
                    <a:pt x="611863" y="185105"/>
                  </a:lnTo>
                  <a:lnTo>
                    <a:pt x="628056" y="227596"/>
                  </a:lnTo>
                  <a:lnTo>
                    <a:pt x="638134" y="272739"/>
                  </a:lnTo>
                  <a:lnTo>
                    <a:pt x="641604" y="320039"/>
                  </a:lnTo>
                  <a:lnTo>
                    <a:pt x="638134" y="367719"/>
                  </a:lnTo>
                  <a:lnTo>
                    <a:pt x="628056" y="413172"/>
                  </a:lnTo>
                  <a:lnTo>
                    <a:pt x="611863" y="455911"/>
                  </a:lnTo>
                  <a:lnTo>
                    <a:pt x="590051" y="495449"/>
                  </a:lnTo>
                  <a:lnTo>
                    <a:pt x="563113" y="531298"/>
                  </a:lnTo>
                  <a:lnTo>
                    <a:pt x="531546" y="562970"/>
                  </a:lnTo>
                  <a:lnTo>
                    <a:pt x="495842" y="589978"/>
                  </a:lnTo>
                  <a:lnTo>
                    <a:pt x="456498" y="611832"/>
                  </a:lnTo>
                  <a:lnTo>
                    <a:pt x="414007" y="628047"/>
                  </a:lnTo>
                  <a:lnTo>
                    <a:pt x="368864" y="638133"/>
                  </a:lnTo>
                  <a:lnTo>
                    <a:pt x="321563" y="641603"/>
                  </a:lnTo>
                  <a:lnTo>
                    <a:pt x="274228" y="638133"/>
                  </a:lnTo>
                  <a:lnTo>
                    <a:pt x="228988" y="628047"/>
                  </a:lnTo>
                  <a:lnTo>
                    <a:pt x="186351" y="611832"/>
                  </a:lnTo>
                  <a:lnTo>
                    <a:pt x="146827" y="589978"/>
                  </a:lnTo>
                  <a:lnTo>
                    <a:pt x="110923" y="562970"/>
                  </a:lnTo>
                  <a:lnTo>
                    <a:pt x="79148" y="531298"/>
                  </a:lnTo>
                  <a:lnTo>
                    <a:pt x="52010" y="495449"/>
                  </a:lnTo>
                  <a:lnTo>
                    <a:pt x="30018" y="455911"/>
                  </a:lnTo>
                  <a:lnTo>
                    <a:pt x="13680" y="413172"/>
                  </a:lnTo>
                  <a:lnTo>
                    <a:pt x="3504" y="367719"/>
                  </a:lnTo>
                  <a:lnTo>
                    <a:pt x="0" y="320039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3281933" y="3387090"/>
            <a:ext cx="1567180" cy="375285"/>
            <a:chOff x="3281933" y="3387090"/>
            <a:chExt cx="1567180" cy="375285"/>
          </a:xfrm>
        </p:grpSpPr>
        <p:sp>
          <p:nvSpPr>
            <p:cNvPr id="38" name="object 38"/>
            <p:cNvSpPr/>
            <p:nvPr/>
          </p:nvSpPr>
          <p:spPr>
            <a:xfrm>
              <a:off x="3285743" y="3390900"/>
              <a:ext cx="1559560" cy="367665"/>
            </a:xfrm>
            <a:custGeom>
              <a:avLst/>
              <a:gdLst/>
              <a:ahLst/>
              <a:cxnLst/>
              <a:rect l="l" t="t" r="r" b="b"/>
              <a:pathLst>
                <a:path w="1559560" h="367664">
                  <a:moveTo>
                    <a:pt x="1519428" y="367284"/>
                  </a:moveTo>
                  <a:lnTo>
                    <a:pt x="41148" y="367284"/>
                  </a:lnTo>
                  <a:lnTo>
                    <a:pt x="25074" y="364093"/>
                  </a:lnTo>
                  <a:lnTo>
                    <a:pt x="12001" y="355473"/>
                  </a:lnTo>
                  <a:lnTo>
                    <a:pt x="3214" y="342852"/>
                  </a:lnTo>
                  <a:lnTo>
                    <a:pt x="0" y="327660"/>
                  </a:lnTo>
                  <a:lnTo>
                    <a:pt x="0" y="39624"/>
                  </a:lnTo>
                  <a:lnTo>
                    <a:pt x="3214" y="24431"/>
                  </a:lnTo>
                  <a:lnTo>
                    <a:pt x="12001" y="11811"/>
                  </a:lnTo>
                  <a:lnTo>
                    <a:pt x="25074" y="3190"/>
                  </a:lnTo>
                  <a:lnTo>
                    <a:pt x="41148" y="0"/>
                  </a:lnTo>
                  <a:lnTo>
                    <a:pt x="1519428" y="0"/>
                  </a:lnTo>
                  <a:lnTo>
                    <a:pt x="1535263" y="3190"/>
                  </a:lnTo>
                  <a:lnTo>
                    <a:pt x="1547812" y="11811"/>
                  </a:lnTo>
                  <a:lnTo>
                    <a:pt x="1556075" y="24431"/>
                  </a:lnTo>
                  <a:lnTo>
                    <a:pt x="1559051" y="39624"/>
                  </a:lnTo>
                  <a:lnTo>
                    <a:pt x="1559051" y="327660"/>
                  </a:lnTo>
                  <a:lnTo>
                    <a:pt x="1556075" y="342852"/>
                  </a:lnTo>
                  <a:lnTo>
                    <a:pt x="1547812" y="355473"/>
                  </a:lnTo>
                  <a:lnTo>
                    <a:pt x="1535263" y="364093"/>
                  </a:lnTo>
                  <a:lnTo>
                    <a:pt x="1519428" y="3672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85743" y="3390900"/>
              <a:ext cx="1559560" cy="367665"/>
            </a:xfrm>
            <a:custGeom>
              <a:avLst/>
              <a:gdLst/>
              <a:ahLst/>
              <a:cxnLst/>
              <a:rect l="l" t="t" r="r" b="b"/>
              <a:pathLst>
                <a:path w="1559560" h="367664">
                  <a:moveTo>
                    <a:pt x="0" y="39624"/>
                  </a:moveTo>
                  <a:lnTo>
                    <a:pt x="3214" y="24431"/>
                  </a:lnTo>
                  <a:lnTo>
                    <a:pt x="12001" y="11811"/>
                  </a:lnTo>
                  <a:lnTo>
                    <a:pt x="25074" y="3190"/>
                  </a:lnTo>
                  <a:lnTo>
                    <a:pt x="41148" y="0"/>
                  </a:lnTo>
                  <a:lnTo>
                    <a:pt x="1519428" y="0"/>
                  </a:lnTo>
                  <a:lnTo>
                    <a:pt x="1535263" y="3190"/>
                  </a:lnTo>
                  <a:lnTo>
                    <a:pt x="1547812" y="11811"/>
                  </a:lnTo>
                  <a:lnTo>
                    <a:pt x="1556075" y="24431"/>
                  </a:lnTo>
                  <a:lnTo>
                    <a:pt x="1559051" y="39624"/>
                  </a:lnTo>
                  <a:lnTo>
                    <a:pt x="1559051" y="327660"/>
                  </a:lnTo>
                  <a:lnTo>
                    <a:pt x="1556075" y="342852"/>
                  </a:lnTo>
                  <a:lnTo>
                    <a:pt x="1547812" y="355473"/>
                  </a:lnTo>
                  <a:lnTo>
                    <a:pt x="1535263" y="364093"/>
                  </a:lnTo>
                  <a:lnTo>
                    <a:pt x="1519428" y="367284"/>
                  </a:lnTo>
                  <a:lnTo>
                    <a:pt x="41148" y="367284"/>
                  </a:lnTo>
                  <a:lnTo>
                    <a:pt x="25074" y="364093"/>
                  </a:lnTo>
                  <a:lnTo>
                    <a:pt x="12001" y="355473"/>
                  </a:lnTo>
                  <a:lnTo>
                    <a:pt x="3214" y="342852"/>
                  </a:lnTo>
                  <a:lnTo>
                    <a:pt x="0" y="327660"/>
                  </a:lnTo>
                  <a:lnTo>
                    <a:pt x="0" y="39624"/>
                  </a:lnTo>
                  <a:close/>
                </a:path>
              </a:pathLst>
            </a:custGeom>
            <a:ln w="7620">
              <a:solidFill>
                <a:srgbClr val="DDE6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401014" y="3426912"/>
            <a:ext cx="1326515" cy="2813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0"/>
              </a:spcBef>
            </a:pPr>
            <a:r>
              <a:rPr sz="950" b="1" dirty="0">
                <a:solidFill>
                  <a:srgbClr val="0A4F6B"/>
                </a:solidFill>
                <a:latin typeface="Calibri"/>
                <a:cs typeface="Calibri"/>
              </a:rPr>
              <a:t>r</a:t>
            </a:r>
            <a:r>
              <a:rPr sz="950" b="1" spc="10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0A4F6B"/>
                </a:solidFill>
                <a:latin typeface="Calibri"/>
                <a:cs typeface="Calibri"/>
              </a:rPr>
              <a:t>=</a:t>
            </a:r>
            <a:r>
              <a:rPr sz="950" b="1" spc="-5" dirty="0">
                <a:solidFill>
                  <a:srgbClr val="0A4F6B"/>
                </a:solidFill>
                <a:latin typeface="Calibri"/>
                <a:cs typeface="Calibri"/>
              </a:rPr>
              <a:t> </a:t>
            </a:r>
            <a:r>
              <a:rPr sz="950" b="1" spc="-20" dirty="0">
                <a:solidFill>
                  <a:srgbClr val="0A4F6B"/>
                </a:solidFill>
                <a:latin typeface="Calibri"/>
                <a:cs typeface="Calibri"/>
              </a:rPr>
              <a:t>0,69</a:t>
            </a:r>
            <a:endParaRPr sz="9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partieel:</a:t>
            </a:r>
            <a:r>
              <a:rPr sz="7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0,47</a:t>
            </a:r>
            <a:r>
              <a:rPr sz="700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(na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correctie</a:t>
            </a:r>
            <a:r>
              <a:rPr sz="700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delirium)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379726" y="3909822"/>
            <a:ext cx="1567180" cy="375285"/>
            <a:chOff x="2379726" y="3909822"/>
            <a:chExt cx="1567180" cy="375285"/>
          </a:xfrm>
        </p:grpSpPr>
        <p:sp>
          <p:nvSpPr>
            <p:cNvPr id="42" name="object 42"/>
            <p:cNvSpPr/>
            <p:nvPr/>
          </p:nvSpPr>
          <p:spPr>
            <a:xfrm>
              <a:off x="2383536" y="3913632"/>
              <a:ext cx="1559560" cy="367665"/>
            </a:xfrm>
            <a:custGeom>
              <a:avLst/>
              <a:gdLst/>
              <a:ahLst/>
              <a:cxnLst/>
              <a:rect l="l" t="t" r="r" b="b"/>
              <a:pathLst>
                <a:path w="1559560" h="367664">
                  <a:moveTo>
                    <a:pt x="1519428" y="367284"/>
                  </a:moveTo>
                  <a:lnTo>
                    <a:pt x="41148" y="367284"/>
                  </a:lnTo>
                  <a:lnTo>
                    <a:pt x="25074" y="364307"/>
                  </a:lnTo>
                  <a:lnTo>
                    <a:pt x="12001" y="356044"/>
                  </a:lnTo>
                  <a:lnTo>
                    <a:pt x="3214" y="343495"/>
                  </a:lnTo>
                  <a:lnTo>
                    <a:pt x="0" y="327660"/>
                  </a:lnTo>
                  <a:lnTo>
                    <a:pt x="0" y="41148"/>
                  </a:lnTo>
                  <a:lnTo>
                    <a:pt x="3214" y="25074"/>
                  </a:lnTo>
                  <a:lnTo>
                    <a:pt x="12001" y="12001"/>
                  </a:lnTo>
                  <a:lnTo>
                    <a:pt x="25074" y="3214"/>
                  </a:lnTo>
                  <a:lnTo>
                    <a:pt x="41148" y="0"/>
                  </a:lnTo>
                  <a:lnTo>
                    <a:pt x="1519428" y="0"/>
                  </a:lnTo>
                  <a:lnTo>
                    <a:pt x="1535263" y="3214"/>
                  </a:lnTo>
                  <a:lnTo>
                    <a:pt x="1547812" y="12001"/>
                  </a:lnTo>
                  <a:lnTo>
                    <a:pt x="1556075" y="25074"/>
                  </a:lnTo>
                  <a:lnTo>
                    <a:pt x="1559051" y="41148"/>
                  </a:lnTo>
                  <a:lnTo>
                    <a:pt x="1559051" y="327660"/>
                  </a:lnTo>
                  <a:lnTo>
                    <a:pt x="1556075" y="343495"/>
                  </a:lnTo>
                  <a:lnTo>
                    <a:pt x="1547812" y="356044"/>
                  </a:lnTo>
                  <a:lnTo>
                    <a:pt x="1535263" y="364307"/>
                  </a:lnTo>
                  <a:lnTo>
                    <a:pt x="1519428" y="3672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83536" y="3913632"/>
              <a:ext cx="1559560" cy="367665"/>
            </a:xfrm>
            <a:custGeom>
              <a:avLst/>
              <a:gdLst/>
              <a:ahLst/>
              <a:cxnLst/>
              <a:rect l="l" t="t" r="r" b="b"/>
              <a:pathLst>
                <a:path w="1559560" h="367664">
                  <a:moveTo>
                    <a:pt x="0" y="41148"/>
                  </a:moveTo>
                  <a:lnTo>
                    <a:pt x="3214" y="25074"/>
                  </a:lnTo>
                  <a:lnTo>
                    <a:pt x="12001" y="12001"/>
                  </a:lnTo>
                  <a:lnTo>
                    <a:pt x="25074" y="3214"/>
                  </a:lnTo>
                  <a:lnTo>
                    <a:pt x="41148" y="0"/>
                  </a:lnTo>
                  <a:lnTo>
                    <a:pt x="1519428" y="0"/>
                  </a:lnTo>
                  <a:lnTo>
                    <a:pt x="1535263" y="3214"/>
                  </a:lnTo>
                  <a:lnTo>
                    <a:pt x="1547812" y="12001"/>
                  </a:lnTo>
                  <a:lnTo>
                    <a:pt x="1556075" y="25074"/>
                  </a:lnTo>
                  <a:lnTo>
                    <a:pt x="1559051" y="41148"/>
                  </a:lnTo>
                  <a:lnTo>
                    <a:pt x="1559051" y="327660"/>
                  </a:lnTo>
                  <a:lnTo>
                    <a:pt x="1556075" y="343495"/>
                  </a:lnTo>
                  <a:lnTo>
                    <a:pt x="1547812" y="356044"/>
                  </a:lnTo>
                  <a:lnTo>
                    <a:pt x="1535263" y="364307"/>
                  </a:lnTo>
                  <a:lnTo>
                    <a:pt x="1519428" y="367284"/>
                  </a:lnTo>
                  <a:lnTo>
                    <a:pt x="41148" y="367284"/>
                  </a:lnTo>
                  <a:lnTo>
                    <a:pt x="25074" y="364307"/>
                  </a:lnTo>
                  <a:lnTo>
                    <a:pt x="12001" y="356044"/>
                  </a:lnTo>
                  <a:lnTo>
                    <a:pt x="3214" y="343495"/>
                  </a:lnTo>
                  <a:lnTo>
                    <a:pt x="0" y="327660"/>
                  </a:lnTo>
                  <a:lnTo>
                    <a:pt x="0" y="41148"/>
                  </a:lnTo>
                  <a:close/>
                </a:path>
              </a:pathLst>
            </a:custGeom>
            <a:ln w="7620">
              <a:solidFill>
                <a:srgbClr val="DDE6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2584174" y="3949656"/>
            <a:ext cx="1155700" cy="2813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0"/>
              </a:spcBef>
            </a:pPr>
            <a:r>
              <a:rPr sz="950" b="1" dirty="0">
                <a:solidFill>
                  <a:srgbClr val="DF791F"/>
                </a:solidFill>
                <a:latin typeface="Calibri"/>
                <a:cs typeface="Calibri"/>
              </a:rPr>
              <a:t>r</a:t>
            </a:r>
            <a:r>
              <a:rPr sz="950" b="1" spc="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950" b="1" dirty="0">
                <a:solidFill>
                  <a:srgbClr val="DF791F"/>
                </a:solidFill>
                <a:latin typeface="Calibri"/>
                <a:cs typeface="Calibri"/>
              </a:rPr>
              <a:t>=</a:t>
            </a:r>
            <a:r>
              <a:rPr sz="950" b="1" spc="-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950" b="1" spc="-20" dirty="0">
                <a:solidFill>
                  <a:srgbClr val="DF791F"/>
                </a:solidFill>
                <a:latin typeface="Calibri"/>
                <a:cs typeface="Calibri"/>
              </a:rPr>
              <a:t>0,59</a:t>
            </a:r>
            <a:endParaRPr sz="9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partieel:</a:t>
            </a:r>
            <a:r>
              <a:rPr sz="70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0,18</a:t>
            </a:r>
            <a:r>
              <a:rPr sz="700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5B6B6B"/>
                </a:solidFill>
                <a:latin typeface="Calibri"/>
                <a:cs typeface="Calibri"/>
              </a:rPr>
              <a:t>(na </a:t>
            </a:r>
            <a:r>
              <a:rPr sz="700" spc="-10" dirty="0">
                <a:solidFill>
                  <a:srgbClr val="5B6B6B"/>
                </a:solidFill>
                <a:latin typeface="Calibri"/>
                <a:cs typeface="Calibri"/>
              </a:rPr>
              <a:t>correctie</a:t>
            </a:r>
            <a:r>
              <a:rPr sz="700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700" spc="-20" dirty="0">
                <a:solidFill>
                  <a:srgbClr val="5B6B6B"/>
                </a:solidFill>
                <a:latin typeface="Calibri"/>
                <a:cs typeface="Calibri"/>
              </a:rPr>
              <a:t>NPI)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81569" y="3904019"/>
            <a:ext cx="496570" cy="3282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150" b="1" spc="-10" dirty="0">
                <a:solidFill>
                  <a:srgbClr val="FFFFFF"/>
                </a:solidFill>
                <a:latin typeface="Calibri"/>
                <a:cs typeface="Calibri"/>
              </a:rPr>
              <a:t>PAINAD</a:t>
            </a:r>
            <a:endParaRPr sz="11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pijn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091428" y="3357371"/>
            <a:ext cx="4114800" cy="1091565"/>
          </a:xfrm>
          <a:custGeom>
            <a:avLst/>
            <a:gdLst/>
            <a:ahLst/>
            <a:cxnLst/>
            <a:rect l="l" t="t" r="r" b="b"/>
            <a:pathLst>
              <a:path w="4114800" h="1091564">
                <a:moveTo>
                  <a:pt x="4047743" y="1091184"/>
                </a:moveTo>
                <a:lnTo>
                  <a:pt x="67056" y="1091184"/>
                </a:lnTo>
                <a:lnTo>
                  <a:pt x="41147" y="1086088"/>
                </a:lnTo>
                <a:lnTo>
                  <a:pt x="19811" y="1072134"/>
                </a:lnTo>
                <a:lnTo>
                  <a:pt x="5333" y="1051321"/>
                </a:lnTo>
                <a:lnTo>
                  <a:pt x="0" y="1025652"/>
                </a:lnTo>
                <a:lnTo>
                  <a:pt x="0" y="65532"/>
                </a:lnTo>
                <a:lnTo>
                  <a:pt x="5334" y="39862"/>
                </a:lnTo>
                <a:lnTo>
                  <a:pt x="19812" y="19050"/>
                </a:lnTo>
                <a:lnTo>
                  <a:pt x="41148" y="5095"/>
                </a:lnTo>
                <a:lnTo>
                  <a:pt x="67056" y="0"/>
                </a:lnTo>
                <a:lnTo>
                  <a:pt x="4047743" y="0"/>
                </a:lnTo>
                <a:lnTo>
                  <a:pt x="4073651" y="5095"/>
                </a:lnTo>
                <a:lnTo>
                  <a:pt x="4094987" y="19050"/>
                </a:lnTo>
                <a:lnTo>
                  <a:pt x="4109465" y="39862"/>
                </a:lnTo>
                <a:lnTo>
                  <a:pt x="4114800" y="65532"/>
                </a:lnTo>
                <a:lnTo>
                  <a:pt x="4114800" y="1025652"/>
                </a:lnTo>
                <a:lnTo>
                  <a:pt x="4109465" y="1051321"/>
                </a:lnTo>
                <a:lnTo>
                  <a:pt x="4094987" y="1072134"/>
                </a:lnTo>
                <a:lnTo>
                  <a:pt x="4073651" y="1086088"/>
                </a:lnTo>
                <a:lnTo>
                  <a:pt x="4047743" y="1091184"/>
                </a:lnTo>
                <a:close/>
              </a:path>
            </a:pathLst>
          </a:custGeom>
          <a:solidFill>
            <a:srgbClr val="F6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6238771" y="3455933"/>
            <a:ext cx="3040380" cy="323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400"/>
              </a:lnSpc>
              <a:spcBef>
                <a:spcPts val="120"/>
              </a:spcBef>
            </a:pP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Ernst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van</a:t>
            </a:r>
            <a:r>
              <a:rPr sz="1250" b="1" spc="25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gedrag</a:t>
            </a:r>
            <a:r>
              <a:rPr sz="1250" b="1" spc="1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→</a:t>
            </a:r>
            <a:r>
              <a:rPr sz="1250" b="1" spc="2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dirty="0">
                <a:solidFill>
                  <a:srgbClr val="0A4F6B"/>
                </a:solidFill>
                <a:latin typeface="Cambria"/>
                <a:cs typeface="Cambria"/>
              </a:rPr>
              <a:t>emotionele</a:t>
            </a:r>
            <a:r>
              <a:rPr sz="1250" b="1" spc="30" dirty="0">
                <a:solidFill>
                  <a:srgbClr val="0A4F6B"/>
                </a:solidFill>
                <a:latin typeface="Cambria"/>
                <a:cs typeface="Cambria"/>
              </a:rPr>
              <a:t> </a:t>
            </a:r>
            <a:r>
              <a:rPr sz="1250" b="1" spc="-10" dirty="0">
                <a:solidFill>
                  <a:srgbClr val="0A4F6B"/>
                </a:solidFill>
                <a:latin typeface="Cambria"/>
                <a:cs typeface="Cambria"/>
              </a:rPr>
              <a:t>belasting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ts val="919"/>
              </a:lnSpc>
            </a:pP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Marginale</a:t>
            </a:r>
            <a:r>
              <a:rPr sz="850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R²</a:t>
            </a:r>
            <a:r>
              <a:rPr sz="850" spc="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(mixed</a:t>
            </a:r>
            <a:r>
              <a:rPr sz="850" spc="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model,</a:t>
            </a:r>
            <a:r>
              <a:rPr sz="85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alle</a:t>
            </a:r>
            <a:r>
              <a:rPr sz="850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p</a:t>
            </a:r>
            <a:r>
              <a:rPr sz="850" spc="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5B6B6B"/>
                </a:solidFill>
                <a:latin typeface="Calibri"/>
                <a:cs typeface="Calibri"/>
              </a:rPr>
              <a:t>&lt;</a:t>
            </a:r>
            <a:r>
              <a:rPr sz="850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spc="-10" dirty="0">
                <a:solidFill>
                  <a:srgbClr val="5B6B6B"/>
                </a:solidFill>
                <a:latin typeface="Calibri"/>
                <a:cs typeface="Calibri"/>
              </a:rPr>
              <a:t>0,0001)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911340" y="3869435"/>
            <a:ext cx="3131820" cy="445134"/>
            <a:chOff x="6911340" y="3869435"/>
            <a:chExt cx="3131820" cy="445134"/>
          </a:xfrm>
        </p:grpSpPr>
        <p:sp>
          <p:nvSpPr>
            <p:cNvPr id="56" name="object 56"/>
            <p:cNvSpPr/>
            <p:nvPr/>
          </p:nvSpPr>
          <p:spPr>
            <a:xfrm>
              <a:off x="6911340" y="3869435"/>
              <a:ext cx="3131820" cy="445134"/>
            </a:xfrm>
            <a:custGeom>
              <a:avLst/>
              <a:gdLst/>
              <a:ahLst/>
              <a:cxnLst/>
              <a:rect l="l" t="t" r="r" b="b"/>
              <a:pathLst>
                <a:path w="3131820" h="445135">
                  <a:moveTo>
                    <a:pt x="3131820" y="445008"/>
                  </a:moveTo>
                  <a:lnTo>
                    <a:pt x="0" y="445008"/>
                  </a:lnTo>
                  <a:lnTo>
                    <a:pt x="0" y="0"/>
                  </a:lnTo>
                  <a:lnTo>
                    <a:pt x="3131820" y="0"/>
                  </a:lnTo>
                  <a:lnTo>
                    <a:pt x="3131820" y="445008"/>
                  </a:lnTo>
                  <a:close/>
                </a:path>
              </a:pathLst>
            </a:custGeom>
            <a:solidFill>
              <a:srgbClr val="F6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106412" y="3884675"/>
              <a:ext cx="2517775" cy="416559"/>
            </a:xfrm>
            <a:custGeom>
              <a:avLst/>
              <a:gdLst/>
              <a:ahLst/>
              <a:cxnLst/>
              <a:rect l="l" t="t" r="r" b="b"/>
              <a:pathLst>
                <a:path w="2517775" h="416560">
                  <a:moveTo>
                    <a:pt x="2008632" y="333756"/>
                  </a:moveTo>
                  <a:lnTo>
                    <a:pt x="0" y="333756"/>
                  </a:lnTo>
                  <a:lnTo>
                    <a:pt x="0" y="416052"/>
                  </a:lnTo>
                  <a:lnTo>
                    <a:pt x="2008632" y="416052"/>
                  </a:lnTo>
                  <a:lnTo>
                    <a:pt x="2008632" y="333756"/>
                  </a:lnTo>
                  <a:close/>
                </a:path>
                <a:path w="2517775" h="416560">
                  <a:moveTo>
                    <a:pt x="2068068" y="222504"/>
                  </a:moveTo>
                  <a:lnTo>
                    <a:pt x="0" y="222504"/>
                  </a:lnTo>
                  <a:lnTo>
                    <a:pt x="0" y="304800"/>
                  </a:lnTo>
                  <a:lnTo>
                    <a:pt x="2068068" y="304800"/>
                  </a:lnTo>
                  <a:lnTo>
                    <a:pt x="2068068" y="222504"/>
                  </a:lnTo>
                  <a:close/>
                </a:path>
                <a:path w="2517775" h="416560">
                  <a:moveTo>
                    <a:pt x="2392680" y="111252"/>
                  </a:moveTo>
                  <a:lnTo>
                    <a:pt x="0" y="111252"/>
                  </a:lnTo>
                  <a:lnTo>
                    <a:pt x="0" y="193548"/>
                  </a:lnTo>
                  <a:lnTo>
                    <a:pt x="2392680" y="193548"/>
                  </a:lnTo>
                  <a:lnTo>
                    <a:pt x="2392680" y="111252"/>
                  </a:lnTo>
                  <a:close/>
                </a:path>
                <a:path w="2517775" h="416560">
                  <a:moveTo>
                    <a:pt x="2517648" y="0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2517648" y="82296"/>
                  </a:lnTo>
                  <a:lnTo>
                    <a:pt x="2517648" y="0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6187012" y="3835444"/>
            <a:ext cx="837565" cy="492759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457200" algn="r">
              <a:lnSpc>
                <a:spcPts val="880"/>
              </a:lnSpc>
              <a:spcBef>
                <a:spcPts val="270"/>
              </a:spcBef>
            </a:pPr>
            <a:r>
              <a:rPr sz="850" spc="-10" dirty="0">
                <a:solidFill>
                  <a:srgbClr val="1F2D2D"/>
                </a:solidFill>
                <a:latin typeface="Arial MT"/>
                <a:cs typeface="Arial MT"/>
              </a:rPr>
              <a:t>Wanen Agitatie Hallucinaties </a:t>
            </a:r>
            <a:r>
              <a:rPr sz="850" dirty="0">
                <a:solidFill>
                  <a:srgbClr val="1F2D2D"/>
                </a:solidFill>
                <a:latin typeface="Arial MT"/>
                <a:cs typeface="Arial MT"/>
              </a:rPr>
              <a:t>Ontremd</a:t>
            </a:r>
            <a:r>
              <a:rPr sz="850" spc="60" dirty="0">
                <a:solidFill>
                  <a:srgbClr val="1F2D2D"/>
                </a:solidFill>
                <a:latin typeface="Arial MT"/>
                <a:cs typeface="Arial MT"/>
              </a:rPr>
              <a:t> </a:t>
            </a:r>
            <a:r>
              <a:rPr sz="850" spc="-10" dirty="0">
                <a:solidFill>
                  <a:srgbClr val="1F2D2D"/>
                </a:solidFill>
                <a:latin typeface="Arial MT"/>
                <a:cs typeface="Arial MT"/>
              </a:rPr>
              <a:t>gedrag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552048" y="3952816"/>
            <a:ext cx="243204" cy="159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-20" dirty="0">
                <a:solidFill>
                  <a:srgbClr val="1F2D2D"/>
                </a:solidFill>
                <a:latin typeface="Arial MT"/>
                <a:cs typeface="Arial MT"/>
              </a:rPr>
              <a:t>0,61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676991" y="3841556"/>
            <a:ext cx="243204" cy="159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-20" dirty="0">
                <a:solidFill>
                  <a:srgbClr val="1F2D2D"/>
                </a:solidFill>
                <a:latin typeface="Arial MT"/>
                <a:cs typeface="Arial MT"/>
              </a:rPr>
              <a:t>0,64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167985" y="4064076"/>
            <a:ext cx="300990" cy="2705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0485">
              <a:lnSpc>
                <a:spcPts val="950"/>
              </a:lnSpc>
              <a:spcBef>
                <a:spcPts val="125"/>
              </a:spcBef>
            </a:pPr>
            <a:r>
              <a:rPr sz="850" spc="-20" dirty="0">
                <a:solidFill>
                  <a:srgbClr val="1F2D2D"/>
                </a:solidFill>
                <a:latin typeface="Arial MT"/>
                <a:cs typeface="Arial MT"/>
              </a:rPr>
              <a:t>0,53</a:t>
            </a:r>
            <a:endParaRPr sz="850">
              <a:latin typeface="Arial MT"/>
              <a:cs typeface="Arial MT"/>
            </a:endParaRPr>
          </a:p>
          <a:p>
            <a:pPr marL="12700">
              <a:lnSpc>
                <a:spcPts val="950"/>
              </a:lnSpc>
            </a:pPr>
            <a:r>
              <a:rPr sz="850" spc="-20" dirty="0">
                <a:solidFill>
                  <a:srgbClr val="1F2D2D"/>
                </a:solidFill>
                <a:latin typeface="Arial MT"/>
                <a:cs typeface="Arial MT"/>
              </a:rPr>
              <a:t>0,51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321563" y="4614672"/>
            <a:ext cx="2405380" cy="1280160"/>
            <a:chOff x="321563" y="4614672"/>
            <a:chExt cx="2405380" cy="1280160"/>
          </a:xfrm>
        </p:grpSpPr>
        <p:sp>
          <p:nvSpPr>
            <p:cNvPr id="63" name="object 63"/>
            <p:cNvSpPr/>
            <p:nvPr/>
          </p:nvSpPr>
          <p:spPr>
            <a:xfrm>
              <a:off x="321563" y="4614672"/>
              <a:ext cx="2405380" cy="1280160"/>
            </a:xfrm>
            <a:custGeom>
              <a:avLst/>
              <a:gdLst/>
              <a:ahLst/>
              <a:cxnLst/>
              <a:rect l="l" t="t" r="r" b="b"/>
              <a:pathLst>
                <a:path w="2405380" h="1280160">
                  <a:moveTo>
                    <a:pt x="2357628" y="1280159"/>
                  </a:moveTo>
                  <a:lnTo>
                    <a:pt x="48768" y="1280159"/>
                  </a:lnTo>
                  <a:lnTo>
                    <a:pt x="29575" y="1276397"/>
                  </a:lnTo>
                  <a:lnTo>
                    <a:pt x="14097" y="1266063"/>
                  </a:lnTo>
                  <a:lnTo>
                    <a:pt x="3762" y="1250584"/>
                  </a:lnTo>
                  <a:lnTo>
                    <a:pt x="0" y="1231392"/>
                  </a:lnTo>
                  <a:lnTo>
                    <a:pt x="0" y="48768"/>
                  </a:lnTo>
                  <a:lnTo>
                    <a:pt x="3762" y="29575"/>
                  </a:lnTo>
                  <a:lnTo>
                    <a:pt x="14097" y="14097"/>
                  </a:lnTo>
                  <a:lnTo>
                    <a:pt x="29575" y="3762"/>
                  </a:lnTo>
                  <a:lnTo>
                    <a:pt x="48768" y="0"/>
                  </a:lnTo>
                  <a:lnTo>
                    <a:pt x="2357628" y="0"/>
                  </a:lnTo>
                  <a:lnTo>
                    <a:pt x="2375939" y="3762"/>
                  </a:lnTo>
                  <a:lnTo>
                    <a:pt x="2390965" y="14097"/>
                  </a:lnTo>
                  <a:lnTo>
                    <a:pt x="2401133" y="29575"/>
                  </a:lnTo>
                  <a:lnTo>
                    <a:pt x="2404871" y="48768"/>
                  </a:lnTo>
                  <a:lnTo>
                    <a:pt x="2404871" y="1231392"/>
                  </a:lnTo>
                  <a:lnTo>
                    <a:pt x="2401133" y="1250584"/>
                  </a:lnTo>
                  <a:lnTo>
                    <a:pt x="2390965" y="1266063"/>
                  </a:lnTo>
                  <a:lnTo>
                    <a:pt x="2375939" y="1276397"/>
                  </a:lnTo>
                  <a:lnTo>
                    <a:pt x="2357628" y="1280159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375" y="4741164"/>
              <a:ext cx="184404" cy="105155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436852" y="4672079"/>
            <a:ext cx="2070100" cy="9886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14984" algn="l"/>
              </a:tabLst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NPI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	Delirium</a:t>
            </a:r>
            <a:r>
              <a:rPr sz="12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(DOS)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r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= 0,70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→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DF791F"/>
                </a:solidFill>
                <a:latin typeface="Calibri"/>
                <a:cs typeface="Calibri"/>
              </a:rPr>
              <a:t>0,54</a:t>
            </a:r>
            <a:endParaRPr sz="1050">
              <a:latin typeface="Calibri"/>
              <a:cs typeface="Calibri"/>
            </a:endParaRPr>
          </a:p>
          <a:p>
            <a:pPr marL="12700" marR="5080">
              <a:lnSpc>
                <a:spcPct val="100699"/>
              </a:lnSpc>
              <a:spcBef>
                <a:spcPts val="5"/>
              </a:spcBef>
            </a:pP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Sterk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verband, blijft 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grotendeels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overeind</a:t>
            </a:r>
            <a:r>
              <a:rPr sz="1000" spc="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na correctie</a:t>
            </a:r>
            <a:r>
              <a:rPr sz="100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voor</a:t>
            </a:r>
            <a:r>
              <a:rPr sz="1000" spc="2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pijn.</a:t>
            </a:r>
            <a:r>
              <a:rPr sz="1000" spc="-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Gedrag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hangt</a:t>
            </a:r>
            <a:r>
              <a:rPr sz="1000" spc="-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dus</a:t>
            </a:r>
            <a:r>
              <a:rPr sz="1000" spc="-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grotendeels 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onafhankelijk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samen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met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delirium.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2923032" y="4614672"/>
            <a:ext cx="2405380" cy="1280160"/>
            <a:chOff x="2923032" y="4614672"/>
            <a:chExt cx="2405380" cy="1280160"/>
          </a:xfrm>
        </p:grpSpPr>
        <p:sp>
          <p:nvSpPr>
            <p:cNvPr id="67" name="object 67"/>
            <p:cNvSpPr/>
            <p:nvPr/>
          </p:nvSpPr>
          <p:spPr>
            <a:xfrm>
              <a:off x="2923032" y="4614672"/>
              <a:ext cx="2405380" cy="1280160"/>
            </a:xfrm>
            <a:custGeom>
              <a:avLst/>
              <a:gdLst/>
              <a:ahLst/>
              <a:cxnLst/>
              <a:rect l="l" t="t" r="r" b="b"/>
              <a:pathLst>
                <a:path w="2405379" h="1280160">
                  <a:moveTo>
                    <a:pt x="2357628" y="1280159"/>
                  </a:moveTo>
                  <a:lnTo>
                    <a:pt x="48768" y="1280159"/>
                  </a:lnTo>
                  <a:lnTo>
                    <a:pt x="29575" y="1276397"/>
                  </a:lnTo>
                  <a:lnTo>
                    <a:pt x="14097" y="1266063"/>
                  </a:lnTo>
                  <a:lnTo>
                    <a:pt x="3762" y="1250584"/>
                  </a:lnTo>
                  <a:lnTo>
                    <a:pt x="0" y="1231392"/>
                  </a:lnTo>
                  <a:lnTo>
                    <a:pt x="0" y="48768"/>
                  </a:lnTo>
                  <a:lnTo>
                    <a:pt x="3762" y="29575"/>
                  </a:lnTo>
                  <a:lnTo>
                    <a:pt x="14097" y="14097"/>
                  </a:lnTo>
                  <a:lnTo>
                    <a:pt x="29575" y="3762"/>
                  </a:lnTo>
                  <a:lnTo>
                    <a:pt x="48768" y="0"/>
                  </a:lnTo>
                  <a:lnTo>
                    <a:pt x="2357628" y="0"/>
                  </a:lnTo>
                  <a:lnTo>
                    <a:pt x="2375939" y="3762"/>
                  </a:lnTo>
                  <a:lnTo>
                    <a:pt x="2390965" y="14097"/>
                  </a:lnTo>
                  <a:lnTo>
                    <a:pt x="2401133" y="29575"/>
                  </a:lnTo>
                  <a:lnTo>
                    <a:pt x="2404871" y="48768"/>
                  </a:lnTo>
                  <a:lnTo>
                    <a:pt x="2404871" y="1231392"/>
                  </a:lnTo>
                  <a:lnTo>
                    <a:pt x="2401133" y="1250584"/>
                  </a:lnTo>
                  <a:lnTo>
                    <a:pt x="2390965" y="1266063"/>
                  </a:lnTo>
                  <a:lnTo>
                    <a:pt x="2375939" y="1276397"/>
                  </a:lnTo>
                  <a:lnTo>
                    <a:pt x="2357628" y="1280159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3843" y="4741164"/>
              <a:ext cx="182880" cy="105155"/>
            </a:xfrm>
            <a:prstGeom prst="rect">
              <a:avLst/>
            </a:prstGeom>
          </p:spPr>
        </p:pic>
      </p:grpSp>
      <p:sp>
        <p:nvSpPr>
          <p:cNvPr id="69" name="object 69"/>
          <p:cNvSpPr txBox="1"/>
          <p:nvPr/>
        </p:nvSpPr>
        <p:spPr>
          <a:xfrm>
            <a:off x="3038365" y="4672079"/>
            <a:ext cx="2056130" cy="9886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14984" algn="l"/>
              </a:tabLst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NPI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	Pijn</a:t>
            </a:r>
            <a:r>
              <a:rPr sz="1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(PAINAD)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r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= 0,69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→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DF791F"/>
                </a:solidFill>
                <a:latin typeface="Calibri"/>
                <a:cs typeface="Calibri"/>
              </a:rPr>
              <a:t>0,47</a:t>
            </a:r>
            <a:endParaRPr sz="1050">
              <a:latin typeface="Calibri"/>
              <a:cs typeface="Calibri"/>
            </a:endParaRPr>
          </a:p>
          <a:p>
            <a:pPr marL="12700" marR="5080">
              <a:lnSpc>
                <a:spcPct val="100699"/>
              </a:lnSpc>
              <a:spcBef>
                <a:spcPts val="5"/>
              </a:spcBef>
            </a:pP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Matig-sterk</a:t>
            </a:r>
            <a:r>
              <a:rPr sz="1000" spc="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verband,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blijft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aanwezig</a:t>
            </a:r>
            <a:r>
              <a:rPr sz="100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D8E6E2"/>
                </a:solidFill>
                <a:latin typeface="Calibri"/>
                <a:cs typeface="Calibri"/>
              </a:rPr>
              <a:t>na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 correctie</a:t>
            </a:r>
            <a:r>
              <a:rPr sz="1000" spc="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voor</a:t>
            </a:r>
            <a:r>
              <a:rPr sz="100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delirium. Gedrag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D8E6E2"/>
                </a:solidFill>
                <a:latin typeface="Calibri"/>
                <a:cs typeface="Calibri"/>
              </a:rPr>
              <a:t>hangt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dus</a:t>
            </a:r>
            <a:r>
              <a:rPr sz="1000" spc="-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grotendeels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onafhankelijk</a:t>
            </a:r>
            <a:r>
              <a:rPr sz="100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D8E6E2"/>
                </a:solidFill>
                <a:latin typeface="Calibri"/>
                <a:cs typeface="Calibri"/>
              </a:rPr>
              <a:t>samen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met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 pijn.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5524500" y="4614672"/>
            <a:ext cx="2405380" cy="1280160"/>
            <a:chOff x="5524500" y="4614672"/>
            <a:chExt cx="2405380" cy="1280160"/>
          </a:xfrm>
        </p:grpSpPr>
        <p:sp>
          <p:nvSpPr>
            <p:cNvPr id="71" name="object 71"/>
            <p:cNvSpPr/>
            <p:nvPr/>
          </p:nvSpPr>
          <p:spPr>
            <a:xfrm>
              <a:off x="5524500" y="4614672"/>
              <a:ext cx="2405380" cy="1280160"/>
            </a:xfrm>
            <a:custGeom>
              <a:avLst/>
              <a:gdLst/>
              <a:ahLst/>
              <a:cxnLst/>
              <a:rect l="l" t="t" r="r" b="b"/>
              <a:pathLst>
                <a:path w="2405379" h="1280160">
                  <a:moveTo>
                    <a:pt x="2356104" y="1280159"/>
                  </a:moveTo>
                  <a:lnTo>
                    <a:pt x="48768" y="1280159"/>
                  </a:lnTo>
                  <a:lnTo>
                    <a:pt x="29575" y="1276397"/>
                  </a:lnTo>
                  <a:lnTo>
                    <a:pt x="14097" y="1266063"/>
                  </a:lnTo>
                  <a:lnTo>
                    <a:pt x="3762" y="1250584"/>
                  </a:lnTo>
                  <a:lnTo>
                    <a:pt x="0" y="1231392"/>
                  </a:lnTo>
                  <a:lnTo>
                    <a:pt x="0" y="48768"/>
                  </a:lnTo>
                  <a:lnTo>
                    <a:pt x="3762" y="29575"/>
                  </a:lnTo>
                  <a:lnTo>
                    <a:pt x="14097" y="14097"/>
                  </a:lnTo>
                  <a:lnTo>
                    <a:pt x="29575" y="3762"/>
                  </a:lnTo>
                  <a:lnTo>
                    <a:pt x="48768" y="0"/>
                  </a:lnTo>
                  <a:lnTo>
                    <a:pt x="2356104" y="0"/>
                  </a:lnTo>
                  <a:lnTo>
                    <a:pt x="2375296" y="3762"/>
                  </a:lnTo>
                  <a:lnTo>
                    <a:pt x="2390775" y="14097"/>
                  </a:lnTo>
                  <a:lnTo>
                    <a:pt x="2401109" y="29575"/>
                  </a:lnTo>
                  <a:lnTo>
                    <a:pt x="2404871" y="48768"/>
                  </a:lnTo>
                  <a:lnTo>
                    <a:pt x="2404871" y="1231392"/>
                  </a:lnTo>
                  <a:lnTo>
                    <a:pt x="2401109" y="1250584"/>
                  </a:lnTo>
                  <a:lnTo>
                    <a:pt x="2390775" y="1266063"/>
                  </a:lnTo>
                  <a:lnTo>
                    <a:pt x="2375296" y="1276397"/>
                  </a:lnTo>
                  <a:lnTo>
                    <a:pt x="2356104" y="1280159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56019" y="4741164"/>
              <a:ext cx="182880" cy="105155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5638307" y="4672079"/>
            <a:ext cx="2027555" cy="834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45819" algn="l"/>
              </a:tabLst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Delirium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Pijn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r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= 0,59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→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DF791F"/>
                </a:solidFill>
                <a:latin typeface="Calibri"/>
                <a:cs typeface="Calibri"/>
              </a:rPr>
              <a:t>0,18</a:t>
            </a:r>
            <a:endParaRPr sz="1050">
              <a:latin typeface="Calibri"/>
              <a:cs typeface="Calibri"/>
            </a:endParaRPr>
          </a:p>
          <a:p>
            <a:pPr marL="12700" marR="5080">
              <a:lnSpc>
                <a:spcPct val="100499"/>
              </a:lnSpc>
              <a:spcBef>
                <a:spcPts val="10"/>
              </a:spcBef>
            </a:pP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Verband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daalt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sterk</a:t>
            </a:r>
            <a:r>
              <a:rPr sz="1000" spc="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na</a:t>
            </a:r>
            <a:r>
              <a:rPr sz="1000" spc="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correctie</a:t>
            </a:r>
            <a:r>
              <a:rPr sz="100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D8E6E2"/>
                </a:solidFill>
                <a:latin typeface="Calibri"/>
                <a:cs typeface="Calibri"/>
              </a:rPr>
              <a:t>voor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NPI —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grotendeels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verklaard</a:t>
            </a:r>
            <a:r>
              <a:rPr sz="100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door</a:t>
            </a:r>
            <a:r>
              <a:rPr sz="1000" spc="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D8E6E2"/>
                </a:solidFill>
                <a:latin typeface="Calibri"/>
                <a:cs typeface="Calibri"/>
              </a:rPr>
              <a:t>hun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 gedeelde</a:t>
            </a:r>
            <a:r>
              <a:rPr sz="1000" spc="-3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samenhang</a:t>
            </a:r>
            <a:r>
              <a:rPr sz="1000" spc="-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met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 gedrag.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8125967" y="4614672"/>
            <a:ext cx="2405380" cy="1280160"/>
          </a:xfrm>
          <a:custGeom>
            <a:avLst/>
            <a:gdLst/>
            <a:ahLst/>
            <a:cxnLst/>
            <a:rect l="l" t="t" r="r" b="b"/>
            <a:pathLst>
              <a:path w="2405379" h="1280160">
                <a:moveTo>
                  <a:pt x="2356104" y="1280159"/>
                </a:moveTo>
                <a:lnTo>
                  <a:pt x="47244" y="1280159"/>
                </a:lnTo>
                <a:lnTo>
                  <a:pt x="28932" y="1276397"/>
                </a:lnTo>
                <a:lnTo>
                  <a:pt x="13906" y="1266063"/>
                </a:lnTo>
                <a:lnTo>
                  <a:pt x="3738" y="1250584"/>
                </a:lnTo>
                <a:lnTo>
                  <a:pt x="0" y="1231392"/>
                </a:lnTo>
                <a:lnTo>
                  <a:pt x="0" y="48768"/>
                </a:lnTo>
                <a:lnTo>
                  <a:pt x="3738" y="29575"/>
                </a:lnTo>
                <a:lnTo>
                  <a:pt x="13906" y="14097"/>
                </a:lnTo>
                <a:lnTo>
                  <a:pt x="28932" y="3762"/>
                </a:lnTo>
                <a:lnTo>
                  <a:pt x="47244" y="0"/>
                </a:lnTo>
                <a:lnTo>
                  <a:pt x="2356104" y="0"/>
                </a:lnTo>
                <a:lnTo>
                  <a:pt x="2375296" y="3762"/>
                </a:lnTo>
                <a:lnTo>
                  <a:pt x="2390775" y="14097"/>
                </a:lnTo>
                <a:lnTo>
                  <a:pt x="2401109" y="29575"/>
                </a:lnTo>
                <a:lnTo>
                  <a:pt x="2404871" y="48768"/>
                </a:lnTo>
                <a:lnTo>
                  <a:pt x="2404871" y="1231392"/>
                </a:lnTo>
                <a:lnTo>
                  <a:pt x="2401109" y="1250584"/>
                </a:lnTo>
                <a:lnTo>
                  <a:pt x="2390775" y="1266063"/>
                </a:lnTo>
                <a:lnTo>
                  <a:pt x="2375296" y="1276397"/>
                </a:lnTo>
                <a:lnTo>
                  <a:pt x="2356104" y="1280159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8239811" y="4672079"/>
            <a:ext cx="2073910" cy="9886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Ernst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gedrag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belasting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alle</a:t>
            </a:r>
            <a:r>
              <a:rPr sz="1050" b="1" spc="-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p</a:t>
            </a:r>
            <a:r>
              <a:rPr sz="1050" b="1" spc="-5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DF791F"/>
                </a:solidFill>
                <a:latin typeface="Calibri"/>
                <a:cs typeface="Calibri"/>
              </a:rPr>
              <a:t>&lt;</a:t>
            </a:r>
            <a:r>
              <a:rPr sz="1050" b="1" spc="-10" dirty="0">
                <a:solidFill>
                  <a:srgbClr val="DF791F"/>
                </a:solidFill>
                <a:latin typeface="Calibri"/>
                <a:cs typeface="Calibri"/>
              </a:rPr>
              <a:t> 0,0001</a:t>
            </a:r>
            <a:endParaRPr sz="1050">
              <a:latin typeface="Calibri"/>
              <a:cs typeface="Calibri"/>
            </a:endParaRPr>
          </a:p>
          <a:p>
            <a:pPr marL="12700" marR="5080">
              <a:lnSpc>
                <a:spcPct val="100699"/>
              </a:lnSpc>
              <a:spcBef>
                <a:spcPts val="5"/>
              </a:spcBef>
            </a:pP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Hoe ernstiger</a:t>
            </a:r>
            <a:r>
              <a:rPr sz="1000" spc="-2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het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gedrag,</a:t>
            </a:r>
            <a:r>
              <a:rPr sz="1000" spc="-1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hoe hoger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D8E6E2"/>
                </a:solidFill>
                <a:latin typeface="Calibri"/>
                <a:cs typeface="Calibri"/>
              </a:rPr>
              <a:t>de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 emotionele</a:t>
            </a:r>
            <a:r>
              <a:rPr sz="1000" spc="2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belasting —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het</a:t>
            </a:r>
            <a:r>
              <a:rPr sz="1000" spc="-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sterkst</a:t>
            </a:r>
            <a:r>
              <a:rPr sz="1000" spc="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D8E6E2"/>
                </a:solidFill>
                <a:latin typeface="Calibri"/>
                <a:cs typeface="Calibri"/>
              </a:rPr>
              <a:t>bij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 wanen,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agitatie,</a:t>
            </a:r>
            <a:r>
              <a:rPr sz="1000" spc="10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hallucinaties</a:t>
            </a:r>
            <a:r>
              <a:rPr sz="1000" spc="5" dirty="0">
                <a:solidFill>
                  <a:srgbClr val="D8E6E2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D8E6E2"/>
                </a:solidFill>
                <a:latin typeface="Calibri"/>
                <a:cs typeface="Calibri"/>
              </a:rPr>
              <a:t>en</a:t>
            </a:r>
            <a:r>
              <a:rPr sz="1000" dirty="0">
                <a:solidFill>
                  <a:srgbClr val="D8E6E2"/>
                </a:solidFill>
                <a:latin typeface="Calibri"/>
                <a:cs typeface="Calibri"/>
              </a:rPr>
              <a:t> ontremd </a:t>
            </a:r>
            <a:r>
              <a:rPr sz="1000" spc="-10" dirty="0">
                <a:solidFill>
                  <a:srgbClr val="D8E6E2"/>
                </a:solidFill>
                <a:latin typeface="Calibri"/>
                <a:cs typeface="Calibri"/>
              </a:rPr>
              <a:t>gedrag.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323087" y="5963411"/>
            <a:ext cx="10046335" cy="334010"/>
          </a:xfrm>
          <a:custGeom>
            <a:avLst/>
            <a:gdLst/>
            <a:ahLst/>
            <a:cxnLst/>
            <a:rect l="l" t="t" r="r" b="b"/>
            <a:pathLst>
              <a:path w="10046335" h="334010">
                <a:moveTo>
                  <a:pt x="10006584" y="333755"/>
                </a:moveTo>
                <a:lnTo>
                  <a:pt x="41148" y="333755"/>
                </a:lnTo>
                <a:lnTo>
                  <a:pt x="25074" y="330565"/>
                </a:lnTo>
                <a:lnTo>
                  <a:pt x="12001" y="321944"/>
                </a:lnTo>
                <a:lnTo>
                  <a:pt x="3214" y="309324"/>
                </a:lnTo>
                <a:lnTo>
                  <a:pt x="0" y="294131"/>
                </a:lnTo>
                <a:lnTo>
                  <a:pt x="0" y="39624"/>
                </a:lnTo>
                <a:lnTo>
                  <a:pt x="3214" y="24431"/>
                </a:lnTo>
                <a:lnTo>
                  <a:pt x="12001" y="11811"/>
                </a:lnTo>
                <a:lnTo>
                  <a:pt x="25074" y="3190"/>
                </a:lnTo>
                <a:lnTo>
                  <a:pt x="41148" y="0"/>
                </a:lnTo>
                <a:lnTo>
                  <a:pt x="10006584" y="0"/>
                </a:lnTo>
                <a:lnTo>
                  <a:pt x="10021776" y="3190"/>
                </a:lnTo>
                <a:lnTo>
                  <a:pt x="10034397" y="11811"/>
                </a:lnTo>
                <a:lnTo>
                  <a:pt x="10043016" y="24431"/>
                </a:lnTo>
                <a:lnTo>
                  <a:pt x="10046207" y="39624"/>
                </a:lnTo>
                <a:lnTo>
                  <a:pt x="10046207" y="294131"/>
                </a:lnTo>
                <a:lnTo>
                  <a:pt x="10043016" y="309324"/>
                </a:lnTo>
                <a:lnTo>
                  <a:pt x="10034397" y="321944"/>
                </a:lnTo>
                <a:lnTo>
                  <a:pt x="10021776" y="330565"/>
                </a:lnTo>
                <a:lnTo>
                  <a:pt x="10006584" y="333755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308892" y="6014752"/>
            <a:ext cx="9832340" cy="6667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125"/>
              </a:spcBef>
            </a:pPr>
            <a:r>
              <a:rPr sz="1200" b="1" dirty="0">
                <a:solidFill>
                  <a:srgbClr val="DF791F"/>
                </a:solidFill>
                <a:latin typeface="Calibri"/>
                <a:cs typeface="Calibri"/>
              </a:rPr>
              <a:t>85%</a:t>
            </a:r>
            <a:r>
              <a:rPr sz="1200" b="1" spc="20" dirty="0">
                <a:solidFill>
                  <a:srgbClr val="DF791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van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medewerkers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beoordeelt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kwaliteit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van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zorg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als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goed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tot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zeer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goed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3499"/>
              </a:lnSpc>
            </a:pP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Pijn</a:t>
            </a:r>
            <a:r>
              <a:rPr sz="850" i="1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gemeten</a:t>
            </a:r>
            <a:r>
              <a:rPr sz="85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met</a:t>
            </a:r>
            <a:r>
              <a:rPr sz="85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PAINAD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(niet</a:t>
            </a:r>
            <a:r>
              <a:rPr sz="85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DOLOPLUS);</a:t>
            </a:r>
            <a:r>
              <a:rPr sz="850" i="1" spc="-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delirium</a:t>
            </a:r>
            <a:r>
              <a:rPr sz="850" i="1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met</a:t>
            </a:r>
            <a:r>
              <a:rPr sz="85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DOS;</a:t>
            </a:r>
            <a:r>
              <a:rPr sz="850" i="1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gedrags-</a:t>
            </a:r>
            <a:r>
              <a:rPr sz="850" i="1" spc="-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en</a:t>
            </a:r>
            <a:r>
              <a:rPr sz="85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gemoedssymptomen</a:t>
            </a:r>
            <a:r>
              <a:rPr sz="850" i="1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met</a:t>
            </a:r>
            <a:r>
              <a:rPr sz="85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NPI.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Correlaties</a:t>
            </a:r>
            <a:r>
              <a:rPr sz="85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= Pearson's</a:t>
            </a:r>
            <a:r>
              <a:rPr sz="850" i="1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r</a:t>
            </a:r>
            <a:r>
              <a:rPr sz="850" i="1" spc="-1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over</a:t>
            </a:r>
            <a:r>
              <a:rPr sz="85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totale scores tijdens</a:t>
            </a:r>
            <a:r>
              <a:rPr sz="850" i="1" spc="-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850" i="1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opname</a:t>
            </a:r>
            <a:r>
              <a:rPr sz="850" i="1" spc="-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(n</a:t>
            </a:r>
            <a:r>
              <a:rPr sz="85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=</a:t>
            </a:r>
            <a:r>
              <a:rPr sz="850" i="1" spc="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150).</a:t>
            </a:r>
            <a:r>
              <a:rPr sz="850" i="1" spc="1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Partiële</a:t>
            </a:r>
            <a:r>
              <a:rPr sz="850" i="1" spc="-2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correlaties</a:t>
            </a:r>
            <a:r>
              <a:rPr sz="850" i="1" spc="-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gecorrigeerd</a:t>
            </a:r>
            <a:r>
              <a:rPr sz="850" i="1" spc="-3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10" dirty="0">
                <a:solidFill>
                  <a:srgbClr val="5B6B6B"/>
                </a:solidFill>
                <a:latin typeface="Calibri"/>
                <a:cs typeface="Calibri"/>
              </a:rPr>
              <a:t>voor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-25" dirty="0">
                <a:solidFill>
                  <a:srgbClr val="5B6B6B"/>
                </a:solidFill>
                <a:latin typeface="Calibri"/>
                <a:cs typeface="Calibri"/>
              </a:rPr>
              <a:t>de</a:t>
            </a:r>
            <a:r>
              <a:rPr sz="850" i="1" spc="50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derde</a:t>
            </a:r>
            <a:r>
              <a:rPr sz="850" i="1" spc="3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variabele.</a:t>
            </a:r>
            <a:r>
              <a:rPr sz="850" i="1" spc="2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Bron:</a:t>
            </a:r>
            <a:r>
              <a:rPr sz="850" i="1" spc="8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dossierstudie</a:t>
            </a:r>
            <a:r>
              <a:rPr sz="850" i="1" spc="4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HEARTSHIP-project</a:t>
            </a:r>
            <a:r>
              <a:rPr sz="850" i="1" spc="7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(VITAZ,</a:t>
            </a:r>
            <a:r>
              <a:rPr sz="850" i="1" spc="80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5B6B6B"/>
                </a:solidFill>
                <a:latin typeface="Calibri"/>
                <a:cs typeface="Calibri"/>
              </a:rPr>
              <a:t>UZB,</a:t>
            </a:r>
            <a:r>
              <a:rPr sz="850" i="1" spc="85" dirty="0">
                <a:solidFill>
                  <a:srgbClr val="5B6B6B"/>
                </a:solidFill>
                <a:latin typeface="Calibri"/>
                <a:cs typeface="Calibri"/>
              </a:rPr>
              <a:t> </a:t>
            </a:r>
            <a:r>
              <a:rPr sz="850" i="1" spc="-10" dirty="0">
                <a:solidFill>
                  <a:srgbClr val="5B6B6B"/>
                </a:solidFill>
                <a:latin typeface="Calibri"/>
                <a:cs typeface="Calibri"/>
              </a:rPr>
              <a:t>ZAS).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25255" y="1329988"/>
            <a:ext cx="6797040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2.</a:t>
            </a:r>
            <a:r>
              <a:rPr spc="55" dirty="0"/>
              <a:t> </a:t>
            </a:r>
            <a:r>
              <a:rPr dirty="0"/>
              <a:t>Dementievriendelijke</a:t>
            </a:r>
            <a:r>
              <a:rPr spc="30" dirty="0"/>
              <a:t> </a:t>
            </a:r>
            <a:r>
              <a:rPr dirty="0"/>
              <a:t>ziekenhuizen</a:t>
            </a:r>
            <a:r>
              <a:rPr spc="25" dirty="0"/>
              <a:t> </a:t>
            </a:r>
            <a:r>
              <a:rPr spc="-10" dirty="0"/>
              <a:t>(n=4)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3786" y="2141023"/>
            <a:ext cx="9337040" cy="205105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213360" indent="-200660">
              <a:lnSpc>
                <a:spcPct val="100000"/>
              </a:lnSpc>
              <a:spcBef>
                <a:spcPts val="1190"/>
              </a:spcBef>
              <a:buFont typeface="Arial MT"/>
              <a:buChar char="•"/>
              <a:tabLst>
                <a:tab pos="213360" algn="l"/>
              </a:tabLst>
            </a:pP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Zeer</a:t>
            </a:r>
            <a:r>
              <a:rPr sz="1750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geëngageerde</a:t>
            </a:r>
            <a:r>
              <a:rPr sz="1750" spc="-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zorgverleners</a:t>
            </a:r>
            <a:r>
              <a:rPr sz="1750" spc="1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die</a:t>
            </a:r>
            <a:r>
              <a:rPr sz="1750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de</a:t>
            </a:r>
            <a:r>
              <a:rPr sz="1750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visie</a:t>
            </a:r>
            <a:r>
              <a:rPr sz="1750" spc="-4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van</a:t>
            </a:r>
            <a:r>
              <a:rPr sz="1750" spc="-2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dementievriendelijk</a:t>
            </a:r>
            <a:r>
              <a:rPr sz="1750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ziekenhuis</a:t>
            </a:r>
            <a:r>
              <a:rPr sz="1750" spc="-5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ondersteunen.</a:t>
            </a:r>
            <a:endParaRPr sz="1750">
              <a:latin typeface="Cambria"/>
              <a:cs typeface="Cambria"/>
            </a:endParaRPr>
          </a:p>
          <a:p>
            <a:pPr marL="213360" indent="-200660">
              <a:lnSpc>
                <a:spcPct val="100000"/>
              </a:lnSpc>
              <a:spcBef>
                <a:spcPts val="1090"/>
              </a:spcBef>
              <a:buFont typeface="Arial MT"/>
              <a:buChar char="•"/>
              <a:tabLst>
                <a:tab pos="213360" algn="l"/>
              </a:tabLst>
            </a:pP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Verschillende</a:t>
            </a:r>
            <a:r>
              <a:rPr sz="1750" spc="-5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initiatieven</a:t>
            </a:r>
            <a:endParaRPr sz="1750">
              <a:latin typeface="Cambria"/>
              <a:cs typeface="Cambria"/>
            </a:endParaRPr>
          </a:p>
          <a:p>
            <a:pPr marL="213360" indent="-200660">
              <a:lnSpc>
                <a:spcPct val="100000"/>
              </a:lnSpc>
              <a:spcBef>
                <a:spcPts val="1080"/>
              </a:spcBef>
              <a:buFont typeface="Arial MT"/>
              <a:buChar char="•"/>
              <a:tabLst>
                <a:tab pos="213360" algn="l"/>
              </a:tabLst>
            </a:pP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Er</a:t>
            </a:r>
            <a:r>
              <a:rPr sz="1750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bestaan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geen</a:t>
            </a:r>
            <a:r>
              <a:rPr sz="1750" spc="-2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(minimum)criteria</a:t>
            </a:r>
            <a:endParaRPr sz="1750">
              <a:latin typeface="Cambria"/>
              <a:cs typeface="Cambria"/>
            </a:endParaRPr>
          </a:p>
          <a:p>
            <a:pPr marL="213360" indent="-200660">
              <a:lnSpc>
                <a:spcPct val="100000"/>
              </a:lnSpc>
              <a:spcBef>
                <a:spcPts val="1095"/>
              </a:spcBef>
              <a:buFont typeface="Arial MT"/>
              <a:buChar char="•"/>
              <a:tabLst>
                <a:tab pos="213360" algn="l"/>
              </a:tabLst>
            </a:pP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Duurzaamheid</a:t>
            </a:r>
            <a:r>
              <a:rPr sz="1750" spc="-5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is</a:t>
            </a:r>
            <a:r>
              <a:rPr sz="1750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precair</a:t>
            </a:r>
            <a:endParaRPr sz="1750">
              <a:latin typeface="Cambria"/>
              <a:cs typeface="Cambria"/>
            </a:endParaRPr>
          </a:p>
          <a:p>
            <a:pPr marL="213360" indent="-200660">
              <a:lnSpc>
                <a:spcPct val="100000"/>
              </a:lnSpc>
              <a:spcBef>
                <a:spcPts val="1090"/>
              </a:spcBef>
              <a:buFont typeface="Arial MT"/>
              <a:buChar char="•"/>
              <a:tabLst>
                <a:tab pos="213360" algn="l"/>
              </a:tabLst>
            </a:pP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Mooie</a:t>
            </a:r>
            <a:r>
              <a:rPr sz="1750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en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 inspirerende</a:t>
            </a:r>
            <a:r>
              <a:rPr sz="1750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praktijken</a:t>
            </a:r>
            <a:r>
              <a:rPr sz="1750" spc="-2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om</a:t>
            </a:r>
            <a:r>
              <a:rPr sz="1750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dirty="0">
                <a:solidFill>
                  <a:srgbClr val="001F60"/>
                </a:solidFill>
                <a:latin typeface="Cambria"/>
                <a:cs typeface="Cambria"/>
              </a:rPr>
              <a:t>te</a:t>
            </a:r>
            <a:r>
              <a:rPr sz="1750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spc="-10" dirty="0">
                <a:solidFill>
                  <a:srgbClr val="001F60"/>
                </a:solidFill>
                <a:latin typeface="Cambria"/>
                <a:cs typeface="Cambria"/>
              </a:rPr>
              <a:t>delen</a:t>
            </a:r>
            <a:endParaRPr sz="175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3502" y="3487557"/>
            <a:ext cx="4401073" cy="21360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6355" y="6047232"/>
            <a:ext cx="530777" cy="5623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5688" y="847344"/>
            <a:ext cx="8296655" cy="586587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705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3.</a:t>
            </a:r>
            <a:r>
              <a:rPr spc="35" dirty="0"/>
              <a:t> </a:t>
            </a:r>
            <a:r>
              <a:rPr spc="-10" dirty="0"/>
              <a:t>Brainstorm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8359" rIns="0" bIns="0" rtlCol="0">
            <a:spAutoFit/>
          </a:bodyPr>
          <a:lstStyle/>
          <a:p>
            <a:pPr marL="353695">
              <a:lnSpc>
                <a:spcPct val="100000"/>
              </a:lnSpc>
              <a:spcBef>
                <a:spcPts val="125"/>
              </a:spcBef>
            </a:pPr>
            <a:r>
              <a:rPr dirty="0"/>
              <a:t>4.</a:t>
            </a:r>
            <a:r>
              <a:rPr spc="45" dirty="0"/>
              <a:t> </a:t>
            </a:r>
            <a:r>
              <a:rPr dirty="0"/>
              <a:t>Internationale</a:t>
            </a:r>
            <a:r>
              <a:rPr spc="75" dirty="0"/>
              <a:t> </a:t>
            </a:r>
            <a:r>
              <a:rPr dirty="0"/>
              <a:t>experts </a:t>
            </a:r>
            <a:r>
              <a:rPr spc="-10" dirty="0"/>
              <a:t>(n=2)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817620" y="2385060"/>
            <a:ext cx="1009015" cy="675640"/>
            <a:chOff x="3817620" y="2385060"/>
            <a:chExt cx="1009015" cy="6756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0668" y="2388108"/>
              <a:ext cx="1002791" cy="66903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820668" y="2388108"/>
              <a:ext cx="1003300" cy="669290"/>
            </a:xfrm>
            <a:custGeom>
              <a:avLst/>
              <a:gdLst/>
              <a:ahLst/>
              <a:cxnLst/>
              <a:rect l="l" t="t" r="r" b="b"/>
              <a:pathLst>
                <a:path w="1003300" h="669289">
                  <a:moveTo>
                    <a:pt x="0" y="0"/>
                  </a:moveTo>
                  <a:lnTo>
                    <a:pt x="1002791" y="0"/>
                  </a:lnTo>
                  <a:lnTo>
                    <a:pt x="1002791" y="669035"/>
                  </a:lnTo>
                  <a:lnTo>
                    <a:pt x="0" y="669035"/>
                  </a:lnTo>
                  <a:lnTo>
                    <a:pt x="0" y="0"/>
                  </a:lnTo>
                  <a:close/>
                </a:path>
              </a:pathLst>
            </a:custGeom>
            <a:ln w="6095">
              <a:solidFill>
                <a:srgbClr val="9AA5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602223" y="2388108"/>
            <a:ext cx="1003300" cy="669290"/>
            <a:chOff x="5602223" y="2388108"/>
            <a:chExt cx="1003300" cy="669290"/>
          </a:xfrm>
        </p:grpSpPr>
        <p:sp>
          <p:nvSpPr>
            <p:cNvPr id="12" name="object 12"/>
            <p:cNvSpPr/>
            <p:nvPr/>
          </p:nvSpPr>
          <p:spPr>
            <a:xfrm>
              <a:off x="5602223" y="2388108"/>
              <a:ext cx="1003300" cy="669290"/>
            </a:xfrm>
            <a:custGeom>
              <a:avLst/>
              <a:gdLst/>
              <a:ahLst/>
              <a:cxnLst/>
              <a:rect l="l" t="t" r="r" b="b"/>
              <a:pathLst>
                <a:path w="1003300" h="669289">
                  <a:moveTo>
                    <a:pt x="1002792" y="669035"/>
                  </a:moveTo>
                  <a:lnTo>
                    <a:pt x="0" y="669035"/>
                  </a:lnTo>
                  <a:lnTo>
                    <a:pt x="0" y="0"/>
                  </a:lnTo>
                  <a:lnTo>
                    <a:pt x="1002792" y="0"/>
                  </a:lnTo>
                  <a:lnTo>
                    <a:pt x="1002792" y="669035"/>
                  </a:lnTo>
                  <a:close/>
                </a:path>
              </a:pathLst>
            </a:custGeom>
            <a:solidFill>
              <a:srgbClr val="0121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02211" y="2388107"/>
              <a:ext cx="1003300" cy="669290"/>
            </a:xfrm>
            <a:custGeom>
              <a:avLst/>
              <a:gdLst/>
              <a:ahLst/>
              <a:cxnLst/>
              <a:rect l="l" t="t" r="r" b="b"/>
              <a:pathLst>
                <a:path w="1003300" h="669289">
                  <a:moveTo>
                    <a:pt x="1002804" y="0"/>
                  </a:moveTo>
                  <a:lnTo>
                    <a:pt x="835164" y="0"/>
                  </a:lnTo>
                  <a:lnTo>
                    <a:pt x="501396" y="222910"/>
                  </a:lnTo>
                  <a:lnTo>
                    <a:pt x="167652" y="0"/>
                  </a:lnTo>
                  <a:lnTo>
                    <a:pt x="0" y="0"/>
                  </a:lnTo>
                  <a:lnTo>
                    <a:pt x="0" y="111252"/>
                  </a:lnTo>
                  <a:lnTo>
                    <a:pt x="334289" y="334518"/>
                  </a:lnTo>
                  <a:lnTo>
                    <a:pt x="0" y="557784"/>
                  </a:lnTo>
                  <a:lnTo>
                    <a:pt x="0" y="669036"/>
                  </a:lnTo>
                  <a:lnTo>
                    <a:pt x="167652" y="669036"/>
                  </a:lnTo>
                  <a:lnTo>
                    <a:pt x="501396" y="446138"/>
                  </a:lnTo>
                  <a:lnTo>
                    <a:pt x="835164" y="669036"/>
                  </a:lnTo>
                  <a:lnTo>
                    <a:pt x="1002804" y="669036"/>
                  </a:lnTo>
                  <a:lnTo>
                    <a:pt x="1002804" y="557784"/>
                  </a:lnTo>
                  <a:lnTo>
                    <a:pt x="668515" y="334518"/>
                  </a:lnTo>
                  <a:lnTo>
                    <a:pt x="1002804" y="111252"/>
                  </a:lnTo>
                  <a:lnTo>
                    <a:pt x="10028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02211" y="2388107"/>
              <a:ext cx="1003300" cy="669290"/>
            </a:xfrm>
            <a:custGeom>
              <a:avLst/>
              <a:gdLst/>
              <a:ahLst/>
              <a:cxnLst/>
              <a:rect l="l" t="t" r="r" b="b"/>
              <a:pathLst>
                <a:path w="1003300" h="669289">
                  <a:moveTo>
                    <a:pt x="339864" y="467868"/>
                  </a:moveTo>
                  <a:lnTo>
                    <a:pt x="262128" y="467868"/>
                  </a:lnTo>
                  <a:lnTo>
                    <a:pt x="0" y="669036"/>
                  </a:lnTo>
                  <a:lnTo>
                    <a:pt x="67068" y="669036"/>
                  </a:lnTo>
                  <a:lnTo>
                    <a:pt x="339864" y="467868"/>
                  </a:lnTo>
                  <a:close/>
                </a:path>
                <a:path w="1003300" h="669289">
                  <a:moveTo>
                    <a:pt x="339864" y="201168"/>
                  </a:moveTo>
                  <a:lnTo>
                    <a:pt x="67068" y="0"/>
                  </a:lnTo>
                  <a:lnTo>
                    <a:pt x="0" y="0"/>
                  </a:lnTo>
                  <a:lnTo>
                    <a:pt x="262128" y="201168"/>
                  </a:lnTo>
                  <a:lnTo>
                    <a:pt x="339864" y="201168"/>
                  </a:lnTo>
                  <a:close/>
                </a:path>
                <a:path w="1003300" h="669289">
                  <a:moveTo>
                    <a:pt x="1002804" y="669036"/>
                  </a:moveTo>
                  <a:lnTo>
                    <a:pt x="740664" y="467868"/>
                  </a:lnTo>
                  <a:lnTo>
                    <a:pt x="662952" y="467868"/>
                  </a:lnTo>
                  <a:lnTo>
                    <a:pt x="935748" y="669036"/>
                  </a:lnTo>
                  <a:lnTo>
                    <a:pt x="1002804" y="669036"/>
                  </a:lnTo>
                  <a:close/>
                </a:path>
                <a:path w="1003300" h="669289">
                  <a:moveTo>
                    <a:pt x="1002804" y="0"/>
                  </a:moveTo>
                  <a:lnTo>
                    <a:pt x="935748" y="0"/>
                  </a:lnTo>
                  <a:lnTo>
                    <a:pt x="662952" y="201168"/>
                  </a:lnTo>
                  <a:lnTo>
                    <a:pt x="740664" y="201168"/>
                  </a:lnTo>
                  <a:lnTo>
                    <a:pt x="1002804" y="0"/>
                  </a:lnTo>
                  <a:close/>
                </a:path>
              </a:pathLst>
            </a:custGeom>
            <a:solidFill>
              <a:srgbClr val="C80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5599175" y="2385060"/>
          <a:ext cx="1003300" cy="668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AA5B1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9AA5B1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9AA5B1"/>
                      </a:solidFill>
                      <a:prstDash val="solid"/>
                    </a:lnT>
                    <a:solidFill>
                      <a:srgbClr val="C80F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9AA5B1"/>
                      </a:solidFill>
                      <a:prstDash val="solid"/>
                    </a:lnR>
                    <a:lnT w="6350">
                      <a:solidFill>
                        <a:srgbClr val="9AA5B1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AA5B1"/>
                      </a:solidFill>
                      <a:prstDash val="solid"/>
                    </a:lnL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80F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80F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9AA5B1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80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AA5B1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AA5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9AA5B1"/>
                      </a:solidFill>
                      <a:prstDash val="solid"/>
                    </a:lnB>
                    <a:solidFill>
                      <a:srgbClr val="C80F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9AA5B1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AA5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3932956" y="3151157"/>
            <a:ext cx="77787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-10" dirty="0">
                <a:solidFill>
                  <a:srgbClr val="001F60"/>
                </a:solidFill>
                <a:latin typeface="Cambria"/>
                <a:cs typeface="Cambria"/>
              </a:rPr>
              <a:t>Nederland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65536" y="3151157"/>
            <a:ext cx="147955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dirty="0">
                <a:solidFill>
                  <a:srgbClr val="001F60"/>
                </a:solidFill>
                <a:latin typeface="Cambria"/>
                <a:cs typeface="Cambria"/>
              </a:rPr>
              <a:t>Verenigd</a:t>
            </a:r>
            <a:r>
              <a:rPr sz="1200" b="1" spc="-5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spc="-10" dirty="0">
                <a:solidFill>
                  <a:srgbClr val="001F60"/>
                </a:solidFill>
                <a:latin typeface="Cambria"/>
                <a:cs typeface="Cambria"/>
              </a:rPr>
              <a:t>Koninkrijk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7551" y="4250246"/>
            <a:ext cx="9481185" cy="61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3680" marR="5080" indent="-2761615">
              <a:lnSpc>
                <a:spcPct val="110300"/>
              </a:lnSpc>
              <a:spcBef>
                <a:spcPts val="100"/>
              </a:spcBef>
            </a:pP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Desondanks</a:t>
            </a:r>
            <a:r>
              <a:rPr sz="1750" b="1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jarenlang</a:t>
            </a:r>
            <a:r>
              <a:rPr sz="1750" b="1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onderzoek</a:t>
            </a:r>
            <a:r>
              <a:rPr sz="1750" b="1" spc="-2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en</a:t>
            </a:r>
            <a:r>
              <a:rPr sz="1750" b="1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tal</a:t>
            </a:r>
            <a:r>
              <a:rPr sz="1750" b="1" spc="-4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van</a:t>
            </a:r>
            <a:r>
              <a:rPr sz="1750" b="1" spc="-4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initiatieven,</a:t>
            </a:r>
            <a:r>
              <a:rPr sz="1750" b="1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valt</a:t>
            </a:r>
            <a:r>
              <a:rPr sz="1750" b="1" spc="-4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de</a:t>
            </a:r>
            <a:r>
              <a:rPr sz="1750" b="1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aandacht</a:t>
            </a:r>
            <a:r>
              <a:rPr sz="1750" b="1" spc="-2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voor</a:t>
            </a:r>
            <a:r>
              <a:rPr sz="1750" b="1" spc="-3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personen</a:t>
            </a:r>
            <a:r>
              <a:rPr sz="1750" b="1" spc="-25" dirty="0">
                <a:solidFill>
                  <a:srgbClr val="001F60"/>
                </a:solidFill>
                <a:latin typeface="Cambria"/>
                <a:cs typeface="Cambria"/>
              </a:rPr>
              <a:t> met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dementie</a:t>
            </a:r>
            <a:r>
              <a:rPr sz="1750" b="1" spc="-4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in</a:t>
            </a:r>
            <a:r>
              <a:rPr sz="1750" b="1" spc="-4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de</a:t>
            </a:r>
            <a:r>
              <a:rPr sz="1750" b="1" spc="-4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ziekenhuizen</a:t>
            </a:r>
            <a:r>
              <a:rPr sz="1750" b="1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weer</a:t>
            </a:r>
            <a:r>
              <a:rPr sz="1750" b="1" spc="-3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stil.</a:t>
            </a:r>
            <a:endParaRPr sz="175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84241" y="3772661"/>
            <a:ext cx="477520" cy="487680"/>
            <a:chOff x="4984241" y="3772661"/>
            <a:chExt cx="477520" cy="487680"/>
          </a:xfrm>
        </p:grpSpPr>
        <p:sp>
          <p:nvSpPr>
            <p:cNvPr id="5" name="object 5"/>
            <p:cNvSpPr/>
            <p:nvPr/>
          </p:nvSpPr>
          <p:spPr>
            <a:xfrm>
              <a:off x="4992623" y="3781043"/>
              <a:ext cx="460375" cy="471170"/>
            </a:xfrm>
            <a:custGeom>
              <a:avLst/>
              <a:gdLst/>
              <a:ahLst/>
              <a:cxnLst/>
              <a:rect l="l" t="t" r="r" b="b"/>
              <a:pathLst>
                <a:path w="460375" h="471170">
                  <a:moveTo>
                    <a:pt x="230124" y="470916"/>
                  </a:moveTo>
                  <a:lnTo>
                    <a:pt x="0" y="239267"/>
                  </a:lnTo>
                  <a:lnTo>
                    <a:pt x="115824" y="239267"/>
                  </a:lnTo>
                  <a:lnTo>
                    <a:pt x="115824" y="0"/>
                  </a:lnTo>
                  <a:lnTo>
                    <a:pt x="345948" y="0"/>
                  </a:lnTo>
                  <a:lnTo>
                    <a:pt x="345948" y="239267"/>
                  </a:lnTo>
                  <a:lnTo>
                    <a:pt x="460248" y="239267"/>
                  </a:lnTo>
                  <a:lnTo>
                    <a:pt x="230124" y="470916"/>
                  </a:lnTo>
                  <a:close/>
                </a:path>
              </a:pathLst>
            </a:custGeom>
            <a:solidFill>
              <a:srgbClr val="001F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92623" y="3781043"/>
              <a:ext cx="460375" cy="471170"/>
            </a:xfrm>
            <a:custGeom>
              <a:avLst/>
              <a:gdLst/>
              <a:ahLst/>
              <a:cxnLst/>
              <a:rect l="l" t="t" r="r" b="b"/>
              <a:pathLst>
                <a:path w="460375" h="471170">
                  <a:moveTo>
                    <a:pt x="0" y="239267"/>
                  </a:moveTo>
                  <a:lnTo>
                    <a:pt x="115824" y="239267"/>
                  </a:lnTo>
                  <a:lnTo>
                    <a:pt x="115824" y="0"/>
                  </a:lnTo>
                  <a:lnTo>
                    <a:pt x="345948" y="0"/>
                  </a:lnTo>
                  <a:lnTo>
                    <a:pt x="345948" y="239267"/>
                  </a:lnTo>
                  <a:lnTo>
                    <a:pt x="460248" y="239267"/>
                  </a:lnTo>
                  <a:lnTo>
                    <a:pt x="230124" y="470916"/>
                  </a:lnTo>
                  <a:lnTo>
                    <a:pt x="0" y="239267"/>
                  </a:lnTo>
                  <a:close/>
                </a:path>
              </a:pathLst>
            </a:custGeom>
            <a:ln w="16764">
              <a:solidFill>
                <a:srgbClr val="001F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60635" y="5772912"/>
            <a:ext cx="672083" cy="7071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3255" rIns="0" bIns="0" rtlCol="0">
            <a:spAutoFit/>
          </a:bodyPr>
          <a:lstStyle/>
          <a:p>
            <a:pPr marL="353695" marR="5080">
              <a:lnSpc>
                <a:spcPct val="100899"/>
              </a:lnSpc>
              <a:spcBef>
                <a:spcPts val="85"/>
              </a:spcBef>
            </a:pPr>
            <a:r>
              <a:rPr sz="2350" dirty="0"/>
              <a:t>5.</a:t>
            </a:r>
            <a:r>
              <a:rPr sz="2350" spc="-25" dirty="0"/>
              <a:t> </a:t>
            </a:r>
            <a:r>
              <a:rPr sz="2350" spc="-10" dirty="0"/>
              <a:t>Niet-</a:t>
            </a:r>
            <a:r>
              <a:rPr sz="2350" dirty="0"/>
              <a:t>participatieve</a:t>
            </a:r>
            <a:r>
              <a:rPr sz="2350" spc="30" dirty="0"/>
              <a:t> </a:t>
            </a:r>
            <a:r>
              <a:rPr sz="2350" dirty="0"/>
              <a:t>observaties</a:t>
            </a:r>
            <a:r>
              <a:rPr sz="2350" spc="-20" dirty="0"/>
              <a:t> </a:t>
            </a:r>
            <a:r>
              <a:rPr sz="2350" dirty="0"/>
              <a:t>(40h)</a:t>
            </a:r>
            <a:r>
              <a:rPr sz="2350" spc="-55" dirty="0"/>
              <a:t> </a:t>
            </a:r>
            <a:r>
              <a:rPr sz="2350" dirty="0"/>
              <a:t>op</a:t>
            </a:r>
            <a:r>
              <a:rPr sz="2350" spc="-15" dirty="0"/>
              <a:t> </a:t>
            </a:r>
            <a:r>
              <a:rPr sz="2350" dirty="0"/>
              <a:t>verblijfsafdelingen </a:t>
            </a:r>
            <a:r>
              <a:rPr sz="2350" spc="-25" dirty="0"/>
              <a:t>en </a:t>
            </a:r>
            <a:r>
              <a:rPr sz="2350" spc="-10" dirty="0"/>
              <a:t>interviews</a:t>
            </a:r>
            <a:endParaRPr sz="2350"/>
          </a:p>
        </p:txBody>
      </p:sp>
      <p:sp>
        <p:nvSpPr>
          <p:cNvPr id="3" name="object 3"/>
          <p:cNvSpPr txBox="1"/>
          <p:nvPr/>
        </p:nvSpPr>
        <p:spPr>
          <a:xfrm>
            <a:off x="374400" y="2831459"/>
            <a:ext cx="4338320" cy="1311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080" indent="-401320">
              <a:lnSpc>
                <a:spcPct val="110300"/>
              </a:lnSpc>
              <a:spcBef>
                <a:spcPts val="100"/>
              </a:spcBef>
              <a:buAutoNum type="arabicPeriod"/>
              <a:tabLst>
                <a:tab pos="413384" algn="l"/>
              </a:tabLst>
            </a:pP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Hoe</a:t>
            </a:r>
            <a:r>
              <a:rPr sz="1750" b="1" spc="-4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reageren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ze</a:t>
            </a:r>
            <a:r>
              <a:rPr sz="1750" b="1" spc="-2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op</a:t>
            </a:r>
            <a:r>
              <a:rPr sz="1750" b="1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BPSD</a:t>
            </a:r>
            <a:r>
              <a:rPr sz="1750" b="1" spc="-6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bij</a:t>
            </a:r>
            <a:r>
              <a:rPr sz="1750" b="1" spc="-2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patiënten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met</a:t>
            </a:r>
            <a:r>
              <a:rPr sz="1750" b="1" spc="-4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dementie?</a:t>
            </a:r>
            <a:endParaRPr sz="1750">
              <a:latin typeface="Cambria"/>
              <a:cs typeface="Cambria"/>
            </a:endParaRPr>
          </a:p>
          <a:p>
            <a:pPr marL="413384" marR="926465" indent="-401320">
              <a:lnSpc>
                <a:spcPct val="110300"/>
              </a:lnSpc>
              <a:spcBef>
                <a:spcPts val="860"/>
              </a:spcBef>
              <a:buAutoNum type="arabicPeriod"/>
              <a:tabLst>
                <a:tab pos="413384" algn="l"/>
              </a:tabLst>
            </a:pP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In</a:t>
            </a:r>
            <a:r>
              <a:rPr sz="1750" b="1" spc="-2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welke</a:t>
            </a:r>
            <a:r>
              <a:rPr sz="1750" b="1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mate</a:t>
            </a:r>
            <a:r>
              <a:rPr sz="1750" b="1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is</a:t>
            </a:r>
            <a:r>
              <a:rPr sz="1750" b="1" spc="-5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de</a:t>
            </a:r>
            <a:r>
              <a:rPr sz="1750" b="1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omgeving ondersteunend?</a:t>
            </a:r>
            <a:endParaRPr sz="1750">
              <a:latin typeface="Cambria"/>
              <a:cs typeface="Cambri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77239" y="4779263"/>
          <a:ext cx="1003299" cy="668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8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AA5B1"/>
                      </a:solidFill>
                      <a:prstDash val="solid"/>
                    </a:lnL>
                    <a:lnT w="6350">
                      <a:solidFill>
                        <a:srgbClr val="9AA5B1"/>
                      </a:solidFill>
                      <a:prstDash val="solid"/>
                    </a:lnT>
                    <a:lnB w="6350">
                      <a:solidFill>
                        <a:srgbClr val="9AA5B1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9AA5B1"/>
                      </a:solidFill>
                      <a:prstDash val="solid"/>
                    </a:lnT>
                    <a:lnB w="6350">
                      <a:solidFill>
                        <a:srgbClr val="9AA5B1"/>
                      </a:solidFill>
                      <a:prstDash val="solid"/>
                    </a:lnB>
                    <a:solidFill>
                      <a:srgbClr val="FDDA2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9AA5B1"/>
                      </a:solidFill>
                      <a:prstDash val="solid"/>
                    </a:lnR>
                    <a:lnT w="6350">
                      <a:solidFill>
                        <a:srgbClr val="9AA5B1"/>
                      </a:solidFill>
                      <a:prstDash val="solid"/>
                    </a:lnT>
                    <a:lnB w="6350">
                      <a:solidFill>
                        <a:srgbClr val="9AA5B1"/>
                      </a:solidFill>
                      <a:prstDash val="solid"/>
                    </a:lnB>
                    <a:solidFill>
                      <a:srgbClr val="EF33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2558795" y="4779263"/>
            <a:ext cx="1009015" cy="675640"/>
            <a:chOff x="2558795" y="4779263"/>
            <a:chExt cx="1009015" cy="675640"/>
          </a:xfrm>
        </p:grpSpPr>
        <p:sp>
          <p:nvSpPr>
            <p:cNvPr id="8" name="object 8"/>
            <p:cNvSpPr/>
            <p:nvPr/>
          </p:nvSpPr>
          <p:spPr>
            <a:xfrm>
              <a:off x="2561831" y="4782311"/>
              <a:ext cx="1003300" cy="669290"/>
            </a:xfrm>
            <a:custGeom>
              <a:avLst/>
              <a:gdLst/>
              <a:ahLst/>
              <a:cxnLst/>
              <a:rect l="l" t="t" r="r" b="b"/>
              <a:pathLst>
                <a:path w="1003300" h="669289">
                  <a:moveTo>
                    <a:pt x="1002792" y="617232"/>
                  </a:moveTo>
                  <a:lnTo>
                    <a:pt x="0" y="617232"/>
                  </a:lnTo>
                  <a:lnTo>
                    <a:pt x="0" y="669036"/>
                  </a:lnTo>
                  <a:lnTo>
                    <a:pt x="1002792" y="669036"/>
                  </a:lnTo>
                  <a:lnTo>
                    <a:pt x="1002792" y="617232"/>
                  </a:lnTo>
                  <a:close/>
                </a:path>
                <a:path w="1003300" h="669289">
                  <a:moveTo>
                    <a:pt x="1002792" y="515112"/>
                  </a:moveTo>
                  <a:lnTo>
                    <a:pt x="0" y="515112"/>
                  </a:lnTo>
                  <a:lnTo>
                    <a:pt x="0" y="565416"/>
                  </a:lnTo>
                  <a:lnTo>
                    <a:pt x="1002792" y="565416"/>
                  </a:lnTo>
                  <a:lnTo>
                    <a:pt x="1002792" y="515112"/>
                  </a:lnTo>
                  <a:close/>
                </a:path>
                <a:path w="1003300" h="669289">
                  <a:moveTo>
                    <a:pt x="1002792" y="411492"/>
                  </a:moveTo>
                  <a:lnTo>
                    <a:pt x="0" y="411492"/>
                  </a:lnTo>
                  <a:lnTo>
                    <a:pt x="0" y="463296"/>
                  </a:lnTo>
                  <a:lnTo>
                    <a:pt x="1002792" y="463296"/>
                  </a:lnTo>
                  <a:lnTo>
                    <a:pt x="1002792" y="411492"/>
                  </a:lnTo>
                  <a:close/>
                </a:path>
                <a:path w="1003300" h="669289">
                  <a:moveTo>
                    <a:pt x="1002792" y="309384"/>
                  </a:moveTo>
                  <a:lnTo>
                    <a:pt x="400824" y="309384"/>
                  </a:lnTo>
                  <a:lnTo>
                    <a:pt x="400824" y="359676"/>
                  </a:lnTo>
                  <a:lnTo>
                    <a:pt x="1002792" y="359676"/>
                  </a:lnTo>
                  <a:lnTo>
                    <a:pt x="1002792" y="309384"/>
                  </a:lnTo>
                  <a:close/>
                </a:path>
                <a:path w="1003300" h="669289">
                  <a:moveTo>
                    <a:pt x="1002792" y="103644"/>
                  </a:moveTo>
                  <a:lnTo>
                    <a:pt x="400824" y="103644"/>
                  </a:lnTo>
                  <a:lnTo>
                    <a:pt x="400824" y="257568"/>
                  </a:lnTo>
                  <a:lnTo>
                    <a:pt x="1002792" y="257568"/>
                  </a:lnTo>
                  <a:lnTo>
                    <a:pt x="1002792" y="103644"/>
                  </a:lnTo>
                  <a:close/>
                </a:path>
                <a:path w="1003300" h="669289">
                  <a:moveTo>
                    <a:pt x="1002792" y="0"/>
                  </a:moveTo>
                  <a:lnTo>
                    <a:pt x="400824" y="0"/>
                  </a:lnTo>
                  <a:lnTo>
                    <a:pt x="400824" y="51816"/>
                  </a:lnTo>
                  <a:lnTo>
                    <a:pt x="1002792" y="51816"/>
                  </a:lnTo>
                  <a:lnTo>
                    <a:pt x="1002792" y="0"/>
                  </a:lnTo>
                  <a:close/>
                </a:path>
              </a:pathLst>
            </a:custGeom>
            <a:solidFill>
              <a:srgbClr val="B318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62656" y="4937760"/>
              <a:ext cx="601980" cy="50800"/>
            </a:xfrm>
            <a:custGeom>
              <a:avLst/>
              <a:gdLst/>
              <a:ahLst/>
              <a:cxnLst/>
              <a:rect l="l" t="t" r="r" b="b"/>
              <a:pathLst>
                <a:path w="601979" h="50800">
                  <a:moveTo>
                    <a:pt x="0" y="50291"/>
                  </a:moveTo>
                  <a:lnTo>
                    <a:pt x="601979" y="50291"/>
                  </a:lnTo>
                  <a:lnTo>
                    <a:pt x="601979" y="0"/>
                  </a:lnTo>
                  <a:lnTo>
                    <a:pt x="0" y="0"/>
                  </a:lnTo>
                  <a:lnTo>
                    <a:pt x="0" y="502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61843" y="4782311"/>
              <a:ext cx="401320" cy="360045"/>
            </a:xfrm>
            <a:custGeom>
              <a:avLst/>
              <a:gdLst/>
              <a:ahLst/>
              <a:cxnLst/>
              <a:rect l="l" t="t" r="r" b="b"/>
              <a:pathLst>
                <a:path w="401319" h="360045">
                  <a:moveTo>
                    <a:pt x="400812" y="359664"/>
                  </a:moveTo>
                  <a:lnTo>
                    <a:pt x="0" y="359664"/>
                  </a:lnTo>
                  <a:lnTo>
                    <a:pt x="0" y="0"/>
                  </a:lnTo>
                  <a:lnTo>
                    <a:pt x="400812" y="0"/>
                  </a:lnTo>
                  <a:lnTo>
                    <a:pt x="400812" y="359664"/>
                  </a:lnTo>
                  <a:close/>
                </a:path>
              </a:pathLst>
            </a:custGeom>
            <a:solidFill>
              <a:srgbClr val="0A31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69451" y="4791455"/>
              <a:ext cx="387350" cy="338455"/>
            </a:xfrm>
            <a:custGeom>
              <a:avLst/>
              <a:gdLst/>
              <a:ahLst/>
              <a:cxnLst/>
              <a:rect l="l" t="t" r="r" b="b"/>
              <a:pathLst>
                <a:path w="387350" h="338454">
                  <a:moveTo>
                    <a:pt x="57912" y="306324"/>
                  </a:moveTo>
                  <a:lnTo>
                    <a:pt x="36576" y="306324"/>
                  </a:lnTo>
                  <a:lnTo>
                    <a:pt x="28956" y="286512"/>
                  </a:lnTo>
                  <a:lnTo>
                    <a:pt x="21336" y="306324"/>
                  </a:lnTo>
                  <a:lnTo>
                    <a:pt x="0" y="306324"/>
                  </a:lnTo>
                  <a:lnTo>
                    <a:pt x="16764" y="318516"/>
                  </a:lnTo>
                  <a:lnTo>
                    <a:pt x="10668" y="338328"/>
                  </a:lnTo>
                  <a:lnTo>
                    <a:pt x="28956" y="326136"/>
                  </a:lnTo>
                  <a:lnTo>
                    <a:pt x="47244" y="338328"/>
                  </a:lnTo>
                  <a:lnTo>
                    <a:pt x="41148" y="318516"/>
                  </a:lnTo>
                  <a:lnTo>
                    <a:pt x="57912" y="306324"/>
                  </a:lnTo>
                  <a:close/>
                </a:path>
                <a:path w="387350" h="338454">
                  <a:moveTo>
                    <a:pt x="57912" y="163080"/>
                  </a:moveTo>
                  <a:lnTo>
                    <a:pt x="36576" y="161556"/>
                  </a:lnTo>
                  <a:lnTo>
                    <a:pt x="28956" y="143268"/>
                  </a:lnTo>
                  <a:lnTo>
                    <a:pt x="21336" y="161556"/>
                  </a:lnTo>
                  <a:lnTo>
                    <a:pt x="0" y="163080"/>
                  </a:lnTo>
                  <a:lnTo>
                    <a:pt x="16764" y="175272"/>
                  </a:lnTo>
                  <a:lnTo>
                    <a:pt x="10668" y="193560"/>
                  </a:lnTo>
                  <a:lnTo>
                    <a:pt x="28956" y="182892"/>
                  </a:lnTo>
                  <a:lnTo>
                    <a:pt x="47244" y="193560"/>
                  </a:lnTo>
                  <a:lnTo>
                    <a:pt x="41148" y="175272"/>
                  </a:lnTo>
                  <a:lnTo>
                    <a:pt x="57912" y="163080"/>
                  </a:lnTo>
                  <a:close/>
                </a:path>
                <a:path w="387350" h="338454">
                  <a:moveTo>
                    <a:pt x="57912" y="18288"/>
                  </a:moveTo>
                  <a:lnTo>
                    <a:pt x="36576" y="18288"/>
                  </a:lnTo>
                  <a:lnTo>
                    <a:pt x="28956" y="0"/>
                  </a:lnTo>
                  <a:lnTo>
                    <a:pt x="21336" y="18288"/>
                  </a:lnTo>
                  <a:lnTo>
                    <a:pt x="0" y="18288"/>
                  </a:lnTo>
                  <a:lnTo>
                    <a:pt x="16764" y="30480"/>
                  </a:lnTo>
                  <a:lnTo>
                    <a:pt x="10668" y="50292"/>
                  </a:lnTo>
                  <a:lnTo>
                    <a:pt x="28956" y="38100"/>
                  </a:lnTo>
                  <a:lnTo>
                    <a:pt x="47244" y="50292"/>
                  </a:lnTo>
                  <a:lnTo>
                    <a:pt x="41148" y="30480"/>
                  </a:lnTo>
                  <a:lnTo>
                    <a:pt x="57912" y="18288"/>
                  </a:lnTo>
                  <a:close/>
                </a:path>
                <a:path w="387350" h="338454">
                  <a:moveTo>
                    <a:pt x="91452" y="234696"/>
                  </a:moveTo>
                  <a:lnTo>
                    <a:pt x="70116" y="233172"/>
                  </a:lnTo>
                  <a:lnTo>
                    <a:pt x="62496" y="214884"/>
                  </a:lnTo>
                  <a:lnTo>
                    <a:pt x="54876" y="233172"/>
                  </a:lnTo>
                  <a:lnTo>
                    <a:pt x="32016" y="234696"/>
                  </a:lnTo>
                  <a:lnTo>
                    <a:pt x="50304" y="246888"/>
                  </a:lnTo>
                  <a:lnTo>
                    <a:pt x="42684" y="265176"/>
                  </a:lnTo>
                  <a:lnTo>
                    <a:pt x="62496" y="254508"/>
                  </a:lnTo>
                  <a:lnTo>
                    <a:pt x="80784" y="265176"/>
                  </a:lnTo>
                  <a:lnTo>
                    <a:pt x="73164" y="246888"/>
                  </a:lnTo>
                  <a:lnTo>
                    <a:pt x="91452" y="234696"/>
                  </a:lnTo>
                  <a:close/>
                </a:path>
                <a:path w="387350" h="338454">
                  <a:moveTo>
                    <a:pt x="91452" y="89916"/>
                  </a:moveTo>
                  <a:lnTo>
                    <a:pt x="70116" y="89916"/>
                  </a:lnTo>
                  <a:lnTo>
                    <a:pt x="62496" y="71628"/>
                  </a:lnTo>
                  <a:lnTo>
                    <a:pt x="54876" y="89916"/>
                  </a:lnTo>
                  <a:lnTo>
                    <a:pt x="32016" y="89916"/>
                  </a:lnTo>
                  <a:lnTo>
                    <a:pt x="50304" y="103632"/>
                  </a:lnTo>
                  <a:lnTo>
                    <a:pt x="42684" y="121920"/>
                  </a:lnTo>
                  <a:lnTo>
                    <a:pt x="62496" y="111252"/>
                  </a:lnTo>
                  <a:lnTo>
                    <a:pt x="80784" y="121920"/>
                  </a:lnTo>
                  <a:lnTo>
                    <a:pt x="73164" y="103632"/>
                  </a:lnTo>
                  <a:lnTo>
                    <a:pt x="91452" y="89916"/>
                  </a:lnTo>
                  <a:close/>
                </a:path>
                <a:path w="387350" h="338454">
                  <a:moveTo>
                    <a:pt x="124968" y="306324"/>
                  </a:moveTo>
                  <a:lnTo>
                    <a:pt x="102108" y="306324"/>
                  </a:lnTo>
                  <a:lnTo>
                    <a:pt x="94488" y="286512"/>
                  </a:lnTo>
                  <a:lnTo>
                    <a:pt x="86868" y="306324"/>
                  </a:lnTo>
                  <a:lnTo>
                    <a:pt x="65532" y="306324"/>
                  </a:lnTo>
                  <a:lnTo>
                    <a:pt x="82296" y="318516"/>
                  </a:lnTo>
                  <a:lnTo>
                    <a:pt x="76200" y="338328"/>
                  </a:lnTo>
                  <a:lnTo>
                    <a:pt x="94488" y="326136"/>
                  </a:lnTo>
                  <a:lnTo>
                    <a:pt x="112776" y="338328"/>
                  </a:lnTo>
                  <a:lnTo>
                    <a:pt x="106680" y="318516"/>
                  </a:lnTo>
                  <a:lnTo>
                    <a:pt x="124968" y="306324"/>
                  </a:lnTo>
                  <a:close/>
                </a:path>
                <a:path w="387350" h="338454">
                  <a:moveTo>
                    <a:pt x="124968" y="163080"/>
                  </a:moveTo>
                  <a:lnTo>
                    <a:pt x="102108" y="161556"/>
                  </a:lnTo>
                  <a:lnTo>
                    <a:pt x="94488" y="143268"/>
                  </a:lnTo>
                  <a:lnTo>
                    <a:pt x="86868" y="161556"/>
                  </a:lnTo>
                  <a:lnTo>
                    <a:pt x="65532" y="163080"/>
                  </a:lnTo>
                  <a:lnTo>
                    <a:pt x="82296" y="175272"/>
                  </a:lnTo>
                  <a:lnTo>
                    <a:pt x="76200" y="193560"/>
                  </a:lnTo>
                  <a:lnTo>
                    <a:pt x="94488" y="182892"/>
                  </a:lnTo>
                  <a:lnTo>
                    <a:pt x="112776" y="193560"/>
                  </a:lnTo>
                  <a:lnTo>
                    <a:pt x="106680" y="175272"/>
                  </a:lnTo>
                  <a:lnTo>
                    <a:pt x="124968" y="163080"/>
                  </a:lnTo>
                  <a:close/>
                </a:path>
                <a:path w="387350" h="338454">
                  <a:moveTo>
                    <a:pt x="124968" y="18288"/>
                  </a:moveTo>
                  <a:lnTo>
                    <a:pt x="102108" y="18288"/>
                  </a:lnTo>
                  <a:lnTo>
                    <a:pt x="94488" y="0"/>
                  </a:lnTo>
                  <a:lnTo>
                    <a:pt x="86868" y="18288"/>
                  </a:lnTo>
                  <a:lnTo>
                    <a:pt x="65532" y="18288"/>
                  </a:lnTo>
                  <a:lnTo>
                    <a:pt x="82296" y="30480"/>
                  </a:lnTo>
                  <a:lnTo>
                    <a:pt x="76200" y="50292"/>
                  </a:lnTo>
                  <a:lnTo>
                    <a:pt x="94488" y="38100"/>
                  </a:lnTo>
                  <a:lnTo>
                    <a:pt x="112776" y="50292"/>
                  </a:lnTo>
                  <a:lnTo>
                    <a:pt x="106680" y="30480"/>
                  </a:lnTo>
                  <a:lnTo>
                    <a:pt x="124968" y="18288"/>
                  </a:lnTo>
                  <a:close/>
                </a:path>
                <a:path w="387350" h="338454">
                  <a:moveTo>
                    <a:pt x="156984" y="234696"/>
                  </a:moveTo>
                  <a:lnTo>
                    <a:pt x="135648" y="233172"/>
                  </a:lnTo>
                  <a:lnTo>
                    <a:pt x="128028" y="214884"/>
                  </a:lnTo>
                  <a:lnTo>
                    <a:pt x="120408" y="233172"/>
                  </a:lnTo>
                  <a:lnTo>
                    <a:pt x="97548" y="234696"/>
                  </a:lnTo>
                  <a:lnTo>
                    <a:pt x="115836" y="246888"/>
                  </a:lnTo>
                  <a:lnTo>
                    <a:pt x="109740" y="265176"/>
                  </a:lnTo>
                  <a:lnTo>
                    <a:pt x="128028" y="254508"/>
                  </a:lnTo>
                  <a:lnTo>
                    <a:pt x="146316" y="265176"/>
                  </a:lnTo>
                  <a:lnTo>
                    <a:pt x="140220" y="246888"/>
                  </a:lnTo>
                  <a:lnTo>
                    <a:pt x="156984" y="234696"/>
                  </a:lnTo>
                  <a:close/>
                </a:path>
                <a:path w="387350" h="338454">
                  <a:moveTo>
                    <a:pt x="156984" y="89916"/>
                  </a:moveTo>
                  <a:lnTo>
                    <a:pt x="135648" y="89916"/>
                  </a:lnTo>
                  <a:lnTo>
                    <a:pt x="128028" y="71628"/>
                  </a:lnTo>
                  <a:lnTo>
                    <a:pt x="120408" y="89916"/>
                  </a:lnTo>
                  <a:lnTo>
                    <a:pt x="97548" y="89916"/>
                  </a:lnTo>
                  <a:lnTo>
                    <a:pt x="115836" y="103632"/>
                  </a:lnTo>
                  <a:lnTo>
                    <a:pt x="109740" y="121920"/>
                  </a:lnTo>
                  <a:lnTo>
                    <a:pt x="128028" y="111252"/>
                  </a:lnTo>
                  <a:lnTo>
                    <a:pt x="146316" y="121920"/>
                  </a:lnTo>
                  <a:lnTo>
                    <a:pt x="140220" y="103632"/>
                  </a:lnTo>
                  <a:lnTo>
                    <a:pt x="156984" y="89916"/>
                  </a:lnTo>
                  <a:close/>
                </a:path>
                <a:path w="387350" h="338454">
                  <a:moveTo>
                    <a:pt x="190500" y="306324"/>
                  </a:moveTo>
                  <a:lnTo>
                    <a:pt x="167640" y="306324"/>
                  </a:lnTo>
                  <a:lnTo>
                    <a:pt x="160020" y="286512"/>
                  </a:lnTo>
                  <a:lnTo>
                    <a:pt x="152400" y="306324"/>
                  </a:lnTo>
                  <a:lnTo>
                    <a:pt x="131064" y="306324"/>
                  </a:lnTo>
                  <a:lnTo>
                    <a:pt x="147828" y="318516"/>
                  </a:lnTo>
                  <a:lnTo>
                    <a:pt x="141732" y="338328"/>
                  </a:lnTo>
                  <a:lnTo>
                    <a:pt x="160020" y="326136"/>
                  </a:lnTo>
                  <a:lnTo>
                    <a:pt x="178308" y="338328"/>
                  </a:lnTo>
                  <a:lnTo>
                    <a:pt x="172212" y="318516"/>
                  </a:lnTo>
                  <a:lnTo>
                    <a:pt x="190500" y="306324"/>
                  </a:lnTo>
                  <a:close/>
                </a:path>
                <a:path w="387350" h="338454">
                  <a:moveTo>
                    <a:pt x="190500" y="163080"/>
                  </a:moveTo>
                  <a:lnTo>
                    <a:pt x="167640" y="161556"/>
                  </a:lnTo>
                  <a:lnTo>
                    <a:pt x="160020" y="143268"/>
                  </a:lnTo>
                  <a:lnTo>
                    <a:pt x="152400" y="161556"/>
                  </a:lnTo>
                  <a:lnTo>
                    <a:pt x="131064" y="163080"/>
                  </a:lnTo>
                  <a:lnTo>
                    <a:pt x="147828" y="175272"/>
                  </a:lnTo>
                  <a:lnTo>
                    <a:pt x="141732" y="193560"/>
                  </a:lnTo>
                  <a:lnTo>
                    <a:pt x="160020" y="182892"/>
                  </a:lnTo>
                  <a:lnTo>
                    <a:pt x="178308" y="193560"/>
                  </a:lnTo>
                  <a:lnTo>
                    <a:pt x="172212" y="175272"/>
                  </a:lnTo>
                  <a:lnTo>
                    <a:pt x="190500" y="163080"/>
                  </a:lnTo>
                  <a:close/>
                </a:path>
                <a:path w="387350" h="338454">
                  <a:moveTo>
                    <a:pt x="190500" y="18288"/>
                  </a:moveTo>
                  <a:lnTo>
                    <a:pt x="167640" y="18288"/>
                  </a:lnTo>
                  <a:lnTo>
                    <a:pt x="160020" y="0"/>
                  </a:lnTo>
                  <a:lnTo>
                    <a:pt x="152400" y="18288"/>
                  </a:lnTo>
                  <a:lnTo>
                    <a:pt x="131064" y="18288"/>
                  </a:lnTo>
                  <a:lnTo>
                    <a:pt x="147828" y="30480"/>
                  </a:lnTo>
                  <a:lnTo>
                    <a:pt x="141732" y="50292"/>
                  </a:lnTo>
                  <a:lnTo>
                    <a:pt x="160020" y="38100"/>
                  </a:lnTo>
                  <a:lnTo>
                    <a:pt x="178308" y="50292"/>
                  </a:lnTo>
                  <a:lnTo>
                    <a:pt x="172212" y="30480"/>
                  </a:lnTo>
                  <a:lnTo>
                    <a:pt x="190500" y="18288"/>
                  </a:lnTo>
                  <a:close/>
                </a:path>
                <a:path w="387350" h="338454">
                  <a:moveTo>
                    <a:pt x="222504" y="234696"/>
                  </a:moveTo>
                  <a:lnTo>
                    <a:pt x="201168" y="233172"/>
                  </a:lnTo>
                  <a:lnTo>
                    <a:pt x="193548" y="214884"/>
                  </a:lnTo>
                  <a:lnTo>
                    <a:pt x="185928" y="233172"/>
                  </a:lnTo>
                  <a:lnTo>
                    <a:pt x="163068" y="234696"/>
                  </a:lnTo>
                  <a:lnTo>
                    <a:pt x="181356" y="246888"/>
                  </a:lnTo>
                  <a:lnTo>
                    <a:pt x="175260" y="265176"/>
                  </a:lnTo>
                  <a:lnTo>
                    <a:pt x="193548" y="254508"/>
                  </a:lnTo>
                  <a:lnTo>
                    <a:pt x="211836" y="265176"/>
                  </a:lnTo>
                  <a:lnTo>
                    <a:pt x="205740" y="246888"/>
                  </a:lnTo>
                  <a:lnTo>
                    <a:pt x="222504" y="234696"/>
                  </a:lnTo>
                  <a:close/>
                </a:path>
                <a:path w="387350" h="338454">
                  <a:moveTo>
                    <a:pt x="222504" y="89916"/>
                  </a:moveTo>
                  <a:lnTo>
                    <a:pt x="201168" y="89916"/>
                  </a:lnTo>
                  <a:lnTo>
                    <a:pt x="193548" y="71628"/>
                  </a:lnTo>
                  <a:lnTo>
                    <a:pt x="185928" y="89916"/>
                  </a:lnTo>
                  <a:lnTo>
                    <a:pt x="163068" y="89916"/>
                  </a:lnTo>
                  <a:lnTo>
                    <a:pt x="181356" y="103632"/>
                  </a:lnTo>
                  <a:lnTo>
                    <a:pt x="175260" y="121920"/>
                  </a:lnTo>
                  <a:lnTo>
                    <a:pt x="193548" y="111252"/>
                  </a:lnTo>
                  <a:lnTo>
                    <a:pt x="211836" y="121920"/>
                  </a:lnTo>
                  <a:lnTo>
                    <a:pt x="205740" y="103632"/>
                  </a:lnTo>
                  <a:lnTo>
                    <a:pt x="222504" y="89916"/>
                  </a:lnTo>
                  <a:close/>
                </a:path>
                <a:path w="387350" h="338454">
                  <a:moveTo>
                    <a:pt x="256044" y="306324"/>
                  </a:moveTo>
                  <a:lnTo>
                    <a:pt x="233184" y="306324"/>
                  </a:lnTo>
                  <a:lnTo>
                    <a:pt x="225564" y="286512"/>
                  </a:lnTo>
                  <a:lnTo>
                    <a:pt x="217944" y="306324"/>
                  </a:lnTo>
                  <a:lnTo>
                    <a:pt x="196608" y="306324"/>
                  </a:lnTo>
                  <a:lnTo>
                    <a:pt x="214896" y="318516"/>
                  </a:lnTo>
                  <a:lnTo>
                    <a:pt x="207276" y="338328"/>
                  </a:lnTo>
                  <a:lnTo>
                    <a:pt x="225564" y="326136"/>
                  </a:lnTo>
                  <a:lnTo>
                    <a:pt x="245376" y="338328"/>
                  </a:lnTo>
                  <a:lnTo>
                    <a:pt x="237756" y="318516"/>
                  </a:lnTo>
                  <a:lnTo>
                    <a:pt x="256044" y="306324"/>
                  </a:lnTo>
                  <a:close/>
                </a:path>
                <a:path w="387350" h="338454">
                  <a:moveTo>
                    <a:pt x="256044" y="163080"/>
                  </a:moveTo>
                  <a:lnTo>
                    <a:pt x="233184" y="161556"/>
                  </a:lnTo>
                  <a:lnTo>
                    <a:pt x="225564" y="143268"/>
                  </a:lnTo>
                  <a:lnTo>
                    <a:pt x="217944" y="161556"/>
                  </a:lnTo>
                  <a:lnTo>
                    <a:pt x="196608" y="163080"/>
                  </a:lnTo>
                  <a:lnTo>
                    <a:pt x="214896" y="175272"/>
                  </a:lnTo>
                  <a:lnTo>
                    <a:pt x="207276" y="193560"/>
                  </a:lnTo>
                  <a:lnTo>
                    <a:pt x="225564" y="182892"/>
                  </a:lnTo>
                  <a:lnTo>
                    <a:pt x="245376" y="193560"/>
                  </a:lnTo>
                  <a:lnTo>
                    <a:pt x="237756" y="175272"/>
                  </a:lnTo>
                  <a:lnTo>
                    <a:pt x="256044" y="163080"/>
                  </a:lnTo>
                  <a:close/>
                </a:path>
                <a:path w="387350" h="338454">
                  <a:moveTo>
                    <a:pt x="256044" y="18288"/>
                  </a:moveTo>
                  <a:lnTo>
                    <a:pt x="233184" y="18288"/>
                  </a:lnTo>
                  <a:lnTo>
                    <a:pt x="225564" y="0"/>
                  </a:lnTo>
                  <a:lnTo>
                    <a:pt x="217944" y="18288"/>
                  </a:lnTo>
                  <a:lnTo>
                    <a:pt x="196608" y="18288"/>
                  </a:lnTo>
                  <a:lnTo>
                    <a:pt x="214896" y="30480"/>
                  </a:lnTo>
                  <a:lnTo>
                    <a:pt x="207276" y="50292"/>
                  </a:lnTo>
                  <a:lnTo>
                    <a:pt x="225564" y="38100"/>
                  </a:lnTo>
                  <a:lnTo>
                    <a:pt x="245376" y="50292"/>
                  </a:lnTo>
                  <a:lnTo>
                    <a:pt x="237756" y="30480"/>
                  </a:lnTo>
                  <a:lnTo>
                    <a:pt x="256044" y="18288"/>
                  </a:lnTo>
                  <a:close/>
                </a:path>
                <a:path w="387350" h="338454">
                  <a:moveTo>
                    <a:pt x="288036" y="234696"/>
                  </a:moveTo>
                  <a:lnTo>
                    <a:pt x="266700" y="233172"/>
                  </a:lnTo>
                  <a:lnTo>
                    <a:pt x="259080" y="214884"/>
                  </a:lnTo>
                  <a:lnTo>
                    <a:pt x="251460" y="233172"/>
                  </a:lnTo>
                  <a:lnTo>
                    <a:pt x="230124" y="234696"/>
                  </a:lnTo>
                  <a:lnTo>
                    <a:pt x="246888" y="246888"/>
                  </a:lnTo>
                  <a:lnTo>
                    <a:pt x="240792" y="265176"/>
                  </a:lnTo>
                  <a:lnTo>
                    <a:pt x="259080" y="254508"/>
                  </a:lnTo>
                  <a:lnTo>
                    <a:pt x="277368" y="265176"/>
                  </a:lnTo>
                  <a:lnTo>
                    <a:pt x="271272" y="246888"/>
                  </a:lnTo>
                  <a:lnTo>
                    <a:pt x="288036" y="234696"/>
                  </a:lnTo>
                  <a:close/>
                </a:path>
                <a:path w="387350" h="338454">
                  <a:moveTo>
                    <a:pt x="288036" y="89916"/>
                  </a:moveTo>
                  <a:lnTo>
                    <a:pt x="266700" y="89916"/>
                  </a:lnTo>
                  <a:lnTo>
                    <a:pt x="259080" y="71628"/>
                  </a:lnTo>
                  <a:lnTo>
                    <a:pt x="251460" y="89916"/>
                  </a:lnTo>
                  <a:lnTo>
                    <a:pt x="230124" y="89916"/>
                  </a:lnTo>
                  <a:lnTo>
                    <a:pt x="246888" y="103632"/>
                  </a:lnTo>
                  <a:lnTo>
                    <a:pt x="240792" y="121920"/>
                  </a:lnTo>
                  <a:lnTo>
                    <a:pt x="259080" y="111252"/>
                  </a:lnTo>
                  <a:lnTo>
                    <a:pt x="277368" y="121920"/>
                  </a:lnTo>
                  <a:lnTo>
                    <a:pt x="271272" y="103632"/>
                  </a:lnTo>
                  <a:lnTo>
                    <a:pt x="288036" y="89916"/>
                  </a:lnTo>
                  <a:close/>
                </a:path>
                <a:path w="387350" h="338454">
                  <a:moveTo>
                    <a:pt x="321576" y="306324"/>
                  </a:moveTo>
                  <a:lnTo>
                    <a:pt x="300240" y="306324"/>
                  </a:lnTo>
                  <a:lnTo>
                    <a:pt x="292620" y="286512"/>
                  </a:lnTo>
                  <a:lnTo>
                    <a:pt x="285000" y="306324"/>
                  </a:lnTo>
                  <a:lnTo>
                    <a:pt x="262140" y="306324"/>
                  </a:lnTo>
                  <a:lnTo>
                    <a:pt x="280428" y="318516"/>
                  </a:lnTo>
                  <a:lnTo>
                    <a:pt x="272808" y="338328"/>
                  </a:lnTo>
                  <a:lnTo>
                    <a:pt x="292620" y="326136"/>
                  </a:lnTo>
                  <a:lnTo>
                    <a:pt x="310908" y="338328"/>
                  </a:lnTo>
                  <a:lnTo>
                    <a:pt x="303288" y="318516"/>
                  </a:lnTo>
                  <a:lnTo>
                    <a:pt x="321576" y="306324"/>
                  </a:lnTo>
                  <a:close/>
                </a:path>
                <a:path w="387350" h="338454">
                  <a:moveTo>
                    <a:pt x="321576" y="163080"/>
                  </a:moveTo>
                  <a:lnTo>
                    <a:pt x="300240" y="161556"/>
                  </a:lnTo>
                  <a:lnTo>
                    <a:pt x="292620" y="143268"/>
                  </a:lnTo>
                  <a:lnTo>
                    <a:pt x="285000" y="161556"/>
                  </a:lnTo>
                  <a:lnTo>
                    <a:pt x="262140" y="163080"/>
                  </a:lnTo>
                  <a:lnTo>
                    <a:pt x="280428" y="175272"/>
                  </a:lnTo>
                  <a:lnTo>
                    <a:pt x="272808" y="193560"/>
                  </a:lnTo>
                  <a:lnTo>
                    <a:pt x="292620" y="182892"/>
                  </a:lnTo>
                  <a:lnTo>
                    <a:pt x="310908" y="193560"/>
                  </a:lnTo>
                  <a:lnTo>
                    <a:pt x="303288" y="175272"/>
                  </a:lnTo>
                  <a:lnTo>
                    <a:pt x="321576" y="163080"/>
                  </a:lnTo>
                  <a:close/>
                </a:path>
                <a:path w="387350" h="338454">
                  <a:moveTo>
                    <a:pt x="321576" y="18288"/>
                  </a:moveTo>
                  <a:lnTo>
                    <a:pt x="300240" y="18288"/>
                  </a:lnTo>
                  <a:lnTo>
                    <a:pt x="292620" y="0"/>
                  </a:lnTo>
                  <a:lnTo>
                    <a:pt x="285000" y="18288"/>
                  </a:lnTo>
                  <a:lnTo>
                    <a:pt x="262140" y="18288"/>
                  </a:lnTo>
                  <a:lnTo>
                    <a:pt x="280428" y="30480"/>
                  </a:lnTo>
                  <a:lnTo>
                    <a:pt x="272808" y="50292"/>
                  </a:lnTo>
                  <a:lnTo>
                    <a:pt x="292620" y="38100"/>
                  </a:lnTo>
                  <a:lnTo>
                    <a:pt x="310908" y="50292"/>
                  </a:lnTo>
                  <a:lnTo>
                    <a:pt x="303288" y="30480"/>
                  </a:lnTo>
                  <a:lnTo>
                    <a:pt x="321576" y="18288"/>
                  </a:lnTo>
                  <a:close/>
                </a:path>
                <a:path w="387350" h="338454">
                  <a:moveTo>
                    <a:pt x="355092" y="234696"/>
                  </a:moveTo>
                  <a:lnTo>
                    <a:pt x="332232" y="233172"/>
                  </a:lnTo>
                  <a:lnTo>
                    <a:pt x="324612" y="214884"/>
                  </a:lnTo>
                  <a:lnTo>
                    <a:pt x="316992" y="233172"/>
                  </a:lnTo>
                  <a:lnTo>
                    <a:pt x="295656" y="234696"/>
                  </a:lnTo>
                  <a:lnTo>
                    <a:pt x="312420" y="246888"/>
                  </a:lnTo>
                  <a:lnTo>
                    <a:pt x="306324" y="265176"/>
                  </a:lnTo>
                  <a:lnTo>
                    <a:pt x="324612" y="254508"/>
                  </a:lnTo>
                  <a:lnTo>
                    <a:pt x="342900" y="265176"/>
                  </a:lnTo>
                  <a:lnTo>
                    <a:pt x="336804" y="246888"/>
                  </a:lnTo>
                  <a:lnTo>
                    <a:pt x="355092" y="234696"/>
                  </a:lnTo>
                  <a:close/>
                </a:path>
                <a:path w="387350" h="338454">
                  <a:moveTo>
                    <a:pt x="355092" y="89916"/>
                  </a:moveTo>
                  <a:lnTo>
                    <a:pt x="332232" y="89916"/>
                  </a:lnTo>
                  <a:lnTo>
                    <a:pt x="324612" y="71628"/>
                  </a:lnTo>
                  <a:lnTo>
                    <a:pt x="316992" y="89916"/>
                  </a:lnTo>
                  <a:lnTo>
                    <a:pt x="295656" y="89916"/>
                  </a:lnTo>
                  <a:lnTo>
                    <a:pt x="312420" y="103632"/>
                  </a:lnTo>
                  <a:lnTo>
                    <a:pt x="306324" y="121920"/>
                  </a:lnTo>
                  <a:lnTo>
                    <a:pt x="324612" y="111252"/>
                  </a:lnTo>
                  <a:lnTo>
                    <a:pt x="342900" y="121920"/>
                  </a:lnTo>
                  <a:lnTo>
                    <a:pt x="336804" y="103632"/>
                  </a:lnTo>
                  <a:lnTo>
                    <a:pt x="355092" y="89916"/>
                  </a:lnTo>
                  <a:close/>
                </a:path>
                <a:path w="387350" h="338454">
                  <a:moveTo>
                    <a:pt x="387096" y="306324"/>
                  </a:moveTo>
                  <a:lnTo>
                    <a:pt x="365760" y="306324"/>
                  </a:lnTo>
                  <a:lnTo>
                    <a:pt x="358140" y="286512"/>
                  </a:lnTo>
                  <a:lnTo>
                    <a:pt x="350520" y="306324"/>
                  </a:lnTo>
                  <a:lnTo>
                    <a:pt x="327660" y="306324"/>
                  </a:lnTo>
                  <a:lnTo>
                    <a:pt x="345948" y="318516"/>
                  </a:lnTo>
                  <a:lnTo>
                    <a:pt x="339852" y="338328"/>
                  </a:lnTo>
                  <a:lnTo>
                    <a:pt x="358140" y="326136"/>
                  </a:lnTo>
                  <a:lnTo>
                    <a:pt x="376428" y="338328"/>
                  </a:lnTo>
                  <a:lnTo>
                    <a:pt x="370332" y="318516"/>
                  </a:lnTo>
                  <a:lnTo>
                    <a:pt x="387096" y="306324"/>
                  </a:lnTo>
                  <a:close/>
                </a:path>
                <a:path w="387350" h="338454">
                  <a:moveTo>
                    <a:pt x="387096" y="163080"/>
                  </a:moveTo>
                  <a:lnTo>
                    <a:pt x="365760" y="161556"/>
                  </a:lnTo>
                  <a:lnTo>
                    <a:pt x="358140" y="143268"/>
                  </a:lnTo>
                  <a:lnTo>
                    <a:pt x="350520" y="161556"/>
                  </a:lnTo>
                  <a:lnTo>
                    <a:pt x="327660" y="163080"/>
                  </a:lnTo>
                  <a:lnTo>
                    <a:pt x="345948" y="175272"/>
                  </a:lnTo>
                  <a:lnTo>
                    <a:pt x="339852" y="193560"/>
                  </a:lnTo>
                  <a:lnTo>
                    <a:pt x="358140" y="182892"/>
                  </a:lnTo>
                  <a:lnTo>
                    <a:pt x="376428" y="193560"/>
                  </a:lnTo>
                  <a:lnTo>
                    <a:pt x="370332" y="175272"/>
                  </a:lnTo>
                  <a:lnTo>
                    <a:pt x="387096" y="163080"/>
                  </a:lnTo>
                  <a:close/>
                </a:path>
                <a:path w="387350" h="338454">
                  <a:moveTo>
                    <a:pt x="387096" y="18288"/>
                  </a:moveTo>
                  <a:lnTo>
                    <a:pt x="365760" y="18288"/>
                  </a:lnTo>
                  <a:lnTo>
                    <a:pt x="358140" y="0"/>
                  </a:lnTo>
                  <a:lnTo>
                    <a:pt x="350520" y="18288"/>
                  </a:lnTo>
                  <a:lnTo>
                    <a:pt x="327660" y="18288"/>
                  </a:lnTo>
                  <a:lnTo>
                    <a:pt x="345948" y="30480"/>
                  </a:lnTo>
                  <a:lnTo>
                    <a:pt x="339852" y="50292"/>
                  </a:lnTo>
                  <a:lnTo>
                    <a:pt x="358140" y="38100"/>
                  </a:lnTo>
                  <a:lnTo>
                    <a:pt x="376428" y="50292"/>
                  </a:lnTo>
                  <a:lnTo>
                    <a:pt x="370332" y="30480"/>
                  </a:lnTo>
                  <a:lnTo>
                    <a:pt x="387096" y="182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61843" y="4782311"/>
              <a:ext cx="1003300" cy="669290"/>
            </a:xfrm>
            <a:custGeom>
              <a:avLst/>
              <a:gdLst/>
              <a:ahLst/>
              <a:cxnLst/>
              <a:rect l="l" t="t" r="r" b="b"/>
              <a:pathLst>
                <a:path w="1003300" h="669289">
                  <a:moveTo>
                    <a:pt x="0" y="0"/>
                  </a:moveTo>
                  <a:lnTo>
                    <a:pt x="1002791" y="0"/>
                  </a:lnTo>
                  <a:lnTo>
                    <a:pt x="1002791" y="669036"/>
                  </a:lnTo>
                  <a:lnTo>
                    <a:pt x="0" y="669036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9AA5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46523" y="5543822"/>
            <a:ext cx="263334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412875" algn="l"/>
              </a:tabLst>
            </a:pPr>
            <a:r>
              <a:rPr sz="1200" b="1" spc="-10" dirty="0">
                <a:solidFill>
                  <a:srgbClr val="001F60"/>
                </a:solidFill>
                <a:latin typeface="Cambria"/>
                <a:cs typeface="Cambria"/>
              </a:rPr>
              <a:t>België</a:t>
            </a:r>
            <a:r>
              <a:rPr sz="1200" b="1" dirty="0">
                <a:solidFill>
                  <a:srgbClr val="001F60"/>
                </a:solidFill>
                <a:latin typeface="Cambria"/>
                <a:cs typeface="Cambria"/>
              </a:rPr>
              <a:t>	Verenigde</a:t>
            </a:r>
            <a:r>
              <a:rPr sz="1200" b="1" spc="-5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spc="-10" dirty="0">
                <a:solidFill>
                  <a:srgbClr val="001F60"/>
                </a:solidFill>
                <a:latin typeface="Cambria"/>
                <a:cs typeface="Cambria"/>
              </a:rPr>
              <a:t>Staten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4404" y="5949238"/>
            <a:ext cx="2193925" cy="5873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62890" indent="-250190">
              <a:lnSpc>
                <a:spcPct val="100000"/>
              </a:lnSpc>
              <a:spcBef>
                <a:spcPts val="125"/>
              </a:spcBef>
              <a:buChar char="-"/>
              <a:tabLst>
                <a:tab pos="262890" algn="l"/>
              </a:tabLst>
            </a:pP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Hoge</a:t>
            </a:r>
            <a:r>
              <a:rPr sz="1200" spc="6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nurse/patiënt</a:t>
            </a:r>
            <a:r>
              <a:rPr sz="1200" spc="8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001F60"/>
                </a:solidFill>
                <a:latin typeface="Cambria"/>
                <a:cs typeface="Cambria"/>
              </a:rPr>
              <a:t>ratio</a:t>
            </a:r>
            <a:endParaRPr sz="1200">
              <a:latin typeface="Cambria"/>
              <a:cs typeface="Cambria"/>
            </a:endParaRPr>
          </a:p>
          <a:p>
            <a:pPr marL="262890" indent="-250190">
              <a:lnSpc>
                <a:spcPct val="100000"/>
              </a:lnSpc>
              <a:spcBef>
                <a:spcPts val="35"/>
              </a:spcBef>
              <a:buChar char="-"/>
              <a:tabLst>
                <a:tab pos="262890" algn="l"/>
              </a:tabLst>
            </a:pP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Geriatrische</a:t>
            </a:r>
            <a:r>
              <a:rPr sz="1200" spc="6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001F60"/>
                </a:solidFill>
                <a:latin typeface="Cambria"/>
                <a:cs typeface="Cambria"/>
              </a:rPr>
              <a:t>afdelingen</a:t>
            </a:r>
            <a:endParaRPr sz="1200">
              <a:latin typeface="Cambria"/>
              <a:cs typeface="Cambria"/>
            </a:endParaRPr>
          </a:p>
          <a:p>
            <a:pPr marL="262890" indent="-250190">
              <a:lnSpc>
                <a:spcPct val="100000"/>
              </a:lnSpc>
              <a:spcBef>
                <a:spcPts val="35"/>
              </a:spcBef>
              <a:buChar char="-"/>
              <a:tabLst>
                <a:tab pos="262890" algn="l"/>
              </a:tabLst>
            </a:pP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BPSD</a:t>
            </a:r>
            <a:r>
              <a:rPr sz="1200" spc="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als</a:t>
            </a:r>
            <a:r>
              <a:rPr sz="1200" spc="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reden</a:t>
            </a:r>
            <a:r>
              <a:rPr sz="1200" spc="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voor</a:t>
            </a:r>
            <a:r>
              <a:rPr sz="1200" spc="2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001F60"/>
                </a:solidFill>
                <a:latin typeface="Cambria"/>
                <a:cs typeface="Cambria"/>
              </a:rPr>
              <a:t>opname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57980" y="5949238"/>
            <a:ext cx="2326005" cy="5873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62890" indent="-250190">
              <a:lnSpc>
                <a:spcPct val="100000"/>
              </a:lnSpc>
              <a:spcBef>
                <a:spcPts val="125"/>
              </a:spcBef>
              <a:buChar char="-"/>
              <a:tabLst>
                <a:tab pos="262890" algn="l"/>
              </a:tabLst>
            </a:pP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Lage</a:t>
            </a:r>
            <a:r>
              <a:rPr sz="1200" spc="5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nurse/patiënt</a:t>
            </a:r>
            <a:r>
              <a:rPr sz="1200" spc="10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spc="-20" dirty="0">
                <a:solidFill>
                  <a:srgbClr val="001F60"/>
                </a:solidFill>
                <a:latin typeface="Cambria"/>
                <a:cs typeface="Cambria"/>
              </a:rPr>
              <a:t>ratio</a:t>
            </a:r>
            <a:endParaRPr sz="1200">
              <a:latin typeface="Cambria"/>
              <a:cs typeface="Cambria"/>
            </a:endParaRPr>
          </a:p>
          <a:p>
            <a:pPr marL="262890" indent="-250190">
              <a:lnSpc>
                <a:spcPct val="100000"/>
              </a:lnSpc>
              <a:spcBef>
                <a:spcPts val="35"/>
              </a:spcBef>
              <a:buChar char="-"/>
              <a:tabLst>
                <a:tab pos="262890" algn="l"/>
              </a:tabLst>
            </a:pP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Geen</a:t>
            </a:r>
            <a:r>
              <a:rPr sz="1200" spc="4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geriatrische</a:t>
            </a:r>
            <a:r>
              <a:rPr sz="1200" spc="5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001F60"/>
                </a:solidFill>
                <a:latin typeface="Cambria"/>
                <a:cs typeface="Cambria"/>
              </a:rPr>
              <a:t>afdelingen</a:t>
            </a:r>
            <a:endParaRPr sz="1200">
              <a:latin typeface="Cambria"/>
              <a:cs typeface="Cambria"/>
            </a:endParaRPr>
          </a:p>
          <a:p>
            <a:pPr marL="262890" indent="-250190">
              <a:lnSpc>
                <a:spcPct val="100000"/>
              </a:lnSpc>
              <a:spcBef>
                <a:spcPts val="35"/>
              </a:spcBef>
              <a:buChar char="-"/>
              <a:tabLst>
                <a:tab pos="262890" algn="l"/>
              </a:tabLst>
            </a:pP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BPSD</a:t>
            </a:r>
            <a:r>
              <a:rPr sz="1200" spc="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geen</a:t>
            </a:r>
            <a:r>
              <a:rPr sz="1200" spc="2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reden</a:t>
            </a:r>
            <a:r>
              <a:rPr sz="1200" spc="2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1F60"/>
                </a:solidFill>
                <a:latin typeface="Cambria"/>
                <a:cs typeface="Cambria"/>
              </a:rPr>
              <a:t>voor</a:t>
            </a:r>
            <a:r>
              <a:rPr sz="1200" spc="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001F60"/>
                </a:solidFill>
                <a:latin typeface="Cambria"/>
                <a:cs typeface="Cambria"/>
              </a:rPr>
              <a:t>opname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20867" y="2833116"/>
            <a:ext cx="5271516" cy="39532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4721" rIns="0" bIns="0" rtlCol="0">
            <a:spAutoFit/>
          </a:bodyPr>
          <a:lstStyle/>
          <a:p>
            <a:pPr marL="353695" marR="5080">
              <a:lnSpc>
                <a:spcPct val="100899"/>
              </a:lnSpc>
              <a:spcBef>
                <a:spcPts val="85"/>
              </a:spcBef>
            </a:pPr>
            <a:r>
              <a:rPr sz="2350" dirty="0"/>
              <a:t>5.</a:t>
            </a:r>
            <a:r>
              <a:rPr sz="2350" spc="-25" dirty="0"/>
              <a:t> </a:t>
            </a:r>
            <a:r>
              <a:rPr sz="2350" spc="-10" dirty="0"/>
              <a:t>Niet-</a:t>
            </a:r>
            <a:r>
              <a:rPr sz="2350" dirty="0"/>
              <a:t>participatieve</a:t>
            </a:r>
            <a:r>
              <a:rPr sz="2350" spc="30" dirty="0"/>
              <a:t> </a:t>
            </a:r>
            <a:r>
              <a:rPr sz="2350" dirty="0"/>
              <a:t>observaties</a:t>
            </a:r>
            <a:r>
              <a:rPr sz="2350" spc="-20" dirty="0"/>
              <a:t> </a:t>
            </a:r>
            <a:r>
              <a:rPr sz="2350" dirty="0"/>
              <a:t>(40h)</a:t>
            </a:r>
            <a:r>
              <a:rPr sz="2350" spc="-55" dirty="0"/>
              <a:t> </a:t>
            </a:r>
            <a:r>
              <a:rPr sz="2350" dirty="0"/>
              <a:t>op</a:t>
            </a:r>
            <a:r>
              <a:rPr sz="2350" spc="-15" dirty="0"/>
              <a:t> </a:t>
            </a:r>
            <a:r>
              <a:rPr sz="2350" dirty="0"/>
              <a:t>verblijfsafdelingen </a:t>
            </a:r>
            <a:r>
              <a:rPr sz="2350" spc="-25" dirty="0"/>
              <a:t>en </a:t>
            </a:r>
            <a:r>
              <a:rPr sz="2350" spc="-10" dirty="0"/>
              <a:t>interviews</a:t>
            </a:r>
            <a:endParaRPr sz="2350"/>
          </a:p>
          <a:p>
            <a:pPr marL="5328920">
              <a:lnSpc>
                <a:spcPts val="1855"/>
              </a:lnSpc>
            </a:pPr>
            <a:r>
              <a:rPr sz="1550" dirty="0"/>
              <a:t>Klinische</a:t>
            </a:r>
            <a:r>
              <a:rPr sz="1550" spc="55" dirty="0"/>
              <a:t> </a:t>
            </a:r>
            <a:r>
              <a:rPr sz="1550" spc="-10" dirty="0"/>
              <a:t>besluitvorming</a:t>
            </a:r>
            <a:endParaRPr sz="1550"/>
          </a:p>
        </p:txBody>
      </p:sp>
      <p:sp>
        <p:nvSpPr>
          <p:cNvPr id="3" name="object 3"/>
          <p:cNvSpPr txBox="1"/>
          <p:nvPr/>
        </p:nvSpPr>
        <p:spPr>
          <a:xfrm>
            <a:off x="375921" y="2832980"/>
            <a:ext cx="4338320" cy="1311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080" indent="-401320">
              <a:lnSpc>
                <a:spcPct val="110300"/>
              </a:lnSpc>
              <a:spcBef>
                <a:spcPts val="100"/>
              </a:spcBef>
              <a:buAutoNum type="arabicPeriod"/>
              <a:tabLst>
                <a:tab pos="413384" algn="l"/>
              </a:tabLst>
            </a:pP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Hoe</a:t>
            </a:r>
            <a:r>
              <a:rPr sz="1750" b="1" spc="-4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reageren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ze</a:t>
            </a:r>
            <a:r>
              <a:rPr sz="1750" b="1" spc="-2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op</a:t>
            </a:r>
            <a:r>
              <a:rPr sz="1750" b="1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BPSD</a:t>
            </a:r>
            <a:r>
              <a:rPr sz="1750" b="1" spc="-6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bij</a:t>
            </a:r>
            <a:r>
              <a:rPr sz="1750" b="1" spc="-2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patiënten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met</a:t>
            </a:r>
            <a:r>
              <a:rPr sz="1750" b="1" spc="-4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dementie?</a:t>
            </a:r>
            <a:endParaRPr sz="1750">
              <a:latin typeface="Cambria"/>
              <a:cs typeface="Cambria"/>
            </a:endParaRPr>
          </a:p>
          <a:p>
            <a:pPr marL="413384" marR="926465" indent="-401320">
              <a:lnSpc>
                <a:spcPct val="110300"/>
              </a:lnSpc>
              <a:spcBef>
                <a:spcPts val="860"/>
              </a:spcBef>
              <a:buAutoNum type="arabicPeriod"/>
              <a:tabLst>
                <a:tab pos="413384" algn="l"/>
              </a:tabLst>
            </a:pP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In</a:t>
            </a:r>
            <a:r>
              <a:rPr sz="1750" b="1" spc="-2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welke</a:t>
            </a:r>
            <a:r>
              <a:rPr sz="1750" b="1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mate</a:t>
            </a:r>
            <a:r>
              <a:rPr sz="1750" b="1" spc="-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is</a:t>
            </a:r>
            <a:r>
              <a:rPr sz="1750" b="1" spc="-5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dirty="0">
                <a:solidFill>
                  <a:srgbClr val="001F60"/>
                </a:solidFill>
                <a:latin typeface="Cambria"/>
                <a:cs typeface="Cambria"/>
              </a:rPr>
              <a:t>de</a:t>
            </a:r>
            <a:r>
              <a:rPr sz="1750" b="1" spc="-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750" b="1" spc="-10" dirty="0">
                <a:solidFill>
                  <a:srgbClr val="001F60"/>
                </a:solidFill>
                <a:latin typeface="Cambria"/>
                <a:cs typeface="Cambria"/>
              </a:rPr>
              <a:t>omgeving ondersteunend?</a:t>
            </a:r>
            <a:endParaRPr sz="175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02402" y="2433066"/>
            <a:ext cx="1357630" cy="3494404"/>
            <a:chOff x="5502402" y="2433066"/>
            <a:chExt cx="1357630" cy="3494404"/>
          </a:xfrm>
        </p:grpSpPr>
        <p:sp>
          <p:nvSpPr>
            <p:cNvPr id="5" name="object 5"/>
            <p:cNvSpPr/>
            <p:nvPr/>
          </p:nvSpPr>
          <p:spPr>
            <a:xfrm>
              <a:off x="5836919" y="2767584"/>
              <a:ext cx="1003300" cy="3139440"/>
            </a:xfrm>
            <a:custGeom>
              <a:avLst/>
              <a:gdLst/>
              <a:ahLst/>
              <a:cxnLst/>
              <a:rect l="l" t="t" r="r" b="b"/>
              <a:pathLst>
                <a:path w="1003300" h="3139440">
                  <a:moveTo>
                    <a:pt x="0" y="0"/>
                  </a:moveTo>
                  <a:lnTo>
                    <a:pt x="982" y="42943"/>
                  </a:lnTo>
                  <a:lnTo>
                    <a:pt x="3881" y="83227"/>
                  </a:lnTo>
                  <a:lnTo>
                    <a:pt x="15140" y="156219"/>
                  </a:lnTo>
                  <a:lnTo>
                    <a:pt x="33198" y="219778"/>
                  </a:lnTo>
                  <a:lnTo>
                    <a:pt x="57476" y="274708"/>
                  </a:lnTo>
                  <a:lnTo>
                    <a:pt x="87395" y="321812"/>
                  </a:lnTo>
                  <a:lnTo>
                    <a:pt x="122378" y="361893"/>
                  </a:lnTo>
                  <a:lnTo>
                    <a:pt x="161845" y="395754"/>
                  </a:lnTo>
                  <a:lnTo>
                    <a:pt x="205217" y="424199"/>
                  </a:lnTo>
                  <a:lnTo>
                    <a:pt x="251917" y="448032"/>
                  </a:lnTo>
                  <a:lnTo>
                    <a:pt x="301364" y="468054"/>
                  </a:lnTo>
                  <a:lnTo>
                    <a:pt x="352982" y="485070"/>
                  </a:lnTo>
                  <a:lnTo>
                    <a:pt x="406191" y="499884"/>
                  </a:lnTo>
                  <a:lnTo>
                    <a:pt x="460413" y="513297"/>
                  </a:lnTo>
                  <a:lnTo>
                    <a:pt x="515068" y="526114"/>
                  </a:lnTo>
                  <a:lnTo>
                    <a:pt x="542378" y="532550"/>
                  </a:lnTo>
                  <a:lnTo>
                    <a:pt x="596600" y="545979"/>
                  </a:lnTo>
                  <a:lnTo>
                    <a:pt x="649809" y="560819"/>
                  </a:lnTo>
                  <a:lnTo>
                    <a:pt x="701427" y="577875"/>
                  </a:lnTo>
                  <a:lnTo>
                    <a:pt x="750874" y="597949"/>
                  </a:lnTo>
                  <a:lnTo>
                    <a:pt x="797574" y="621845"/>
                  </a:lnTo>
                  <a:lnTo>
                    <a:pt x="840946" y="650365"/>
                  </a:lnTo>
                  <a:lnTo>
                    <a:pt x="880413" y="684314"/>
                  </a:lnTo>
                  <a:lnTo>
                    <a:pt x="915396" y="724495"/>
                  </a:lnTo>
                  <a:lnTo>
                    <a:pt x="945315" y="771710"/>
                  </a:lnTo>
                  <a:lnTo>
                    <a:pt x="969593" y="826764"/>
                  </a:lnTo>
                  <a:lnTo>
                    <a:pt x="987651" y="890459"/>
                  </a:lnTo>
                  <a:lnTo>
                    <a:pt x="998910" y="963599"/>
                  </a:lnTo>
                  <a:lnTo>
                    <a:pt x="1001809" y="1003962"/>
                  </a:lnTo>
                  <a:lnTo>
                    <a:pt x="1002791" y="1046987"/>
                  </a:lnTo>
                  <a:lnTo>
                    <a:pt x="1001809" y="1089931"/>
                  </a:lnTo>
                  <a:lnTo>
                    <a:pt x="998910" y="1130215"/>
                  </a:lnTo>
                  <a:lnTo>
                    <a:pt x="987651" y="1203207"/>
                  </a:lnTo>
                  <a:lnTo>
                    <a:pt x="969593" y="1266764"/>
                  </a:lnTo>
                  <a:lnTo>
                    <a:pt x="945315" y="1321692"/>
                  </a:lnTo>
                  <a:lnTo>
                    <a:pt x="915396" y="1368791"/>
                  </a:lnTo>
                  <a:lnTo>
                    <a:pt x="880413" y="1408865"/>
                  </a:lnTo>
                  <a:lnTo>
                    <a:pt x="840946" y="1442717"/>
                  </a:lnTo>
                  <a:lnTo>
                    <a:pt x="797574" y="1471150"/>
                  </a:lnTo>
                  <a:lnTo>
                    <a:pt x="750874" y="1494966"/>
                  </a:lnTo>
                  <a:lnTo>
                    <a:pt x="701427" y="1514969"/>
                  </a:lnTo>
                  <a:lnTo>
                    <a:pt x="649809" y="1531961"/>
                  </a:lnTo>
                  <a:lnTo>
                    <a:pt x="596600" y="1546745"/>
                  </a:lnTo>
                  <a:lnTo>
                    <a:pt x="542378" y="1560124"/>
                  </a:lnTo>
                  <a:lnTo>
                    <a:pt x="487723" y="1572901"/>
                  </a:lnTo>
                  <a:lnTo>
                    <a:pt x="460413" y="1579315"/>
                  </a:lnTo>
                  <a:lnTo>
                    <a:pt x="406191" y="1592694"/>
                  </a:lnTo>
                  <a:lnTo>
                    <a:pt x="352982" y="1607478"/>
                  </a:lnTo>
                  <a:lnTo>
                    <a:pt x="301364" y="1624470"/>
                  </a:lnTo>
                  <a:lnTo>
                    <a:pt x="251917" y="1644473"/>
                  </a:lnTo>
                  <a:lnTo>
                    <a:pt x="205217" y="1668289"/>
                  </a:lnTo>
                  <a:lnTo>
                    <a:pt x="161845" y="1696722"/>
                  </a:lnTo>
                  <a:lnTo>
                    <a:pt x="122378" y="1730574"/>
                  </a:lnTo>
                  <a:lnTo>
                    <a:pt x="87395" y="1770648"/>
                  </a:lnTo>
                  <a:lnTo>
                    <a:pt x="57476" y="1817747"/>
                  </a:lnTo>
                  <a:lnTo>
                    <a:pt x="33198" y="1872674"/>
                  </a:lnTo>
                  <a:lnTo>
                    <a:pt x="15140" y="1936232"/>
                  </a:lnTo>
                  <a:lnTo>
                    <a:pt x="3881" y="2009224"/>
                  </a:lnTo>
                  <a:lnTo>
                    <a:pt x="982" y="2049508"/>
                  </a:lnTo>
                  <a:lnTo>
                    <a:pt x="0" y="2092451"/>
                  </a:lnTo>
                  <a:lnTo>
                    <a:pt x="982" y="2135477"/>
                  </a:lnTo>
                  <a:lnTo>
                    <a:pt x="3881" y="2175840"/>
                  </a:lnTo>
                  <a:lnTo>
                    <a:pt x="15140" y="2248980"/>
                  </a:lnTo>
                  <a:lnTo>
                    <a:pt x="33198" y="2312675"/>
                  </a:lnTo>
                  <a:lnTo>
                    <a:pt x="57476" y="2367729"/>
                  </a:lnTo>
                  <a:lnTo>
                    <a:pt x="87395" y="2414944"/>
                  </a:lnTo>
                  <a:lnTo>
                    <a:pt x="122378" y="2455125"/>
                  </a:lnTo>
                  <a:lnTo>
                    <a:pt x="161845" y="2489074"/>
                  </a:lnTo>
                  <a:lnTo>
                    <a:pt x="205217" y="2517594"/>
                  </a:lnTo>
                  <a:lnTo>
                    <a:pt x="251917" y="2541490"/>
                  </a:lnTo>
                  <a:lnTo>
                    <a:pt x="301364" y="2561564"/>
                  </a:lnTo>
                  <a:lnTo>
                    <a:pt x="352982" y="2578620"/>
                  </a:lnTo>
                  <a:lnTo>
                    <a:pt x="406191" y="2593460"/>
                  </a:lnTo>
                  <a:lnTo>
                    <a:pt x="460413" y="2606889"/>
                  </a:lnTo>
                  <a:lnTo>
                    <a:pt x="515068" y="2619709"/>
                  </a:lnTo>
                  <a:lnTo>
                    <a:pt x="542378" y="2626142"/>
                  </a:lnTo>
                  <a:lnTo>
                    <a:pt x="596600" y="2639555"/>
                  </a:lnTo>
                  <a:lnTo>
                    <a:pt x="649809" y="2654369"/>
                  </a:lnTo>
                  <a:lnTo>
                    <a:pt x="701427" y="2671385"/>
                  </a:lnTo>
                  <a:lnTo>
                    <a:pt x="750874" y="2691407"/>
                  </a:lnTo>
                  <a:lnTo>
                    <a:pt x="797574" y="2715240"/>
                  </a:lnTo>
                  <a:lnTo>
                    <a:pt x="840946" y="2743685"/>
                  </a:lnTo>
                  <a:lnTo>
                    <a:pt x="880413" y="2777546"/>
                  </a:lnTo>
                  <a:lnTo>
                    <a:pt x="915396" y="2817627"/>
                  </a:lnTo>
                  <a:lnTo>
                    <a:pt x="945315" y="2864731"/>
                  </a:lnTo>
                  <a:lnTo>
                    <a:pt x="969593" y="2919661"/>
                  </a:lnTo>
                  <a:lnTo>
                    <a:pt x="987651" y="2983220"/>
                  </a:lnTo>
                  <a:lnTo>
                    <a:pt x="998910" y="3056212"/>
                  </a:lnTo>
                  <a:lnTo>
                    <a:pt x="1001809" y="3096496"/>
                  </a:lnTo>
                  <a:lnTo>
                    <a:pt x="1002791" y="3139440"/>
                  </a:lnTo>
                </a:path>
              </a:pathLst>
            </a:custGeom>
            <a:ln w="39624">
              <a:solidFill>
                <a:srgbClr val="A8C6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13832" y="2444496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30">
                  <a:moveTo>
                    <a:pt x="323087" y="646175"/>
                  </a:move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close/>
                </a:path>
              </a:pathLst>
            </a:custGeom>
            <a:solidFill>
              <a:srgbClr val="4D9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13832" y="2444496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30">
                  <a:moveTo>
                    <a:pt x="0" y="323087"/>
                  </a:move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766252" y="2628410"/>
            <a:ext cx="144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0" dirty="0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50349" y="2523210"/>
            <a:ext cx="2335530" cy="4546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10" dirty="0">
                <a:solidFill>
                  <a:srgbClr val="4D9A8E"/>
                </a:solidFill>
                <a:latin typeface="Cambria"/>
                <a:cs typeface="Cambria"/>
              </a:rPr>
              <a:t>Assessment</a:t>
            </a:r>
            <a:endParaRPr sz="15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Systematisch</a:t>
            </a:r>
            <a:r>
              <a:rPr sz="1200" spc="25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observeren</a:t>
            </a:r>
            <a:r>
              <a:rPr sz="1200" spc="3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en</a:t>
            </a:r>
            <a:r>
              <a:rPr sz="1200" spc="6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spc="-20" dirty="0">
                <a:solidFill>
                  <a:srgbClr val="495969"/>
                </a:solidFill>
                <a:latin typeface="Cambria"/>
                <a:cs typeface="Cambria"/>
              </a:rPr>
              <a:t>meten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505193" y="3480054"/>
            <a:ext cx="668020" cy="668020"/>
            <a:chOff x="6505193" y="3480054"/>
            <a:chExt cx="668020" cy="668020"/>
          </a:xfrm>
        </p:grpSpPr>
        <p:sp>
          <p:nvSpPr>
            <p:cNvPr id="11" name="object 11"/>
            <p:cNvSpPr/>
            <p:nvPr/>
          </p:nvSpPr>
          <p:spPr>
            <a:xfrm>
              <a:off x="6516623" y="3491484"/>
              <a:ext cx="645160" cy="645160"/>
            </a:xfrm>
            <a:custGeom>
              <a:avLst/>
              <a:gdLst/>
              <a:ahLst/>
              <a:cxnLst/>
              <a:rect l="l" t="t" r="r" b="b"/>
              <a:pathLst>
                <a:path w="645159" h="645160">
                  <a:moveTo>
                    <a:pt x="323087" y="644651"/>
                  </a:moveTo>
                  <a:lnTo>
                    <a:pt x="275029" y="641181"/>
                  </a:lnTo>
                  <a:lnTo>
                    <a:pt x="229266" y="631095"/>
                  </a:lnTo>
                  <a:lnTo>
                    <a:pt x="186278" y="614880"/>
                  </a:lnTo>
                  <a:lnTo>
                    <a:pt x="146546" y="593026"/>
                  </a:lnTo>
                  <a:lnTo>
                    <a:pt x="110552" y="566018"/>
                  </a:lnTo>
                  <a:lnTo>
                    <a:pt x="78776" y="534346"/>
                  </a:lnTo>
                  <a:lnTo>
                    <a:pt x="51699" y="498497"/>
                  </a:lnTo>
                  <a:lnTo>
                    <a:pt x="29802" y="458959"/>
                  </a:lnTo>
                  <a:lnTo>
                    <a:pt x="13566" y="416220"/>
                  </a:lnTo>
                  <a:lnTo>
                    <a:pt x="3471" y="370767"/>
                  </a:lnTo>
                  <a:lnTo>
                    <a:pt x="0" y="323087"/>
                  </a:lnTo>
                  <a:lnTo>
                    <a:pt x="3471" y="275029"/>
                  </a:lnTo>
                  <a:lnTo>
                    <a:pt x="13566" y="229266"/>
                  </a:lnTo>
                  <a:lnTo>
                    <a:pt x="29802" y="186278"/>
                  </a:lnTo>
                  <a:lnTo>
                    <a:pt x="51699" y="146546"/>
                  </a:lnTo>
                  <a:lnTo>
                    <a:pt x="78776" y="110552"/>
                  </a:lnTo>
                  <a:lnTo>
                    <a:pt x="110552" y="78776"/>
                  </a:lnTo>
                  <a:lnTo>
                    <a:pt x="146546" y="51699"/>
                  </a:lnTo>
                  <a:lnTo>
                    <a:pt x="186278" y="29802"/>
                  </a:lnTo>
                  <a:lnTo>
                    <a:pt x="229266" y="13566"/>
                  </a:lnTo>
                  <a:lnTo>
                    <a:pt x="275029" y="3471"/>
                  </a:lnTo>
                  <a:lnTo>
                    <a:pt x="323087" y="0"/>
                  </a:lnTo>
                  <a:lnTo>
                    <a:pt x="370767" y="3471"/>
                  </a:lnTo>
                  <a:lnTo>
                    <a:pt x="416220" y="13566"/>
                  </a:lnTo>
                  <a:lnTo>
                    <a:pt x="458959" y="29802"/>
                  </a:lnTo>
                  <a:lnTo>
                    <a:pt x="498497" y="51699"/>
                  </a:lnTo>
                  <a:lnTo>
                    <a:pt x="534346" y="78776"/>
                  </a:lnTo>
                  <a:lnTo>
                    <a:pt x="566018" y="110552"/>
                  </a:lnTo>
                  <a:lnTo>
                    <a:pt x="593026" y="146546"/>
                  </a:lnTo>
                  <a:lnTo>
                    <a:pt x="614880" y="186278"/>
                  </a:lnTo>
                  <a:lnTo>
                    <a:pt x="631095" y="229266"/>
                  </a:lnTo>
                  <a:lnTo>
                    <a:pt x="641181" y="275029"/>
                  </a:lnTo>
                  <a:lnTo>
                    <a:pt x="644652" y="323087"/>
                  </a:lnTo>
                  <a:lnTo>
                    <a:pt x="641181" y="370767"/>
                  </a:lnTo>
                  <a:lnTo>
                    <a:pt x="631095" y="416220"/>
                  </a:lnTo>
                  <a:lnTo>
                    <a:pt x="614880" y="458959"/>
                  </a:lnTo>
                  <a:lnTo>
                    <a:pt x="593026" y="498497"/>
                  </a:lnTo>
                  <a:lnTo>
                    <a:pt x="566018" y="534346"/>
                  </a:lnTo>
                  <a:lnTo>
                    <a:pt x="534346" y="566018"/>
                  </a:lnTo>
                  <a:lnTo>
                    <a:pt x="498497" y="593026"/>
                  </a:lnTo>
                  <a:lnTo>
                    <a:pt x="458959" y="614880"/>
                  </a:lnTo>
                  <a:lnTo>
                    <a:pt x="416220" y="631095"/>
                  </a:lnTo>
                  <a:lnTo>
                    <a:pt x="370767" y="641181"/>
                  </a:lnTo>
                  <a:lnTo>
                    <a:pt x="323087" y="644651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16623" y="3491484"/>
              <a:ext cx="645160" cy="645160"/>
            </a:xfrm>
            <a:custGeom>
              <a:avLst/>
              <a:gdLst/>
              <a:ahLst/>
              <a:cxnLst/>
              <a:rect l="l" t="t" r="r" b="b"/>
              <a:pathLst>
                <a:path w="645159" h="645160">
                  <a:moveTo>
                    <a:pt x="0" y="323087"/>
                  </a:moveTo>
                  <a:lnTo>
                    <a:pt x="3471" y="275029"/>
                  </a:lnTo>
                  <a:lnTo>
                    <a:pt x="13566" y="229266"/>
                  </a:lnTo>
                  <a:lnTo>
                    <a:pt x="29802" y="186278"/>
                  </a:lnTo>
                  <a:lnTo>
                    <a:pt x="51699" y="146546"/>
                  </a:lnTo>
                  <a:lnTo>
                    <a:pt x="78776" y="110552"/>
                  </a:lnTo>
                  <a:lnTo>
                    <a:pt x="110552" y="78776"/>
                  </a:lnTo>
                  <a:lnTo>
                    <a:pt x="146546" y="51699"/>
                  </a:lnTo>
                  <a:lnTo>
                    <a:pt x="186278" y="29802"/>
                  </a:lnTo>
                  <a:lnTo>
                    <a:pt x="229266" y="13566"/>
                  </a:lnTo>
                  <a:lnTo>
                    <a:pt x="275029" y="3471"/>
                  </a:lnTo>
                  <a:lnTo>
                    <a:pt x="323087" y="0"/>
                  </a:lnTo>
                  <a:lnTo>
                    <a:pt x="370767" y="3471"/>
                  </a:lnTo>
                  <a:lnTo>
                    <a:pt x="416220" y="13566"/>
                  </a:lnTo>
                  <a:lnTo>
                    <a:pt x="458959" y="29802"/>
                  </a:lnTo>
                  <a:lnTo>
                    <a:pt x="498497" y="51699"/>
                  </a:lnTo>
                  <a:lnTo>
                    <a:pt x="534346" y="78776"/>
                  </a:lnTo>
                  <a:lnTo>
                    <a:pt x="566018" y="110552"/>
                  </a:lnTo>
                  <a:lnTo>
                    <a:pt x="593026" y="146546"/>
                  </a:lnTo>
                  <a:lnTo>
                    <a:pt x="614880" y="186278"/>
                  </a:lnTo>
                  <a:lnTo>
                    <a:pt x="631095" y="229266"/>
                  </a:lnTo>
                  <a:lnTo>
                    <a:pt x="641181" y="275029"/>
                  </a:lnTo>
                  <a:lnTo>
                    <a:pt x="644652" y="323087"/>
                  </a:lnTo>
                  <a:lnTo>
                    <a:pt x="641181" y="370767"/>
                  </a:lnTo>
                  <a:lnTo>
                    <a:pt x="631095" y="416220"/>
                  </a:lnTo>
                  <a:lnTo>
                    <a:pt x="614880" y="458959"/>
                  </a:lnTo>
                  <a:lnTo>
                    <a:pt x="593026" y="498497"/>
                  </a:lnTo>
                  <a:lnTo>
                    <a:pt x="566018" y="534346"/>
                  </a:lnTo>
                  <a:lnTo>
                    <a:pt x="534346" y="566018"/>
                  </a:lnTo>
                  <a:lnTo>
                    <a:pt x="498497" y="593026"/>
                  </a:lnTo>
                  <a:lnTo>
                    <a:pt x="458959" y="614880"/>
                  </a:lnTo>
                  <a:lnTo>
                    <a:pt x="416220" y="631095"/>
                  </a:lnTo>
                  <a:lnTo>
                    <a:pt x="370767" y="641181"/>
                  </a:lnTo>
                  <a:lnTo>
                    <a:pt x="323087" y="644651"/>
                  </a:lnTo>
                  <a:lnTo>
                    <a:pt x="275029" y="641181"/>
                  </a:lnTo>
                  <a:lnTo>
                    <a:pt x="229266" y="631095"/>
                  </a:lnTo>
                  <a:lnTo>
                    <a:pt x="186278" y="614880"/>
                  </a:lnTo>
                  <a:lnTo>
                    <a:pt x="146546" y="593026"/>
                  </a:lnTo>
                  <a:lnTo>
                    <a:pt x="110552" y="566018"/>
                  </a:lnTo>
                  <a:lnTo>
                    <a:pt x="78776" y="534346"/>
                  </a:lnTo>
                  <a:lnTo>
                    <a:pt x="51699" y="498497"/>
                  </a:lnTo>
                  <a:lnTo>
                    <a:pt x="29802" y="458959"/>
                  </a:lnTo>
                  <a:lnTo>
                    <a:pt x="13566" y="416220"/>
                  </a:lnTo>
                  <a:lnTo>
                    <a:pt x="3471" y="370767"/>
                  </a:lnTo>
                  <a:lnTo>
                    <a:pt x="0" y="323087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767559" y="3675405"/>
            <a:ext cx="144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0" dirty="0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50349" y="3570204"/>
            <a:ext cx="2425700" cy="4546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10" dirty="0">
                <a:solidFill>
                  <a:srgbClr val="083B52"/>
                </a:solidFill>
                <a:latin typeface="Cambria"/>
                <a:cs typeface="Cambria"/>
              </a:rPr>
              <a:t>Analyse</a:t>
            </a:r>
            <a:endParaRPr sz="15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Patronen</a:t>
            </a:r>
            <a:r>
              <a:rPr sz="1200" spc="35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en</a:t>
            </a:r>
            <a:r>
              <a:rPr sz="1200" spc="1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oorzaken</a:t>
            </a:r>
            <a:r>
              <a:rPr sz="1200" spc="6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495969"/>
                </a:solidFill>
                <a:latin typeface="Cambria"/>
                <a:cs typeface="Cambria"/>
              </a:rPr>
              <a:t>interpreteren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502402" y="4527041"/>
            <a:ext cx="669290" cy="668020"/>
            <a:chOff x="5502402" y="4527041"/>
            <a:chExt cx="669290" cy="668020"/>
          </a:xfrm>
        </p:grpSpPr>
        <p:sp>
          <p:nvSpPr>
            <p:cNvPr id="16" name="object 16"/>
            <p:cNvSpPr/>
            <p:nvPr/>
          </p:nvSpPr>
          <p:spPr>
            <a:xfrm>
              <a:off x="5513832" y="4538471"/>
              <a:ext cx="646430" cy="645160"/>
            </a:xfrm>
            <a:custGeom>
              <a:avLst/>
              <a:gdLst/>
              <a:ahLst/>
              <a:cxnLst/>
              <a:rect l="l" t="t" r="r" b="b"/>
              <a:pathLst>
                <a:path w="646429" h="645160">
                  <a:moveTo>
                    <a:pt x="323087" y="644651"/>
                  </a:moveTo>
                  <a:lnTo>
                    <a:pt x="275373" y="641180"/>
                  </a:lnTo>
                  <a:lnTo>
                    <a:pt x="229822" y="631085"/>
                  </a:lnTo>
                  <a:lnTo>
                    <a:pt x="186937" y="614849"/>
                  </a:lnTo>
                  <a:lnTo>
                    <a:pt x="147219" y="592952"/>
                  </a:lnTo>
                  <a:lnTo>
                    <a:pt x="111170" y="565875"/>
                  </a:lnTo>
                  <a:lnTo>
                    <a:pt x="79291" y="534099"/>
                  </a:lnTo>
                  <a:lnTo>
                    <a:pt x="52083" y="498105"/>
                  </a:lnTo>
                  <a:lnTo>
                    <a:pt x="30049" y="458373"/>
                  </a:lnTo>
                  <a:lnTo>
                    <a:pt x="13689" y="415385"/>
                  </a:lnTo>
                  <a:lnTo>
                    <a:pt x="3506" y="369622"/>
                  </a:lnTo>
                  <a:lnTo>
                    <a:pt x="0" y="321563"/>
                  </a:lnTo>
                  <a:lnTo>
                    <a:pt x="3506" y="273884"/>
                  </a:lnTo>
                  <a:lnTo>
                    <a:pt x="13689" y="228431"/>
                  </a:lnTo>
                  <a:lnTo>
                    <a:pt x="30049" y="185692"/>
                  </a:lnTo>
                  <a:lnTo>
                    <a:pt x="52083" y="146153"/>
                  </a:lnTo>
                  <a:lnTo>
                    <a:pt x="79291" y="110305"/>
                  </a:lnTo>
                  <a:lnTo>
                    <a:pt x="111170" y="78633"/>
                  </a:lnTo>
                  <a:lnTo>
                    <a:pt x="147219" y="51625"/>
                  </a:lnTo>
                  <a:lnTo>
                    <a:pt x="186937" y="29771"/>
                  </a:lnTo>
                  <a:lnTo>
                    <a:pt x="229822" y="13556"/>
                  </a:lnTo>
                  <a:lnTo>
                    <a:pt x="275373" y="3470"/>
                  </a:lnTo>
                  <a:lnTo>
                    <a:pt x="323087" y="0"/>
                  </a:lnTo>
                  <a:lnTo>
                    <a:pt x="370802" y="3470"/>
                  </a:lnTo>
                  <a:lnTo>
                    <a:pt x="416353" y="13556"/>
                  </a:lnTo>
                  <a:lnTo>
                    <a:pt x="459238" y="29771"/>
                  </a:lnTo>
                  <a:lnTo>
                    <a:pt x="498955" y="51625"/>
                  </a:lnTo>
                  <a:lnTo>
                    <a:pt x="535005" y="78633"/>
                  </a:lnTo>
                  <a:lnTo>
                    <a:pt x="566884" y="110305"/>
                  </a:lnTo>
                  <a:lnTo>
                    <a:pt x="594092" y="146153"/>
                  </a:lnTo>
                  <a:lnTo>
                    <a:pt x="616126" y="185692"/>
                  </a:lnTo>
                  <a:lnTo>
                    <a:pt x="632486" y="228431"/>
                  </a:lnTo>
                  <a:lnTo>
                    <a:pt x="642669" y="273884"/>
                  </a:lnTo>
                  <a:lnTo>
                    <a:pt x="646175" y="321563"/>
                  </a:lnTo>
                  <a:lnTo>
                    <a:pt x="642669" y="369622"/>
                  </a:lnTo>
                  <a:lnTo>
                    <a:pt x="632486" y="415385"/>
                  </a:lnTo>
                  <a:lnTo>
                    <a:pt x="616126" y="458373"/>
                  </a:lnTo>
                  <a:lnTo>
                    <a:pt x="594092" y="498105"/>
                  </a:lnTo>
                  <a:lnTo>
                    <a:pt x="566884" y="534099"/>
                  </a:lnTo>
                  <a:lnTo>
                    <a:pt x="535005" y="565875"/>
                  </a:lnTo>
                  <a:lnTo>
                    <a:pt x="498955" y="592952"/>
                  </a:lnTo>
                  <a:lnTo>
                    <a:pt x="459238" y="614849"/>
                  </a:lnTo>
                  <a:lnTo>
                    <a:pt x="416353" y="631085"/>
                  </a:lnTo>
                  <a:lnTo>
                    <a:pt x="370802" y="641180"/>
                  </a:lnTo>
                  <a:lnTo>
                    <a:pt x="323087" y="644651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13832" y="4538471"/>
              <a:ext cx="646430" cy="645160"/>
            </a:xfrm>
            <a:custGeom>
              <a:avLst/>
              <a:gdLst/>
              <a:ahLst/>
              <a:cxnLst/>
              <a:rect l="l" t="t" r="r" b="b"/>
              <a:pathLst>
                <a:path w="646429" h="645160">
                  <a:moveTo>
                    <a:pt x="0" y="321563"/>
                  </a:moveTo>
                  <a:lnTo>
                    <a:pt x="3506" y="273884"/>
                  </a:lnTo>
                  <a:lnTo>
                    <a:pt x="13689" y="228431"/>
                  </a:lnTo>
                  <a:lnTo>
                    <a:pt x="30049" y="185692"/>
                  </a:lnTo>
                  <a:lnTo>
                    <a:pt x="52083" y="146153"/>
                  </a:lnTo>
                  <a:lnTo>
                    <a:pt x="79291" y="110305"/>
                  </a:lnTo>
                  <a:lnTo>
                    <a:pt x="111170" y="78633"/>
                  </a:lnTo>
                  <a:lnTo>
                    <a:pt x="147219" y="51625"/>
                  </a:lnTo>
                  <a:lnTo>
                    <a:pt x="186937" y="29771"/>
                  </a:lnTo>
                  <a:lnTo>
                    <a:pt x="229822" y="13556"/>
                  </a:lnTo>
                  <a:lnTo>
                    <a:pt x="275373" y="3470"/>
                  </a:lnTo>
                  <a:lnTo>
                    <a:pt x="323087" y="0"/>
                  </a:lnTo>
                  <a:lnTo>
                    <a:pt x="370802" y="3470"/>
                  </a:lnTo>
                  <a:lnTo>
                    <a:pt x="416353" y="13556"/>
                  </a:lnTo>
                  <a:lnTo>
                    <a:pt x="459238" y="29771"/>
                  </a:lnTo>
                  <a:lnTo>
                    <a:pt x="498955" y="51625"/>
                  </a:lnTo>
                  <a:lnTo>
                    <a:pt x="535005" y="78633"/>
                  </a:lnTo>
                  <a:lnTo>
                    <a:pt x="566884" y="110305"/>
                  </a:lnTo>
                  <a:lnTo>
                    <a:pt x="594092" y="146153"/>
                  </a:lnTo>
                  <a:lnTo>
                    <a:pt x="616126" y="185692"/>
                  </a:lnTo>
                  <a:lnTo>
                    <a:pt x="632486" y="228431"/>
                  </a:lnTo>
                  <a:lnTo>
                    <a:pt x="642669" y="273884"/>
                  </a:lnTo>
                  <a:lnTo>
                    <a:pt x="646175" y="321563"/>
                  </a:lnTo>
                  <a:lnTo>
                    <a:pt x="642669" y="369622"/>
                  </a:lnTo>
                  <a:lnTo>
                    <a:pt x="632486" y="415385"/>
                  </a:lnTo>
                  <a:lnTo>
                    <a:pt x="616126" y="458373"/>
                  </a:lnTo>
                  <a:lnTo>
                    <a:pt x="594092" y="498105"/>
                  </a:lnTo>
                  <a:lnTo>
                    <a:pt x="566884" y="534099"/>
                  </a:lnTo>
                  <a:lnTo>
                    <a:pt x="535005" y="565875"/>
                  </a:lnTo>
                  <a:lnTo>
                    <a:pt x="498955" y="592952"/>
                  </a:lnTo>
                  <a:lnTo>
                    <a:pt x="459238" y="614849"/>
                  </a:lnTo>
                  <a:lnTo>
                    <a:pt x="416353" y="631085"/>
                  </a:lnTo>
                  <a:lnTo>
                    <a:pt x="370802" y="641180"/>
                  </a:lnTo>
                  <a:lnTo>
                    <a:pt x="323087" y="644651"/>
                  </a:lnTo>
                  <a:lnTo>
                    <a:pt x="275373" y="641180"/>
                  </a:lnTo>
                  <a:lnTo>
                    <a:pt x="229822" y="631085"/>
                  </a:lnTo>
                  <a:lnTo>
                    <a:pt x="186937" y="614849"/>
                  </a:lnTo>
                  <a:lnTo>
                    <a:pt x="147219" y="592952"/>
                  </a:lnTo>
                  <a:lnTo>
                    <a:pt x="111170" y="565875"/>
                  </a:lnTo>
                  <a:lnTo>
                    <a:pt x="79291" y="534099"/>
                  </a:lnTo>
                  <a:lnTo>
                    <a:pt x="52083" y="498105"/>
                  </a:lnTo>
                  <a:lnTo>
                    <a:pt x="30049" y="458373"/>
                  </a:lnTo>
                  <a:lnTo>
                    <a:pt x="13689" y="415385"/>
                  </a:lnTo>
                  <a:lnTo>
                    <a:pt x="3506" y="369622"/>
                  </a:lnTo>
                  <a:lnTo>
                    <a:pt x="0" y="321563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766252" y="4722400"/>
            <a:ext cx="144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0" dirty="0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50349" y="4617199"/>
            <a:ext cx="1757045" cy="4546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10" dirty="0">
                <a:solidFill>
                  <a:srgbClr val="DF791F"/>
                </a:solidFill>
                <a:latin typeface="Cambria"/>
                <a:cs typeface="Cambria"/>
              </a:rPr>
              <a:t>Interventie</a:t>
            </a:r>
            <a:endParaRPr sz="15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Persoonsgericht</a:t>
            </a:r>
            <a:r>
              <a:rPr sz="1200" spc="7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495969"/>
                </a:solidFill>
                <a:latin typeface="Cambria"/>
                <a:cs typeface="Cambria"/>
              </a:rPr>
              <a:t>handelen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95" y="5769864"/>
            <a:ext cx="797052" cy="830579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6505193" y="5572505"/>
            <a:ext cx="668020" cy="669290"/>
            <a:chOff x="6505193" y="5572505"/>
            <a:chExt cx="668020" cy="669290"/>
          </a:xfrm>
        </p:grpSpPr>
        <p:sp>
          <p:nvSpPr>
            <p:cNvPr id="21" name="object 21"/>
            <p:cNvSpPr/>
            <p:nvPr/>
          </p:nvSpPr>
          <p:spPr>
            <a:xfrm>
              <a:off x="6516623" y="5583935"/>
              <a:ext cx="645160" cy="646430"/>
            </a:xfrm>
            <a:custGeom>
              <a:avLst/>
              <a:gdLst/>
              <a:ahLst/>
              <a:cxnLst/>
              <a:rect l="l" t="t" r="r" b="b"/>
              <a:pathLst>
                <a:path w="645159" h="646429">
                  <a:moveTo>
                    <a:pt x="323087" y="646175"/>
                  </a:moveTo>
                  <a:lnTo>
                    <a:pt x="275029" y="642669"/>
                  </a:lnTo>
                  <a:lnTo>
                    <a:pt x="229266" y="632486"/>
                  </a:lnTo>
                  <a:lnTo>
                    <a:pt x="186278" y="616126"/>
                  </a:lnTo>
                  <a:lnTo>
                    <a:pt x="146546" y="594092"/>
                  </a:lnTo>
                  <a:lnTo>
                    <a:pt x="110552" y="566884"/>
                  </a:lnTo>
                  <a:lnTo>
                    <a:pt x="78776" y="535005"/>
                  </a:lnTo>
                  <a:lnTo>
                    <a:pt x="51699" y="498955"/>
                  </a:lnTo>
                  <a:lnTo>
                    <a:pt x="29802" y="459238"/>
                  </a:lnTo>
                  <a:lnTo>
                    <a:pt x="13566" y="416353"/>
                  </a:lnTo>
                  <a:lnTo>
                    <a:pt x="3471" y="370802"/>
                  </a:lnTo>
                  <a:lnTo>
                    <a:pt x="0" y="323087"/>
                  </a:lnTo>
                  <a:lnTo>
                    <a:pt x="3471" y="275373"/>
                  </a:lnTo>
                  <a:lnTo>
                    <a:pt x="13566" y="229822"/>
                  </a:lnTo>
                  <a:lnTo>
                    <a:pt x="29802" y="186937"/>
                  </a:lnTo>
                  <a:lnTo>
                    <a:pt x="51699" y="147219"/>
                  </a:lnTo>
                  <a:lnTo>
                    <a:pt x="78776" y="111170"/>
                  </a:lnTo>
                  <a:lnTo>
                    <a:pt x="110552" y="79291"/>
                  </a:lnTo>
                  <a:lnTo>
                    <a:pt x="146546" y="52083"/>
                  </a:lnTo>
                  <a:lnTo>
                    <a:pt x="186278" y="30049"/>
                  </a:lnTo>
                  <a:lnTo>
                    <a:pt x="229266" y="13689"/>
                  </a:lnTo>
                  <a:lnTo>
                    <a:pt x="275029" y="3506"/>
                  </a:lnTo>
                  <a:lnTo>
                    <a:pt x="323087" y="0"/>
                  </a:lnTo>
                  <a:lnTo>
                    <a:pt x="370767" y="3506"/>
                  </a:lnTo>
                  <a:lnTo>
                    <a:pt x="416220" y="13689"/>
                  </a:lnTo>
                  <a:lnTo>
                    <a:pt x="458959" y="30049"/>
                  </a:lnTo>
                  <a:lnTo>
                    <a:pt x="498497" y="52083"/>
                  </a:lnTo>
                  <a:lnTo>
                    <a:pt x="534346" y="79291"/>
                  </a:lnTo>
                  <a:lnTo>
                    <a:pt x="566018" y="111170"/>
                  </a:lnTo>
                  <a:lnTo>
                    <a:pt x="593026" y="147219"/>
                  </a:lnTo>
                  <a:lnTo>
                    <a:pt x="614880" y="186937"/>
                  </a:lnTo>
                  <a:lnTo>
                    <a:pt x="631095" y="229822"/>
                  </a:lnTo>
                  <a:lnTo>
                    <a:pt x="641181" y="275373"/>
                  </a:lnTo>
                  <a:lnTo>
                    <a:pt x="644652" y="323087"/>
                  </a:lnTo>
                  <a:lnTo>
                    <a:pt x="641181" y="370802"/>
                  </a:lnTo>
                  <a:lnTo>
                    <a:pt x="631095" y="416353"/>
                  </a:lnTo>
                  <a:lnTo>
                    <a:pt x="614880" y="459238"/>
                  </a:lnTo>
                  <a:lnTo>
                    <a:pt x="593026" y="498955"/>
                  </a:lnTo>
                  <a:lnTo>
                    <a:pt x="566018" y="535005"/>
                  </a:lnTo>
                  <a:lnTo>
                    <a:pt x="534346" y="566884"/>
                  </a:lnTo>
                  <a:lnTo>
                    <a:pt x="498497" y="594092"/>
                  </a:lnTo>
                  <a:lnTo>
                    <a:pt x="458959" y="616126"/>
                  </a:lnTo>
                  <a:lnTo>
                    <a:pt x="416220" y="632486"/>
                  </a:lnTo>
                  <a:lnTo>
                    <a:pt x="370767" y="642669"/>
                  </a:lnTo>
                  <a:lnTo>
                    <a:pt x="323087" y="646175"/>
                  </a:lnTo>
                  <a:close/>
                </a:path>
              </a:pathLst>
            </a:custGeom>
            <a:solidFill>
              <a:srgbClr val="2D7C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16623" y="5583935"/>
              <a:ext cx="645160" cy="646430"/>
            </a:xfrm>
            <a:custGeom>
              <a:avLst/>
              <a:gdLst/>
              <a:ahLst/>
              <a:cxnLst/>
              <a:rect l="l" t="t" r="r" b="b"/>
              <a:pathLst>
                <a:path w="645159" h="646429">
                  <a:moveTo>
                    <a:pt x="0" y="323087"/>
                  </a:moveTo>
                  <a:lnTo>
                    <a:pt x="3471" y="275373"/>
                  </a:lnTo>
                  <a:lnTo>
                    <a:pt x="13566" y="229822"/>
                  </a:lnTo>
                  <a:lnTo>
                    <a:pt x="29802" y="186937"/>
                  </a:lnTo>
                  <a:lnTo>
                    <a:pt x="51699" y="147219"/>
                  </a:lnTo>
                  <a:lnTo>
                    <a:pt x="78776" y="111170"/>
                  </a:lnTo>
                  <a:lnTo>
                    <a:pt x="110552" y="79291"/>
                  </a:lnTo>
                  <a:lnTo>
                    <a:pt x="146546" y="52083"/>
                  </a:lnTo>
                  <a:lnTo>
                    <a:pt x="186278" y="30049"/>
                  </a:lnTo>
                  <a:lnTo>
                    <a:pt x="229266" y="13689"/>
                  </a:lnTo>
                  <a:lnTo>
                    <a:pt x="275029" y="3506"/>
                  </a:lnTo>
                  <a:lnTo>
                    <a:pt x="323087" y="0"/>
                  </a:lnTo>
                  <a:lnTo>
                    <a:pt x="370767" y="3506"/>
                  </a:lnTo>
                  <a:lnTo>
                    <a:pt x="416220" y="13689"/>
                  </a:lnTo>
                  <a:lnTo>
                    <a:pt x="458959" y="30049"/>
                  </a:lnTo>
                  <a:lnTo>
                    <a:pt x="498497" y="52083"/>
                  </a:lnTo>
                  <a:lnTo>
                    <a:pt x="534346" y="79291"/>
                  </a:lnTo>
                  <a:lnTo>
                    <a:pt x="566018" y="111170"/>
                  </a:lnTo>
                  <a:lnTo>
                    <a:pt x="593026" y="147219"/>
                  </a:lnTo>
                  <a:lnTo>
                    <a:pt x="614880" y="186937"/>
                  </a:lnTo>
                  <a:lnTo>
                    <a:pt x="631095" y="229822"/>
                  </a:lnTo>
                  <a:lnTo>
                    <a:pt x="641181" y="275373"/>
                  </a:lnTo>
                  <a:lnTo>
                    <a:pt x="644652" y="323087"/>
                  </a:lnTo>
                  <a:lnTo>
                    <a:pt x="641181" y="370802"/>
                  </a:lnTo>
                  <a:lnTo>
                    <a:pt x="631095" y="416353"/>
                  </a:lnTo>
                  <a:lnTo>
                    <a:pt x="614880" y="459238"/>
                  </a:lnTo>
                  <a:lnTo>
                    <a:pt x="593026" y="498955"/>
                  </a:lnTo>
                  <a:lnTo>
                    <a:pt x="566018" y="535005"/>
                  </a:lnTo>
                  <a:lnTo>
                    <a:pt x="534346" y="566884"/>
                  </a:lnTo>
                  <a:lnTo>
                    <a:pt x="498497" y="594092"/>
                  </a:lnTo>
                  <a:lnTo>
                    <a:pt x="458959" y="616126"/>
                  </a:lnTo>
                  <a:lnTo>
                    <a:pt x="416220" y="632486"/>
                  </a:lnTo>
                  <a:lnTo>
                    <a:pt x="370767" y="642669"/>
                  </a:lnTo>
                  <a:lnTo>
                    <a:pt x="323087" y="646175"/>
                  </a:lnTo>
                  <a:lnTo>
                    <a:pt x="275029" y="642669"/>
                  </a:lnTo>
                  <a:lnTo>
                    <a:pt x="229266" y="632486"/>
                  </a:lnTo>
                  <a:lnTo>
                    <a:pt x="186278" y="616126"/>
                  </a:lnTo>
                  <a:lnTo>
                    <a:pt x="146546" y="594092"/>
                  </a:lnTo>
                  <a:lnTo>
                    <a:pt x="110552" y="566884"/>
                  </a:lnTo>
                  <a:lnTo>
                    <a:pt x="78776" y="535005"/>
                  </a:lnTo>
                  <a:lnTo>
                    <a:pt x="51699" y="498955"/>
                  </a:lnTo>
                  <a:lnTo>
                    <a:pt x="29802" y="459238"/>
                  </a:lnTo>
                  <a:lnTo>
                    <a:pt x="13566" y="416353"/>
                  </a:lnTo>
                  <a:lnTo>
                    <a:pt x="3471" y="370802"/>
                  </a:lnTo>
                  <a:lnTo>
                    <a:pt x="0" y="323087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767559" y="5769297"/>
            <a:ext cx="144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0" dirty="0">
                <a:solidFill>
                  <a:srgbClr val="FFFFFF"/>
                </a:solidFill>
                <a:latin typeface="Cambria"/>
                <a:cs typeface="Cambria"/>
              </a:rPr>
              <a:t>4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50349" y="5664194"/>
            <a:ext cx="1766570" cy="4546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10" dirty="0">
                <a:solidFill>
                  <a:srgbClr val="2D7CA0"/>
                </a:solidFill>
                <a:latin typeface="Cambria"/>
                <a:cs typeface="Cambria"/>
              </a:rPr>
              <a:t>Evaluatie</a:t>
            </a:r>
            <a:endParaRPr sz="15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Effect</a:t>
            </a:r>
            <a:r>
              <a:rPr sz="1200" spc="3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nagaan</a:t>
            </a:r>
            <a:r>
              <a:rPr sz="1200" spc="6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en</a:t>
            </a:r>
            <a:r>
              <a:rPr sz="1200" spc="3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495969"/>
                </a:solidFill>
                <a:latin typeface="Cambria"/>
                <a:cs typeface="Cambria"/>
              </a:rPr>
              <a:t>bijstellen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23691" y="1113590"/>
            <a:ext cx="8958580" cy="7467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2350" dirty="0"/>
              <a:t>5.</a:t>
            </a:r>
            <a:r>
              <a:rPr sz="2350" spc="-25" dirty="0"/>
              <a:t> </a:t>
            </a:r>
            <a:r>
              <a:rPr sz="2350" spc="-10" dirty="0"/>
              <a:t>Niet-</a:t>
            </a:r>
            <a:r>
              <a:rPr sz="2350" dirty="0"/>
              <a:t>participatieve</a:t>
            </a:r>
            <a:r>
              <a:rPr sz="2350" spc="20" dirty="0"/>
              <a:t> </a:t>
            </a:r>
            <a:r>
              <a:rPr sz="2350" dirty="0"/>
              <a:t>observaties</a:t>
            </a:r>
            <a:r>
              <a:rPr sz="2350" spc="-20" dirty="0"/>
              <a:t> </a:t>
            </a:r>
            <a:r>
              <a:rPr sz="2350" dirty="0"/>
              <a:t>(40h)</a:t>
            </a:r>
            <a:r>
              <a:rPr sz="2350" spc="-40" dirty="0"/>
              <a:t> </a:t>
            </a:r>
            <a:r>
              <a:rPr sz="2350" dirty="0"/>
              <a:t>op</a:t>
            </a:r>
            <a:r>
              <a:rPr sz="2350" spc="-15" dirty="0"/>
              <a:t> </a:t>
            </a:r>
            <a:r>
              <a:rPr sz="2350" dirty="0"/>
              <a:t>verblijfsafdelingen</a:t>
            </a:r>
            <a:r>
              <a:rPr sz="2350" spc="-5" dirty="0"/>
              <a:t> </a:t>
            </a:r>
            <a:r>
              <a:rPr sz="2350" spc="-25" dirty="0"/>
              <a:t>en </a:t>
            </a:r>
            <a:r>
              <a:rPr sz="2350" spc="-10" dirty="0"/>
              <a:t>interviews</a:t>
            </a:r>
            <a:endParaRPr sz="2350"/>
          </a:p>
        </p:txBody>
      </p:sp>
      <p:grpSp>
        <p:nvGrpSpPr>
          <p:cNvPr id="3" name="object 3"/>
          <p:cNvGrpSpPr/>
          <p:nvPr/>
        </p:nvGrpSpPr>
        <p:grpSpPr>
          <a:xfrm>
            <a:off x="5502402" y="2433066"/>
            <a:ext cx="1357630" cy="3494404"/>
            <a:chOff x="5502402" y="2433066"/>
            <a:chExt cx="1357630" cy="3494404"/>
          </a:xfrm>
        </p:grpSpPr>
        <p:sp>
          <p:nvSpPr>
            <p:cNvPr id="4" name="object 4"/>
            <p:cNvSpPr/>
            <p:nvPr/>
          </p:nvSpPr>
          <p:spPr>
            <a:xfrm>
              <a:off x="5836919" y="2767584"/>
              <a:ext cx="1003300" cy="3139440"/>
            </a:xfrm>
            <a:custGeom>
              <a:avLst/>
              <a:gdLst/>
              <a:ahLst/>
              <a:cxnLst/>
              <a:rect l="l" t="t" r="r" b="b"/>
              <a:pathLst>
                <a:path w="1003300" h="3139440">
                  <a:moveTo>
                    <a:pt x="0" y="0"/>
                  </a:moveTo>
                  <a:lnTo>
                    <a:pt x="982" y="42943"/>
                  </a:lnTo>
                  <a:lnTo>
                    <a:pt x="3881" y="83227"/>
                  </a:lnTo>
                  <a:lnTo>
                    <a:pt x="15140" y="156219"/>
                  </a:lnTo>
                  <a:lnTo>
                    <a:pt x="33198" y="219778"/>
                  </a:lnTo>
                  <a:lnTo>
                    <a:pt x="57476" y="274708"/>
                  </a:lnTo>
                  <a:lnTo>
                    <a:pt x="87395" y="321812"/>
                  </a:lnTo>
                  <a:lnTo>
                    <a:pt x="122378" y="361893"/>
                  </a:lnTo>
                  <a:lnTo>
                    <a:pt x="161845" y="395754"/>
                  </a:lnTo>
                  <a:lnTo>
                    <a:pt x="205217" y="424199"/>
                  </a:lnTo>
                  <a:lnTo>
                    <a:pt x="251917" y="448032"/>
                  </a:lnTo>
                  <a:lnTo>
                    <a:pt x="301364" y="468054"/>
                  </a:lnTo>
                  <a:lnTo>
                    <a:pt x="352982" y="485070"/>
                  </a:lnTo>
                  <a:lnTo>
                    <a:pt x="406191" y="499884"/>
                  </a:lnTo>
                  <a:lnTo>
                    <a:pt x="460413" y="513297"/>
                  </a:lnTo>
                  <a:lnTo>
                    <a:pt x="515068" y="526114"/>
                  </a:lnTo>
                  <a:lnTo>
                    <a:pt x="542378" y="532550"/>
                  </a:lnTo>
                  <a:lnTo>
                    <a:pt x="596600" y="545979"/>
                  </a:lnTo>
                  <a:lnTo>
                    <a:pt x="649809" y="560819"/>
                  </a:lnTo>
                  <a:lnTo>
                    <a:pt x="701427" y="577875"/>
                  </a:lnTo>
                  <a:lnTo>
                    <a:pt x="750874" y="597949"/>
                  </a:lnTo>
                  <a:lnTo>
                    <a:pt x="797574" y="621845"/>
                  </a:lnTo>
                  <a:lnTo>
                    <a:pt x="840946" y="650365"/>
                  </a:lnTo>
                  <a:lnTo>
                    <a:pt x="880413" y="684314"/>
                  </a:lnTo>
                  <a:lnTo>
                    <a:pt x="915396" y="724495"/>
                  </a:lnTo>
                  <a:lnTo>
                    <a:pt x="945315" y="771710"/>
                  </a:lnTo>
                  <a:lnTo>
                    <a:pt x="969593" y="826764"/>
                  </a:lnTo>
                  <a:lnTo>
                    <a:pt x="987651" y="890459"/>
                  </a:lnTo>
                  <a:lnTo>
                    <a:pt x="998910" y="963599"/>
                  </a:lnTo>
                  <a:lnTo>
                    <a:pt x="1001809" y="1003962"/>
                  </a:lnTo>
                  <a:lnTo>
                    <a:pt x="1002791" y="1046987"/>
                  </a:lnTo>
                  <a:lnTo>
                    <a:pt x="1001809" y="1089931"/>
                  </a:lnTo>
                  <a:lnTo>
                    <a:pt x="998910" y="1130215"/>
                  </a:lnTo>
                  <a:lnTo>
                    <a:pt x="987651" y="1203207"/>
                  </a:lnTo>
                  <a:lnTo>
                    <a:pt x="969593" y="1266764"/>
                  </a:lnTo>
                  <a:lnTo>
                    <a:pt x="945315" y="1321692"/>
                  </a:lnTo>
                  <a:lnTo>
                    <a:pt x="915396" y="1368791"/>
                  </a:lnTo>
                  <a:lnTo>
                    <a:pt x="880413" y="1408865"/>
                  </a:lnTo>
                  <a:lnTo>
                    <a:pt x="840946" y="1442717"/>
                  </a:lnTo>
                  <a:lnTo>
                    <a:pt x="797574" y="1471150"/>
                  </a:lnTo>
                  <a:lnTo>
                    <a:pt x="750874" y="1494966"/>
                  </a:lnTo>
                  <a:lnTo>
                    <a:pt x="701427" y="1514969"/>
                  </a:lnTo>
                  <a:lnTo>
                    <a:pt x="649809" y="1531961"/>
                  </a:lnTo>
                  <a:lnTo>
                    <a:pt x="596600" y="1546745"/>
                  </a:lnTo>
                  <a:lnTo>
                    <a:pt x="542378" y="1560124"/>
                  </a:lnTo>
                  <a:lnTo>
                    <a:pt x="487723" y="1572901"/>
                  </a:lnTo>
                  <a:lnTo>
                    <a:pt x="460413" y="1579315"/>
                  </a:lnTo>
                  <a:lnTo>
                    <a:pt x="406191" y="1592694"/>
                  </a:lnTo>
                  <a:lnTo>
                    <a:pt x="352982" y="1607478"/>
                  </a:lnTo>
                  <a:lnTo>
                    <a:pt x="301364" y="1624470"/>
                  </a:lnTo>
                  <a:lnTo>
                    <a:pt x="251917" y="1644473"/>
                  </a:lnTo>
                  <a:lnTo>
                    <a:pt x="205217" y="1668289"/>
                  </a:lnTo>
                  <a:lnTo>
                    <a:pt x="161845" y="1696722"/>
                  </a:lnTo>
                  <a:lnTo>
                    <a:pt x="122378" y="1730574"/>
                  </a:lnTo>
                  <a:lnTo>
                    <a:pt x="87395" y="1770648"/>
                  </a:lnTo>
                  <a:lnTo>
                    <a:pt x="57476" y="1817747"/>
                  </a:lnTo>
                  <a:lnTo>
                    <a:pt x="33198" y="1872674"/>
                  </a:lnTo>
                  <a:lnTo>
                    <a:pt x="15140" y="1936232"/>
                  </a:lnTo>
                  <a:lnTo>
                    <a:pt x="3881" y="2009224"/>
                  </a:lnTo>
                  <a:lnTo>
                    <a:pt x="982" y="2049508"/>
                  </a:lnTo>
                  <a:lnTo>
                    <a:pt x="0" y="2092451"/>
                  </a:lnTo>
                  <a:lnTo>
                    <a:pt x="982" y="2135477"/>
                  </a:lnTo>
                  <a:lnTo>
                    <a:pt x="3881" y="2175840"/>
                  </a:lnTo>
                  <a:lnTo>
                    <a:pt x="15140" y="2248980"/>
                  </a:lnTo>
                  <a:lnTo>
                    <a:pt x="33198" y="2312675"/>
                  </a:lnTo>
                  <a:lnTo>
                    <a:pt x="57476" y="2367729"/>
                  </a:lnTo>
                  <a:lnTo>
                    <a:pt x="87395" y="2414944"/>
                  </a:lnTo>
                  <a:lnTo>
                    <a:pt x="122378" y="2455125"/>
                  </a:lnTo>
                  <a:lnTo>
                    <a:pt x="161845" y="2489074"/>
                  </a:lnTo>
                  <a:lnTo>
                    <a:pt x="205217" y="2517594"/>
                  </a:lnTo>
                  <a:lnTo>
                    <a:pt x="251917" y="2541490"/>
                  </a:lnTo>
                  <a:lnTo>
                    <a:pt x="301364" y="2561564"/>
                  </a:lnTo>
                  <a:lnTo>
                    <a:pt x="352982" y="2578620"/>
                  </a:lnTo>
                  <a:lnTo>
                    <a:pt x="406191" y="2593460"/>
                  </a:lnTo>
                  <a:lnTo>
                    <a:pt x="460413" y="2606889"/>
                  </a:lnTo>
                  <a:lnTo>
                    <a:pt x="515068" y="2619709"/>
                  </a:lnTo>
                  <a:lnTo>
                    <a:pt x="542378" y="2626142"/>
                  </a:lnTo>
                  <a:lnTo>
                    <a:pt x="596600" y="2639555"/>
                  </a:lnTo>
                  <a:lnTo>
                    <a:pt x="649809" y="2654369"/>
                  </a:lnTo>
                  <a:lnTo>
                    <a:pt x="701427" y="2671385"/>
                  </a:lnTo>
                  <a:lnTo>
                    <a:pt x="750874" y="2691407"/>
                  </a:lnTo>
                  <a:lnTo>
                    <a:pt x="797574" y="2715240"/>
                  </a:lnTo>
                  <a:lnTo>
                    <a:pt x="840946" y="2743685"/>
                  </a:lnTo>
                  <a:lnTo>
                    <a:pt x="880413" y="2777546"/>
                  </a:lnTo>
                  <a:lnTo>
                    <a:pt x="915396" y="2817627"/>
                  </a:lnTo>
                  <a:lnTo>
                    <a:pt x="945315" y="2864731"/>
                  </a:lnTo>
                  <a:lnTo>
                    <a:pt x="969593" y="2919661"/>
                  </a:lnTo>
                  <a:lnTo>
                    <a:pt x="987651" y="2983220"/>
                  </a:lnTo>
                  <a:lnTo>
                    <a:pt x="998910" y="3056212"/>
                  </a:lnTo>
                  <a:lnTo>
                    <a:pt x="1001809" y="3096496"/>
                  </a:lnTo>
                  <a:lnTo>
                    <a:pt x="1002791" y="3139440"/>
                  </a:lnTo>
                </a:path>
              </a:pathLst>
            </a:custGeom>
            <a:ln w="39624">
              <a:solidFill>
                <a:srgbClr val="A8C6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13832" y="2444496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30">
                  <a:moveTo>
                    <a:pt x="323087" y="646175"/>
                  </a:move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close/>
                </a:path>
              </a:pathLst>
            </a:custGeom>
            <a:solidFill>
              <a:srgbClr val="4D9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13832" y="2444496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30">
                  <a:moveTo>
                    <a:pt x="0" y="323087"/>
                  </a:move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66252" y="2628410"/>
            <a:ext cx="144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0" dirty="0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01139" y="2047696"/>
            <a:ext cx="4284345" cy="930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dirty="0">
                <a:solidFill>
                  <a:srgbClr val="001F60"/>
                </a:solidFill>
                <a:latin typeface="Cambria"/>
                <a:cs typeface="Cambria"/>
              </a:rPr>
              <a:t>Klinische</a:t>
            </a:r>
            <a:r>
              <a:rPr sz="1550" b="1" spc="5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550" b="1" spc="-10" dirty="0">
                <a:solidFill>
                  <a:srgbClr val="001F60"/>
                </a:solidFill>
                <a:latin typeface="Cambria"/>
                <a:cs typeface="Cambria"/>
              </a:rPr>
              <a:t>besluitvorming</a:t>
            </a:r>
            <a:endParaRPr sz="15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550">
              <a:latin typeface="Cambria"/>
              <a:cs typeface="Cambria"/>
            </a:endParaRPr>
          </a:p>
          <a:p>
            <a:pPr marL="1961514">
              <a:lnSpc>
                <a:spcPct val="100000"/>
              </a:lnSpc>
            </a:pPr>
            <a:r>
              <a:rPr sz="1550" b="1" spc="-10" dirty="0">
                <a:solidFill>
                  <a:srgbClr val="4D9A8E"/>
                </a:solidFill>
                <a:latin typeface="Cambria"/>
                <a:cs typeface="Cambria"/>
              </a:rPr>
              <a:t>Assessment</a:t>
            </a:r>
            <a:endParaRPr sz="1550">
              <a:latin typeface="Cambria"/>
              <a:cs typeface="Cambria"/>
            </a:endParaRPr>
          </a:p>
          <a:p>
            <a:pPr marL="1961514">
              <a:lnSpc>
                <a:spcPct val="100000"/>
              </a:lnSpc>
              <a:spcBef>
                <a:spcPts val="40"/>
              </a:spcBef>
            </a:pP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Systematisch</a:t>
            </a:r>
            <a:r>
              <a:rPr sz="1200" spc="25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observeren</a:t>
            </a:r>
            <a:r>
              <a:rPr sz="1200" spc="3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en</a:t>
            </a:r>
            <a:r>
              <a:rPr sz="1200" spc="6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spc="-20" dirty="0">
                <a:solidFill>
                  <a:srgbClr val="495969"/>
                </a:solidFill>
                <a:latin typeface="Cambria"/>
                <a:cs typeface="Cambria"/>
              </a:rPr>
              <a:t>meten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8633" y="2488143"/>
            <a:ext cx="4194810" cy="3546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0045" marR="786765" algn="ctr">
              <a:lnSpc>
                <a:spcPct val="102000"/>
              </a:lnSpc>
              <a:spcBef>
                <a:spcPts val="95"/>
              </a:spcBef>
            </a:pPr>
            <a:r>
              <a:rPr sz="1550" dirty="0">
                <a:solidFill>
                  <a:srgbClr val="009559"/>
                </a:solidFill>
                <a:latin typeface="Cambria"/>
                <a:cs typeface="Cambria"/>
              </a:rPr>
              <a:t>BPSD</a:t>
            </a:r>
            <a:r>
              <a:rPr sz="1550" spc="45" dirty="0">
                <a:solidFill>
                  <a:srgbClr val="009559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009559"/>
                </a:solidFill>
                <a:latin typeface="Cambria"/>
                <a:cs typeface="Cambria"/>
              </a:rPr>
              <a:t>=</a:t>
            </a:r>
            <a:r>
              <a:rPr sz="1550" spc="50" dirty="0">
                <a:solidFill>
                  <a:srgbClr val="009559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009559"/>
                </a:solidFill>
                <a:latin typeface="Cambria"/>
                <a:cs typeface="Cambria"/>
              </a:rPr>
              <a:t>symptoom</a:t>
            </a:r>
            <a:r>
              <a:rPr sz="1550" spc="15" dirty="0">
                <a:solidFill>
                  <a:srgbClr val="009559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009559"/>
                </a:solidFill>
                <a:latin typeface="Cambria"/>
                <a:cs typeface="Cambria"/>
              </a:rPr>
              <a:t>versus</a:t>
            </a:r>
            <a:r>
              <a:rPr sz="1550" spc="55" dirty="0">
                <a:solidFill>
                  <a:srgbClr val="009559"/>
                </a:solidFill>
                <a:latin typeface="Cambria"/>
                <a:cs typeface="Cambria"/>
              </a:rPr>
              <a:t> </a:t>
            </a:r>
            <a:r>
              <a:rPr sz="1550" spc="-10" dirty="0">
                <a:solidFill>
                  <a:srgbClr val="009559"/>
                </a:solidFill>
                <a:latin typeface="Cambria"/>
                <a:cs typeface="Cambria"/>
              </a:rPr>
              <a:t>expressie </a:t>
            </a:r>
            <a:r>
              <a:rPr sz="1550" dirty="0">
                <a:solidFill>
                  <a:srgbClr val="009559"/>
                </a:solidFill>
                <a:latin typeface="Cambria"/>
                <a:cs typeface="Cambria"/>
              </a:rPr>
              <a:t>Assessment</a:t>
            </a:r>
            <a:r>
              <a:rPr sz="1550" spc="65" dirty="0">
                <a:solidFill>
                  <a:srgbClr val="009559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009559"/>
                </a:solidFill>
                <a:latin typeface="Cambria"/>
                <a:cs typeface="Cambria"/>
              </a:rPr>
              <a:t>is</a:t>
            </a:r>
            <a:r>
              <a:rPr sz="1550" spc="85" dirty="0">
                <a:solidFill>
                  <a:srgbClr val="009559"/>
                </a:solidFill>
                <a:latin typeface="Cambria"/>
                <a:cs typeface="Cambria"/>
              </a:rPr>
              <a:t> </a:t>
            </a:r>
            <a:r>
              <a:rPr sz="1550" spc="-10" dirty="0">
                <a:solidFill>
                  <a:srgbClr val="009559"/>
                </a:solidFill>
                <a:latin typeface="Cambria"/>
                <a:cs typeface="Cambria"/>
              </a:rPr>
              <a:t>beperkt</a:t>
            </a:r>
            <a:endParaRPr sz="15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5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915"/>
              </a:spcBef>
            </a:pPr>
            <a:endParaRPr sz="1550">
              <a:latin typeface="Cambria"/>
              <a:cs typeface="Cambria"/>
            </a:endParaRPr>
          </a:p>
          <a:p>
            <a:pPr marR="391795" algn="ctr">
              <a:lnSpc>
                <a:spcPct val="100000"/>
              </a:lnSpc>
            </a:pPr>
            <a:r>
              <a:rPr sz="1550" dirty="0">
                <a:solidFill>
                  <a:srgbClr val="001F60"/>
                </a:solidFill>
                <a:latin typeface="Cambria"/>
                <a:cs typeface="Cambria"/>
              </a:rPr>
              <a:t>Is</a:t>
            </a:r>
            <a:r>
              <a:rPr sz="1550" spc="4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001F60"/>
                </a:solidFill>
                <a:latin typeface="Cambria"/>
                <a:cs typeface="Cambria"/>
              </a:rPr>
              <a:t>het</a:t>
            </a:r>
            <a:r>
              <a:rPr sz="1550" spc="3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001F60"/>
                </a:solidFill>
                <a:latin typeface="Cambria"/>
                <a:cs typeface="Cambria"/>
              </a:rPr>
              <a:t>een</a:t>
            </a:r>
            <a:r>
              <a:rPr sz="1550" spc="3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550" spc="-10" dirty="0">
                <a:solidFill>
                  <a:srgbClr val="001F60"/>
                </a:solidFill>
                <a:latin typeface="Cambria"/>
                <a:cs typeface="Cambria"/>
              </a:rPr>
              <a:t>delier?</a:t>
            </a:r>
            <a:endParaRPr sz="1550">
              <a:latin typeface="Cambria"/>
              <a:cs typeface="Cambria"/>
            </a:endParaRPr>
          </a:p>
          <a:p>
            <a:pPr marR="393065" algn="ctr">
              <a:lnSpc>
                <a:spcPct val="100000"/>
              </a:lnSpc>
              <a:spcBef>
                <a:spcPts val="35"/>
              </a:spcBef>
            </a:pPr>
            <a:r>
              <a:rPr sz="1550" dirty="0">
                <a:solidFill>
                  <a:srgbClr val="001F60"/>
                </a:solidFill>
                <a:latin typeface="Cambria"/>
                <a:cs typeface="Cambria"/>
              </a:rPr>
              <a:t>Is</a:t>
            </a:r>
            <a:r>
              <a:rPr sz="1550" spc="6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001F60"/>
                </a:solidFill>
                <a:latin typeface="Cambria"/>
                <a:cs typeface="Cambria"/>
              </a:rPr>
              <a:t>de</a:t>
            </a:r>
            <a:r>
              <a:rPr sz="1550" spc="5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001F60"/>
                </a:solidFill>
                <a:latin typeface="Cambria"/>
                <a:cs typeface="Cambria"/>
              </a:rPr>
              <a:t>situatie</a:t>
            </a:r>
            <a:r>
              <a:rPr sz="1550" spc="3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001F60"/>
                </a:solidFill>
                <a:latin typeface="Cambria"/>
                <a:cs typeface="Cambria"/>
              </a:rPr>
              <a:t>(fysiek)</a:t>
            </a:r>
            <a:r>
              <a:rPr sz="1550" spc="6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550" spc="-10" dirty="0">
                <a:solidFill>
                  <a:srgbClr val="001F60"/>
                </a:solidFill>
                <a:latin typeface="Cambria"/>
                <a:cs typeface="Cambria"/>
              </a:rPr>
              <a:t>veilig?</a:t>
            </a:r>
            <a:endParaRPr sz="15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755"/>
              </a:spcBef>
            </a:pPr>
            <a:endParaRPr sz="1550">
              <a:latin typeface="Cambria"/>
              <a:cs typeface="Cambria"/>
            </a:endParaRPr>
          </a:p>
          <a:p>
            <a:pPr marL="142240" marR="5080" indent="-130175">
              <a:lnSpc>
                <a:spcPct val="102000"/>
              </a:lnSpc>
            </a:pP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Interventies</a:t>
            </a:r>
            <a:r>
              <a:rPr sz="1550" spc="20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om</a:t>
            </a:r>
            <a:r>
              <a:rPr sz="1550" spc="75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fysieke</a:t>
            </a:r>
            <a:r>
              <a:rPr sz="1550" spc="40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veiligheid</a:t>
            </a:r>
            <a:r>
              <a:rPr sz="1550" spc="35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te</a:t>
            </a:r>
            <a:r>
              <a:rPr sz="1550" spc="60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spc="-10" dirty="0">
                <a:solidFill>
                  <a:srgbClr val="EBA000"/>
                </a:solidFill>
                <a:latin typeface="Cambria"/>
                <a:cs typeface="Cambria"/>
              </a:rPr>
              <a:t>garanderen: </a:t>
            </a: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zowel</a:t>
            </a:r>
            <a:r>
              <a:rPr sz="1550" spc="50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farmacologisch</a:t>
            </a:r>
            <a:r>
              <a:rPr sz="1550" spc="10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als</a:t>
            </a:r>
            <a:r>
              <a:rPr sz="1550" spc="75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niet-</a:t>
            </a:r>
            <a:r>
              <a:rPr sz="1550" spc="-10" dirty="0">
                <a:solidFill>
                  <a:srgbClr val="EBA000"/>
                </a:solidFill>
                <a:latin typeface="Cambria"/>
                <a:cs typeface="Cambria"/>
              </a:rPr>
              <a:t>farmacologisch.</a:t>
            </a:r>
            <a:endParaRPr sz="1550">
              <a:latin typeface="Cambria"/>
              <a:cs typeface="Cambria"/>
            </a:endParaRPr>
          </a:p>
          <a:p>
            <a:pPr marL="123825">
              <a:lnSpc>
                <a:spcPct val="100000"/>
              </a:lnSpc>
              <a:spcBef>
                <a:spcPts val="25"/>
              </a:spcBef>
            </a:pP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Niet-farmacologische</a:t>
            </a:r>
            <a:r>
              <a:rPr sz="1550" spc="80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dirty="0">
                <a:solidFill>
                  <a:srgbClr val="EBA000"/>
                </a:solidFill>
                <a:latin typeface="Cambria"/>
                <a:cs typeface="Cambria"/>
              </a:rPr>
              <a:t>interventies</a:t>
            </a:r>
            <a:r>
              <a:rPr sz="1550" spc="105" dirty="0">
                <a:solidFill>
                  <a:srgbClr val="EBA000"/>
                </a:solidFill>
                <a:latin typeface="Cambria"/>
                <a:cs typeface="Cambria"/>
              </a:rPr>
              <a:t> </a:t>
            </a:r>
            <a:r>
              <a:rPr sz="1550" spc="-10" dirty="0">
                <a:solidFill>
                  <a:srgbClr val="EBA000"/>
                </a:solidFill>
                <a:latin typeface="Cambria"/>
                <a:cs typeface="Cambria"/>
              </a:rPr>
              <a:t>willekeurig.</a:t>
            </a:r>
            <a:endParaRPr sz="15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5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z="1550">
              <a:latin typeface="Cambria"/>
              <a:cs typeface="Cambria"/>
            </a:endParaRPr>
          </a:p>
          <a:p>
            <a:pPr marR="390525" algn="ctr">
              <a:lnSpc>
                <a:spcPct val="100000"/>
              </a:lnSpc>
            </a:pPr>
            <a:r>
              <a:rPr sz="1550" dirty="0">
                <a:solidFill>
                  <a:srgbClr val="0070BF"/>
                </a:solidFill>
                <a:latin typeface="Cambria"/>
                <a:cs typeface="Cambria"/>
              </a:rPr>
              <a:t>Niet</a:t>
            </a:r>
            <a:r>
              <a:rPr sz="1550" spc="50" dirty="0">
                <a:solidFill>
                  <a:srgbClr val="0070BF"/>
                </a:solidFill>
                <a:latin typeface="Cambria"/>
                <a:cs typeface="Cambria"/>
              </a:rPr>
              <a:t> </a:t>
            </a:r>
            <a:r>
              <a:rPr sz="1550" spc="-10" dirty="0">
                <a:solidFill>
                  <a:srgbClr val="0070BF"/>
                </a:solidFill>
                <a:latin typeface="Cambria"/>
                <a:cs typeface="Cambria"/>
              </a:rPr>
              <a:t>systematisch</a:t>
            </a:r>
            <a:endParaRPr sz="1550">
              <a:latin typeface="Cambria"/>
              <a:cs typeface="Cambr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505193" y="3480054"/>
            <a:ext cx="668020" cy="668020"/>
            <a:chOff x="6505193" y="3480054"/>
            <a:chExt cx="668020" cy="668020"/>
          </a:xfrm>
        </p:grpSpPr>
        <p:sp>
          <p:nvSpPr>
            <p:cNvPr id="10" name="object 10"/>
            <p:cNvSpPr/>
            <p:nvPr/>
          </p:nvSpPr>
          <p:spPr>
            <a:xfrm>
              <a:off x="6516623" y="3491484"/>
              <a:ext cx="645160" cy="645160"/>
            </a:xfrm>
            <a:custGeom>
              <a:avLst/>
              <a:gdLst/>
              <a:ahLst/>
              <a:cxnLst/>
              <a:rect l="l" t="t" r="r" b="b"/>
              <a:pathLst>
                <a:path w="645159" h="645160">
                  <a:moveTo>
                    <a:pt x="323087" y="644651"/>
                  </a:moveTo>
                  <a:lnTo>
                    <a:pt x="275029" y="641181"/>
                  </a:lnTo>
                  <a:lnTo>
                    <a:pt x="229266" y="631095"/>
                  </a:lnTo>
                  <a:lnTo>
                    <a:pt x="186278" y="614880"/>
                  </a:lnTo>
                  <a:lnTo>
                    <a:pt x="146546" y="593026"/>
                  </a:lnTo>
                  <a:lnTo>
                    <a:pt x="110552" y="566018"/>
                  </a:lnTo>
                  <a:lnTo>
                    <a:pt x="78776" y="534346"/>
                  </a:lnTo>
                  <a:lnTo>
                    <a:pt x="51699" y="498497"/>
                  </a:lnTo>
                  <a:lnTo>
                    <a:pt x="29802" y="458959"/>
                  </a:lnTo>
                  <a:lnTo>
                    <a:pt x="13566" y="416220"/>
                  </a:lnTo>
                  <a:lnTo>
                    <a:pt x="3471" y="370767"/>
                  </a:lnTo>
                  <a:lnTo>
                    <a:pt x="0" y="323087"/>
                  </a:lnTo>
                  <a:lnTo>
                    <a:pt x="3471" y="275029"/>
                  </a:lnTo>
                  <a:lnTo>
                    <a:pt x="13566" y="229266"/>
                  </a:lnTo>
                  <a:lnTo>
                    <a:pt x="29802" y="186278"/>
                  </a:lnTo>
                  <a:lnTo>
                    <a:pt x="51699" y="146546"/>
                  </a:lnTo>
                  <a:lnTo>
                    <a:pt x="78776" y="110552"/>
                  </a:lnTo>
                  <a:lnTo>
                    <a:pt x="110552" y="78776"/>
                  </a:lnTo>
                  <a:lnTo>
                    <a:pt x="146546" y="51699"/>
                  </a:lnTo>
                  <a:lnTo>
                    <a:pt x="186278" y="29802"/>
                  </a:lnTo>
                  <a:lnTo>
                    <a:pt x="229266" y="13566"/>
                  </a:lnTo>
                  <a:lnTo>
                    <a:pt x="275029" y="3471"/>
                  </a:lnTo>
                  <a:lnTo>
                    <a:pt x="323087" y="0"/>
                  </a:lnTo>
                  <a:lnTo>
                    <a:pt x="370767" y="3471"/>
                  </a:lnTo>
                  <a:lnTo>
                    <a:pt x="416220" y="13566"/>
                  </a:lnTo>
                  <a:lnTo>
                    <a:pt x="458959" y="29802"/>
                  </a:lnTo>
                  <a:lnTo>
                    <a:pt x="498497" y="51699"/>
                  </a:lnTo>
                  <a:lnTo>
                    <a:pt x="534346" y="78776"/>
                  </a:lnTo>
                  <a:lnTo>
                    <a:pt x="566018" y="110552"/>
                  </a:lnTo>
                  <a:lnTo>
                    <a:pt x="593026" y="146546"/>
                  </a:lnTo>
                  <a:lnTo>
                    <a:pt x="614880" y="186278"/>
                  </a:lnTo>
                  <a:lnTo>
                    <a:pt x="631095" y="229266"/>
                  </a:lnTo>
                  <a:lnTo>
                    <a:pt x="641181" y="275029"/>
                  </a:lnTo>
                  <a:lnTo>
                    <a:pt x="644652" y="323087"/>
                  </a:lnTo>
                  <a:lnTo>
                    <a:pt x="641181" y="370767"/>
                  </a:lnTo>
                  <a:lnTo>
                    <a:pt x="631095" y="416220"/>
                  </a:lnTo>
                  <a:lnTo>
                    <a:pt x="614880" y="458959"/>
                  </a:lnTo>
                  <a:lnTo>
                    <a:pt x="593026" y="498497"/>
                  </a:lnTo>
                  <a:lnTo>
                    <a:pt x="566018" y="534346"/>
                  </a:lnTo>
                  <a:lnTo>
                    <a:pt x="534346" y="566018"/>
                  </a:lnTo>
                  <a:lnTo>
                    <a:pt x="498497" y="593026"/>
                  </a:lnTo>
                  <a:lnTo>
                    <a:pt x="458959" y="614880"/>
                  </a:lnTo>
                  <a:lnTo>
                    <a:pt x="416220" y="631095"/>
                  </a:lnTo>
                  <a:lnTo>
                    <a:pt x="370767" y="641181"/>
                  </a:lnTo>
                  <a:lnTo>
                    <a:pt x="323087" y="644651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16623" y="3491484"/>
              <a:ext cx="645160" cy="645160"/>
            </a:xfrm>
            <a:custGeom>
              <a:avLst/>
              <a:gdLst/>
              <a:ahLst/>
              <a:cxnLst/>
              <a:rect l="l" t="t" r="r" b="b"/>
              <a:pathLst>
                <a:path w="645159" h="645160">
                  <a:moveTo>
                    <a:pt x="0" y="323087"/>
                  </a:moveTo>
                  <a:lnTo>
                    <a:pt x="3471" y="275029"/>
                  </a:lnTo>
                  <a:lnTo>
                    <a:pt x="13566" y="229266"/>
                  </a:lnTo>
                  <a:lnTo>
                    <a:pt x="29802" y="186278"/>
                  </a:lnTo>
                  <a:lnTo>
                    <a:pt x="51699" y="146546"/>
                  </a:lnTo>
                  <a:lnTo>
                    <a:pt x="78776" y="110552"/>
                  </a:lnTo>
                  <a:lnTo>
                    <a:pt x="110552" y="78776"/>
                  </a:lnTo>
                  <a:lnTo>
                    <a:pt x="146546" y="51699"/>
                  </a:lnTo>
                  <a:lnTo>
                    <a:pt x="186278" y="29802"/>
                  </a:lnTo>
                  <a:lnTo>
                    <a:pt x="229266" y="13566"/>
                  </a:lnTo>
                  <a:lnTo>
                    <a:pt x="275029" y="3471"/>
                  </a:lnTo>
                  <a:lnTo>
                    <a:pt x="323087" y="0"/>
                  </a:lnTo>
                  <a:lnTo>
                    <a:pt x="370767" y="3471"/>
                  </a:lnTo>
                  <a:lnTo>
                    <a:pt x="416220" y="13566"/>
                  </a:lnTo>
                  <a:lnTo>
                    <a:pt x="458959" y="29802"/>
                  </a:lnTo>
                  <a:lnTo>
                    <a:pt x="498497" y="51699"/>
                  </a:lnTo>
                  <a:lnTo>
                    <a:pt x="534346" y="78776"/>
                  </a:lnTo>
                  <a:lnTo>
                    <a:pt x="566018" y="110552"/>
                  </a:lnTo>
                  <a:lnTo>
                    <a:pt x="593026" y="146546"/>
                  </a:lnTo>
                  <a:lnTo>
                    <a:pt x="614880" y="186278"/>
                  </a:lnTo>
                  <a:lnTo>
                    <a:pt x="631095" y="229266"/>
                  </a:lnTo>
                  <a:lnTo>
                    <a:pt x="641181" y="275029"/>
                  </a:lnTo>
                  <a:lnTo>
                    <a:pt x="644652" y="323087"/>
                  </a:lnTo>
                  <a:lnTo>
                    <a:pt x="641181" y="370767"/>
                  </a:lnTo>
                  <a:lnTo>
                    <a:pt x="631095" y="416220"/>
                  </a:lnTo>
                  <a:lnTo>
                    <a:pt x="614880" y="458959"/>
                  </a:lnTo>
                  <a:lnTo>
                    <a:pt x="593026" y="498497"/>
                  </a:lnTo>
                  <a:lnTo>
                    <a:pt x="566018" y="534346"/>
                  </a:lnTo>
                  <a:lnTo>
                    <a:pt x="534346" y="566018"/>
                  </a:lnTo>
                  <a:lnTo>
                    <a:pt x="498497" y="593026"/>
                  </a:lnTo>
                  <a:lnTo>
                    <a:pt x="458959" y="614880"/>
                  </a:lnTo>
                  <a:lnTo>
                    <a:pt x="416220" y="631095"/>
                  </a:lnTo>
                  <a:lnTo>
                    <a:pt x="370767" y="641181"/>
                  </a:lnTo>
                  <a:lnTo>
                    <a:pt x="323087" y="644651"/>
                  </a:lnTo>
                  <a:lnTo>
                    <a:pt x="275029" y="641181"/>
                  </a:lnTo>
                  <a:lnTo>
                    <a:pt x="229266" y="631095"/>
                  </a:lnTo>
                  <a:lnTo>
                    <a:pt x="186278" y="614880"/>
                  </a:lnTo>
                  <a:lnTo>
                    <a:pt x="146546" y="593026"/>
                  </a:lnTo>
                  <a:lnTo>
                    <a:pt x="110552" y="566018"/>
                  </a:lnTo>
                  <a:lnTo>
                    <a:pt x="78776" y="534346"/>
                  </a:lnTo>
                  <a:lnTo>
                    <a:pt x="51699" y="498497"/>
                  </a:lnTo>
                  <a:lnTo>
                    <a:pt x="29802" y="458959"/>
                  </a:lnTo>
                  <a:lnTo>
                    <a:pt x="13566" y="416220"/>
                  </a:lnTo>
                  <a:lnTo>
                    <a:pt x="3471" y="370767"/>
                  </a:lnTo>
                  <a:lnTo>
                    <a:pt x="0" y="323087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767559" y="3675405"/>
            <a:ext cx="144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0" dirty="0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50349" y="3570204"/>
            <a:ext cx="2425700" cy="4546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10" dirty="0">
                <a:solidFill>
                  <a:srgbClr val="083B52"/>
                </a:solidFill>
                <a:latin typeface="Cambria"/>
                <a:cs typeface="Cambria"/>
              </a:rPr>
              <a:t>Analyse</a:t>
            </a:r>
            <a:endParaRPr sz="15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Patronen</a:t>
            </a:r>
            <a:r>
              <a:rPr sz="1200" spc="35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en</a:t>
            </a:r>
            <a:r>
              <a:rPr sz="1200" spc="1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oorzaken</a:t>
            </a:r>
            <a:r>
              <a:rPr sz="1200" spc="6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495969"/>
                </a:solidFill>
                <a:latin typeface="Cambria"/>
                <a:cs typeface="Cambria"/>
              </a:rPr>
              <a:t>interpreteren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02402" y="4527041"/>
            <a:ext cx="669290" cy="668020"/>
            <a:chOff x="5502402" y="4527041"/>
            <a:chExt cx="669290" cy="668020"/>
          </a:xfrm>
        </p:grpSpPr>
        <p:sp>
          <p:nvSpPr>
            <p:cNvPr id="15" name="object 15"/>
            <p:cNvSpPr/>
            <p:nvPr/>
          </p:nvSpPr>
          <p:spPr>
            <a:xfrm>
              <a:off x="5513832" y="4538471"/>
              <a:ext cx="646430" cy="645160"/>
            </a:xfrm>
            <a:custGeom>
              <a:avLst/>
              <a:gdLst/>
              <a:ahLst/>
              <a:cxnLst/>
              <a:rect l="l" t="t" r="r" b="b"/>
              <a:pathLst>
                <a:path w="646429" h="645160">
                  <a:moveTo>
                    <a:pt x="323087" y="644651"/>
                  </a:moveTo>
                  <a:lnTo>
                    <a:pt x="275373" y="641180"/>
                  </a:lnTo>
                  <a:lnTo>
                    <a:pt x="229822" y="631085"/>
                  </a:lnTo>
                  <a:lnTo>
                    <a:pt x="186937" y="614849"/>
                  </a:lnTo>
                  <a:lnTo>
                    <a:pt x="147219" y="592952"/>
                  </a:lnTo>
                  <a:lnTo>
                    <a:pt x="111170" y="565875"/>
                  </a:lnTo>
                  <a:lnTo>
                    <a:pt x="79291" y="534099"/>
                  </a:lnTo>
                  <a:lnTo>
                    <a:pt x="52083" y="498105"/>
                  </a:lnTo>
                  <a:lnTo>
                    <a:pt x="30049" y="458373"/>
                  </a:lnTo>
                  <a:lnTo>
                    <a:pt x="13689" y="415385"/>
                  </a:lnTo>
                  <a:lnTo>
                    <a:pt x="3506" y="369622"/>
                  </a:lnTo>
                  <a:lnTo>
                    <a:pt x="0" y="321563"/>
                  </a:lnTo>
                  <a:lnTo>
                    <a:pt x="3506" y="273884"/>
                  </a:lnTo>
                  <a:lnTo>
                    <a:pt x="13689" y="228431"/>
                  </a:lnTo>
                  <a:lnTo>
                    <a:pt x="30049" y="185692"/>
                  </a:lnTo>
                  <a:lnTo>
                    <a:pt x="52083" y="146153"/>
                  </a:lnTo>
                  <a:lnTo>
                    <a:pt x="79291" y="110305"/>
                  </a:lnTo>
                  <a:lnTo>
                    <a:pt x="111170" y="78633"/>
                  </a:lnTo>
                  <a:lnTo>
                    <a:pt x="147219" y="51625"/>
                  </a:lnTo>
                  <a:lnTo>
                    <a:pt x="186937" y="29771"/>
                  </a:lnTo>
                  <a:lnTo>
                    <a:pt x="229822" y="13556"/>
                  </a:lnTo>
                  <a:lnTo>
                    <a:pt x="275373" y="3470"/>
                  </a:lnTo>
                  <a:lnTo>
                    <a:pt x="323087" y="0"/>
                  </a:lnTo>
                  <a:lnTo>
                    <a:pt x="370802" y="3470"/>
                  </a:lnTo>
                  <a:lnTo>
                    <a:pt x="416353" y="13556"/>
                  </a:lnTo>
                  <a:lnTo>
                    <a:pt x="459238" y="29771"/>
                  </a:lnTo>
                  <a:lnTo>
                    <a:pt x="498955" y="51625"/>
                  </a:lnTo>
                  <a:lnTo>
                    <a:pt x="535005" y="78633"/>
                  </a:lnTo>
                  <a:lnTo>
                    <a:pt x="566884" y="110305"/>
                  </a:lnTo>
                  <a:lnTo>
                    <a:pt x="594092" y="146153"/>
                  </a:lnTo>
                  <a:lnTo>
                    <a:pt x="616126" y="185692"/>
                  </a:lnTo>
                  <a:lnTo>
                    <a:pt x="632486" y="228431"/>
                  </a:lnTo>
                  <a:lnTo>
                    <a:pt x="642669" y="273884"/>
                  </a:lnTo>
                  <a:lnTo>
                    <a:pt x="646175" y="321563"/>
                  </a:lnTo>
                  <a:lnTo>
                    <a:pt x="642669" y="369622"/>
                  </a:lnTo>
                  <a:lnTo>
                    <a:pt x="632486" y="415385"/>
                  </a:lnTo>
                  <a:lnTo>
                    <a:pt x="616126" y="458373"/>
                  </a:lnTo>
                  <a:lnTo>
                    <a:pt x="594092" y="498105"/>
                  </a:lnTo>
                  <a:lnTo>
                    <a:pt x="566884" y="534099"/>
                  </a:lnTo>
                  <a:lnTo>
                    <a:pt x="535005" y="565875"/>
                  </a:lnTo>
                  <a:lnTo>
                    <a:pt x="498955" y="592952"/>
                  </a:lnTo>
                  <a:lnTo>
                    <a:pt x="459238" y="614849"/>
                  </a:lnTo>
                  <a:lnTo>
                    <a:pt x="416353" y="631085"/>
                  </a:lnTo>
                  <a:lnTo>
                    <a:pt x="370802" y="641180"/>
                  </a:lnTo>
                  <a:lnTo>
                    <a:pt x="323087" y="644651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13832" y="4538471"/>
              <a:ext cx="646430" cy="645160"/>
            </a:xfrm>
            <a:custGeom>
              <a:avLst/>
              <a:gdLst/>
              <a:ahLst/>
              <a:cxnLst/>
              <a:rect l="l" t="t" r="r" b="b"/>
              <a:pathLst>
                <a:path w="646429" h="645160">
                  <a:moveTo>
                    <a:pt x="0" y="321563"/>
                  </a:moveTo>
                  <a:lnTo>
                    <a:pt x="3506" y="273884"/>
                  </a:lnTo>
                  <a:lnTo>
                    <a:pt x="13689" y="228431"/>
                  </a:lnTo>
                  <a:lnTo>
                    <a:pt x="30049" y="185692"/>
                  </a:lnTo>
                  <a:lnTo>
                    <a:pt x="52083" y="146153"/>
                  </a:lnTo>
                  <a:lnTo>
                    <a:pt x="79291" y="110305"/>
                  </a:lnTo>
                  <a:lnTo>
                    <a:pt x="111170" y="78633"/>
                  </a:lnTo>
                  <a:lnTo>
                    <a:pt x="147219" y="51625"/>
                  </a:lnTo>
                  <a:lnTo>
                    <a:pt x="186937" y="29771"/>
                  </a:lnTo>
                  <a:lnTo>
                    <a:pt x="229822" y="13556"/>
                  </a:lnTo>
                  <a:lnTo>
                    <a:pt x="275373" y="3470"/>
                  </a:lnTo>
                  <a:lnTo>
                    <a:pt x="323087" y="0"/>
                  </a:lnTo>
                  <a:lnTo>
                    <a:pt x="370802" y="3470"/>
                  </a:lnTo>
                  <a:lnTo>
                    <a:pt x="416353" y="13556"/>
                  </a:lnTo>
                  <a:lnTo>
                    <a:pt x="459238" y="29771"/>
                  </a:lnTo>
                  <a:lnTo>
                    <a:pt x="498955" y="51625"/>
                  </a:lnTo>
                  <a:lnTo>
                    <a:pt x="535005" y="78633"/>
                  </a:lnTo>
                  <a:lnTo>
                    <a:pt x="566884" y="110305"/>
                  </a:lnTo>
                  <a:lnTo>
                    <a:pt x="594092" y="146153"/>
                  </a:lnTo>
                  <a:lnTo>
                    <a:pt x="616126" y="185692"/>
                  </a:lnTo>
                  <a:lnTo>
                    <a:pt x="632486" y="228431"/>
                  </a:lnTo>
                  <a:lnTo>
                    <a:pt x="642669" y="273884"/>
                  </a:lnTo>
                  <a:lnTo>
                    <a:pt x="646175" y="321563"/>
                  </a:lnTo>
                  <a:lnTo>
                    <a:pt x="642669" y="369622"/>
                  </a:lnTo>
                  <a:lnTo>
                    <a:pt x="632486" y="415385"/>
                  </a:lnTo>
                  <a:lnTo>
                    <a:pt x="616126" y="458373"/>
                  </a:lnTo>
                  <a:lnTo>
                    <a:pt x="594092" y="498105"/>
                  </a:lnTo>
                  <a:lnTo>
                    <a:pt x="566884" y="534099"/>
                  </a:lnTo>
                  <a:lnTo>
                    <a:pt x="535005" y="565875"/>
                  </a:lnTo>
                  <a:lnTo>
                    <a:pt x="498955" y="592952"/>
                  </a:lnTo>
                  <a:lnTo>
                    <a:pt x="459238" y="614849"/>
                  </a:lnTo>
                  <a:lnTo>
                    <a:pt x="416353" y="631085"/>
                  </a:lnTo>
                  <a:lnTo>
                    <a:pt x="370802" y="641180"/>
                  </a:lnTo>
                  <a:lnTo>
                    <a:pt x="323087" y="644651"/>
                  </a:lnTo>
                  <a:lnTo>
                    <a:pt x="275373" y="641180"/>
                  </a:lnTo>
                  <a:lnTo>
                    <a:pt x="229822" y="631085"/>
                  </a:lnTo>
                  <a:lnTo>
                    <a:pt x="186937" y="614849"/>
                  </a:lnTo>
                  <a:lnTo>
                    <a:pt x="147219" y="592952"/>
                  </a:lnTo>
                  <a:lnTo>
                    <a:pt x="111170" y="565875"/>
                  </a:lnTo>
                  <a:lnTo>
                    <a:pt x="79291" y="534099"/>
                  </a:lnTo>
                  <a:lnTo>
                    <a:pt x="52083" y="498105"/>
                  </a:lnTo>
                  <a:lnTo>
                    <a:pt x="30049" y="458373"/>
                  </a:lnTo>
                  <a:lnTo>
                    <a:pt x="13689" y="415385"/>
                  </a:lnTo>
                  <a:lnTo>
                    <a:pt x="3506" y="369622"/>
                  </a:lnTo>
                  <a:lnTo>
                    <a:pt x="0" y="321563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766252" y="4722400"/>
            <a:ext cx="144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0" dirty="0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50349" y="4524277"/>
            <a:ext cx="1961514" cy="6419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10" dirty="0">
                <a:solidFill>
                  <a:srgbClr val="DF791F"/>
                </a:solidFill>
                <a:latin typeface="Cambria"/>
                <a:cs typeface="Cambria"/>
              </a:rPr>
              <a:t>Interventie</a:t>
            </a:r>
            <a:endParaRPr sz="1550">
              <a:latin typeface="Cambria"/>
              <a:cs typeface="Cambria"/>
            </a:endParaRPr>
          </a:p>
          <a:p>
            <a:pPr marL="12700" marR="5080">
              <a:lnSpc>
                <a:spcPct val="102499"/>
              </a:lnSpc>
              <a:spcBef>
                <a:spcPts val="5"/>
              </a:spcBef>
            </a:pP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Gericht</a:t>
            </a:r>
            <a:r>
              <a:rPr sz="1200" spc="5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handelen</a:t>
            </a:r>
            <a:r>
              <a:rPr sz="1200" spc="55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–</a:t>
            </a:r>
            <a:r>
              <a:rPr sz="1200" spc="3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no</a:t>
            </a:r>
            <a:r>
              <a:rPr sz="1200" spc="35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harm</a:t>
            </a:r>
            <a:r>
              <a:rPr sz="1200" spc="5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spc="-50" dirty="0">
                <a:solidFill>
                  <a:srgbClr val="495969"/>
                </a:solidFill>
                <a:latin typeface="Cambria"/>
                <a:cs typeface="Cambria"/>
              </a:rPr>
              <a:t>- </a:t>
            </a:r>
            <a:r>
              <a:rPr sz="1200" spc="-10" dirty="0">
                <a:solidFill>
                  <a:srgbClr val="495969"/>
                </a:solidFill>
                <a:latin typeface="Cambria"/>
                <a:cs typeface="Cambria"/>
              </a:rPr>
              <a:t>persoonsgericht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363" y="5818632"/>
            <a:ext cx="777239" cy="810767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6505193" y="5572505"/>
            <a:ext cx="668020" cy="669290"/>
            <a:chOff x="6505193" y="5572505"/>
            <a:chExt cx="668020" cy="669290"/>
          </a:xfrm>
        </p:grpSpPr>
        <p:sp>
          <p:nvSpPr>
            <p:cNvPr id="20" name="object 20"/>
            <p:cNvSpPr/>
            <p:nvPr/>
          </p:nvSpPr>
          <p:spPr>
            <a:xfrm>
              <a:off x="6516623" y="5583935"/>
              <a:ext cx="645160" cy="646430"/>
            </a:xfrm>
            <a:custGeom>
              <a:avLst/>
              <a:gdLst/>
              <a:ahLst/>
              <a:cxnLst/>
              <a:rect l="l" t="t" r="r" b="b"/>
              <a:pathLst>
                <a:path w="645159" h="646429">
                  <a:moveTo>
                    <a:pt x="323087" y="646175"/>
                  </a:moveTo>
                  <a:lnTo>
                    <a:pt x="275029" y="642669"/>
                  </a:lnTo>
                  <a:lnTo>
                    <a:pt x="229266" y="632486"/>
                  </a:lnTo>
                  <a:lnTo>
                    <a:pt x="186278" y="616126"/>
                  </a:lnTo>
                  <a:lnTo>
                    <a:pt x="146546" y="594092"/>
                  </a:lnTo>
                  <a:lnTo>
                    <a:pt x="110552" y="566884"/>
                  </a:lnTo>
                  <a:lnTo>
                    <a:pt x="78776" y="535005"/>
                  </a:lnTo>
                  <a:lnTo>
                    <a:pt x="51699" y="498955"/>
                  </a:lnTo>
                  <a:lnTo>
                    <a:pt x="29802" y="459238"/>
                  </a:lnTo>
                  <a:lnTo>
                    <a:pt x="13566" y="416353"/>
                  </a:lnTo>
                  <a:lnTo>
                    <a:pt x="3471" y="370802"/>
                  </a:lnTo>
                  <a:lnTo>
                    <a:pt x="0" y="323087"/>
                  </a:lnTo>
                  <a:lnTo>
                    <a:pt x="3471" y="275373"/>
                  </a:lnTo>
                  <a:lnTo>
                    <a:pt x="13566" y="229822"/>
                  </a:lnTo>
                  <a:lnTo>
                    <a:pt x="29802" y="186937"/>
                  </a:lnTo>
                  <a:lnTo>
                    <a:pt x="51699" y="147219"/>
                  </a:lnTo>
                  <a:lnTo>
                    <a:pt x="78776" y="111170"/>
                  </a:lnTo>
                  <a:lnTo>
                    <a:pt x="110552" y="79291"/>
                  </a:lnTo>
                  <a:lnTo>
                    <a:pt x="146546" y="52083"/>
                  </a:lnTo>
                  <a:lnTo>
                    <a:pt x="186278" y="30049"/>
                  </a:lnTo>
                  <a:lnTo>
                    <a:pt x="229266" y="13689"/>
                  </a:lnTo>
                  <a:lnTo>
                    <a:pt x="275029" y="3506"/>
                  </a:lnTo>
                  <a:lnTo>
                    <a:pt x="323087" y="0"/>
                  </a:lnTo>
                  <a:lnTo>
                    <a:pt x="370767" y="3506"/>
                  </a:lnTo>
                  <a:lnTo>
                    <a:pt x="416220" y="13689"/>
                  </a:lnTo>
                  <a:lnTo>
                    <a:pt x="458959" y="30049"/>
                  </a:lnTo>
                  <a:lnTo>
                    <a:pt x="498497" y="52083"/>
                  </a:lnTo>
                  <a:lnTo>
                    <a:pt x="534346" y="79291"/>
                  </a:lnTo>
                  <a:lnTo>
                    <a:pt x="566018" y="111170"/>
                  </a:lnTo>
                  <a:lnTo>
                    <a:pt x="593026" y="147219"/>
                  </a:lnTo>
                  <a:lnTo>
                    <a:pt x="614880" y="186937"/>
                  </a:lnTo>
                  <a:lnTo>
                    <a:pt x="631095" y="229822"/>
                  </a:lnTo>
                  <a:lnTo>
                    <a:pt x="641181" y="275373"/>
                  </a:lnTo>
                  <a:lnTo>
                    <a:pt x="644652" y="323087"/>
                  </a:lnTo>
                  <a:lnTo>
                    <a:pt x="641181" y="370802"/>
                  </a:lnTo>
                  <a:lnTo>
                    <a:pt x="631095" y="416353"/>
                  </a:lnTo>
                  <a:lnTo>
                    <a:pt x="614880" y="459238"/>
                  </a:lnTo>
                  <a:lnTo>
                    <a:pt x="593026" y="498955"/>
                  </a:lnTo>
                  <a:lnTo>
                    <a:pt x="566018" y="535005"/>
                  </a:lnTo>
                  <a:lnTo>
                    <a:pt x="534346" y="566884"/>
                  </a:lnTo>
                  <a:lnTo>
                    <a:pt x="498497" y="594092"/>
                  </a:lnTo>
                  <a:lnTo>
                    <a:pt x="458959" y="616126"/>
                  </a:lnTo>
                  <a:lnTo>
                    <a:pt x="416220" y="632486"/>
                  </a:lnTo>
                  <a:lnTo>
                    <a:pt x="370767" y="642669"/>
                  </a:lnTo>
                  <a:lnTo>
                    <a:pt x="323087" y="646175"/>
                  </a:lnTo>
                  <a:close/>
                </a:path>
              </a:pathLst>
            </a:custGeom>
            <a:solidFill>
              <a:srgbClr val="2D7C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16623" y="5583935"/>
              <a:ext cx="645160" cy="646430"/>
            </a:xfrm>
            <a:custGeom>
              <a:avLst/>
              <a:gdLst/>
              <a:ahLst/>
              <a:cxnLst/>
              <a:rect l="l" t="t" r="r" b="b"/>
              <a:pathLst>
                <a:path w="645159" h="646429">
                  <a:moveTo>
                    <a:pt x="0" y="323087"/>
                  </a:moveTo>
                  <a:lnTo>
                    <a:pt x="3471" y="275373"/>
                  </a:lnTo>
                  <a:lnTo>
                    <a:pt x="13566" y="229822"/>
                  </a:lnTo>
                  <a:lnTo>
                    <a:pt x="29802" y="186937"/>
                  </a:lnTo>
                  <a:lnTo>
                    <a:pt x="51699" y="147219"/>
                  </a:lnTo>
                  <a:lnTo>
                    <a:pt x="78776" y="111170"/>
                  </a:lnTo>
                  <a:lnTo>
                    <a:pt x="110552" y="79291"/>
                  </a:lnTo>
                  <a:lnTo>
                    <a:pt x="146546" y="52083"/>
                  </a:lnTo>
                  <a:lnTo>
                    <a:pt x="186278" y="30049"/>
                  </a:lnTo>
                  <a:lnTo>
                    <a:pt x="229266" y="13689"/>
                  </a:lnTo>
                  <a:lnTo>
                    <a:pt x="275029" y="3506"/>
                  </a:lnTo>
                  <a:lnTo>
                    <a:pt x="323087" y="0"/>
                  </a:lnTo>
                  <a:lnTo>
                    <a:pt x="370767" y="3506"/>
                  </a:lnTo>
                  <a:lnTo>
                    <a:pt x="416220" y="13689"/>
                  </a:lnTo>
                  <a:lnTo>
                    <a:pt x="458959" y="30049"/>
                  </a:lnTo>
                  <a:lnTo>
                    <a:pt x="498497" y="52083"/>
                  </a:lnTo>
                  <a:lnTo>
                    <a:pt x="534346" y="79291"/>
                  </a:lnTo>
                  <a:lnTo>
                    <a:pt x="566018" y="111170"/>
                  </a:lnTo>
                  <a:lnTo>
                    <a:pt x="593026" y="147219"/>
                  </a:lnTo>
                  <a:lnTo>
                    <a:pt x="614880" y="186937"/>
                  </a:lnTo>
                  <a:lnTo>
                    <a:pt x="631095" y="229822"/>
                  </a:lnTo>
                  <a:lnTo>
                    <a:pt x="641181" y="275373"/>
                  </a:lnTo>
                  <a:lnTo>
                    <a:pt x="644652" y="323087"/>
                  </a:lnTo>
                  <a:lnTo>
                    <a:pt x="641181" y="370802"/>
                  </a:lnTo>
                  <a:lnTo>
                    <a:pt x="631095" y="416353"/>
                  </a:lnTo>
                  <a:lnTo>
                    <a:pt x="614880" y="459238"/>
                  </a:lnTo>
                  <a:lnTo>
                    <a:pt x="593026" y="498955"/>
                  </a:lnTo>
                  <a:lnTo>
                    <a:pt x="566018" y="535005"/>
                  </a:lnTo>
                  <a:lnTo>
                    <a:pt x="534346" y="566884"/>
                  </a:lnTo>
                  <a:lnTo>
                    <a:pt x="498497" y="594092"/>
                  </a:lnTo>
                  <a:lnTo>
                    <a:pt x="458959" y="616126"/>
                  </a:lnTo>
                  <a:lnTo>
                    <a:pt x="416220" y="632486"/>
                  </a:lnTo>
                  <a:lnTo>
                    <a:pt x="370767" y="642669"/>
                  </a:lnTo>
                  <a:lnTo>
                    <a:pt x="323087" y="646175"/>
                  </a:lnTo>
                  <a:lnTo>
                    <a:pt x="275029" y="642669"/>
                  </a:lnTo>
                  <a:lnTo>
                    <a:pt x="229266" y="632486"/>
                  </a:lnTo>
                  <a:lnTo>
                    <a:pt x="186278" y="616126"/>
                  </a:lnTo>
                  <a:lnTo>
                    <a:pt x="146546" y="594092"/>
                  </a:lnTo>
                  <a:lnTo>
                    <a:pt x="110552" y="566884"/>
                  </a:lnTo>
                  <a:lnTo>
                    <a:pt x="78776" y="535005"/>
                  </a:lnTo>
                  <a:lnTo>
                    <a:pt x="51699" y="498955"/>
                  </a:lnTo>
                  <a:lnTo>
                    <a:pt x="29802" y="459238"/>
                  </a:lnTo>
                  <a:lnTo>
                    <a:pt x="13566" y="416353"/>
                  </a:lnTo>
                  <a:lnTo>
                    <a:pt x="3471" y="370802"/>
                  </a:lnTo>
                  <a:lnTo>
                    <a:pt x="0" y="323087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767559" y="5769297"/>
            <a:ext cx="14478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50" dirty="0">
                <a:solidFill>
                  <a:srgbClr val="FFFFFF"/>
                </a:solidFill>
                <a:latin typeface="Cambria"/>
                <a:cs typeface="Cambria"/>
              </a:rPr>
              <a:t>4</a:t>
            </a:r>
            <a:endParaRPr sz="1550">
              <a:latin typeface="Cambria"/>
              <a:cs typeface="Cambri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6839" y="6313932"/>
            <a:ext cx="403167" cy="40316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5685561" y="5664194"/>
            <a:ext cx="3890645" cy="9556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777364">
              <a:lnSpc>
                <a:spcPct val="100000"/>
              </a:lnSpc>
              <a:spcBef>
                <a:spcPts val="130"/>
              </a:spcBef>
            </a:pPr>
            <a:r>
              <a:rPr sz="1550" b="1" spc="-10" dirty="0">
                <a:solidFill>
                  <a:srgbClr val="2D7CA0"/>
                </a:solidFill>
                <a:latin typeface="Cambria"/>
                <a:cs typeface="Cambria"/>
              </a:rPr>
              <a:t>Evaluatie</a:t>
            </a:r>
            <a:endParaRPr sz="1550">
              <a:latin typeface="Cambria"/>
              <a:cs typeface="Cambria"/>
            </a:endParaRPr>
          </a:p>
          <a:p>
            <a:pPr marL="1777364">
              <a:lnSpc>
                <a:spcPct val="100000"/>
              </a:lnSpc>
              <a:spcBef>
                <a:spcPts val="40"/>
              </a:spcBef>
            </a:pP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Effect</a:t>
            </a:r>
            <a:r>
              <a:rPr sz="1200" spc="3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nagaan</a:t>
            </a:r>
            <a:r>
              <a:rPr sz="1200" spc="6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495969"/>
                </a:solidFill>
                <a:latin typeface="Cambria"/>
                <a:cs typeface="Cambria"/>
              </a:rPr>
              <a:t>en</a:t>
            </a:r>
            <a:r>
              <a:rPr sz="1200" spc="30" dirty="0">
                <a:solidFill>
                  <a:srgbClr val="495969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495969"/>
                </a:solidFill>
                <a:latin typeface="Cambria"/>
                <a:cs typeface="Cambria"/>
              </a:rPr>
              <a:t>bijstellen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200" b="1" i="1" dirty="0">
                <a:solidFill>
                  <a:srgbClr val="001F60"/>
                </a:solidFill>
                <a:latin typeface="Cambria"/>
                <a:cs typeface="Cambria"/>
              </a:rPr>
              <a:t>Mantelzorger</a:t>
            </a:r>
            <a:r>
              <a:rPr sz="1200" b="1" i="1" spc="4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001F60"/>
                </a:solidFill>
                <a:latin typeface="Cambria"/>
                <a:cs typeface="Cambria"/>
              </a:rPr>
              <a:t>als</a:t>
            </a:r>
            <a:r>
              <a:rPr sz="1200" b="1" i="1" spc="3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001F60"/>
                </a:solidFill>
                <a:latin typeface="Cambria"/>
                <a:cs typeface="Cambria"/>
              </a:rPr>
              <a:t>partner</a:t>
            </a:r>
            <a:r>
              <a:rPr sz="1200" b="1" i="1" spc="5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001F60"/>
                </a:solidFill>
                <a:latin typeface="Cambria"/>
                <a:cs typeface="Cambria"/>
              </a:rPr>
              <a:t>in</a:t>
            </a:r>
            <a:r>
              <a:rPr sz="1200" b="1" i="1" spc="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001F60"/>
                </a:solidFill>
                <a:latin typeface="Cambria"/>
                <a:cs typeface="Cambria"/>
              </a:rPr>
              <a:t>de</a:t>
            </a:r>
            <a:r>
              <a:rPr sz="1200" b="1" i="1" spc="5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001F60"/>
                </a:solidFill>
                <a:latin typeface="Cambria"/>
                <a:cs typeface="Cambria"/>
              </a:rPr>
              <a:t>zorg</a:t>
            </a:r>
            <a:r>
              <a:rPr sz="1200" b="1" i="1" spc="1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001F60"/>
                </a:solidFill>
                <a:latin typeface="Cambria"/>
                <a:cs typeface="Cambria"/>
              </a:rPr>
              <a:t>blijft</a:t>
            </a:r>
            <a:r>
              <a:rPr sz="1200" b="1" i="1" spc="35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001F60"/>
                </a:solidFill>
                <a:latin typeface="Cambria"/>
                <a:cs typeface="Cambria"/>
              </a:rPr>
              <a:t>een</a:t>
            </a:r>
            <a:r>
              <a:rPr sz="1200" b="1" i="1" spc="30" dirty="0">
                <a:solidFill>
                  <a:srgbClr val="001F60"/>
                </a:solidFill>
                <a:latin typeface="Cambria"/>
                <a:cs typeface="Cambria"/>
              </a:rPr>
              <a:t> </a:t>
            </a:r>
            <a:r>
              <a:rPr sz="1200" b="1" i="1" spc="-10" dirty="0">
                <a:solidFill>
                  <a:srgbClr val="001F60"/>
                </a:solidFill>
                <a:latin typeface="Cambria"/>
                <a:cs typeface="Cambria"/>
              </a:rPr>
              <a:t>uitdaging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4280" rIns="0" bIns="0" rtlCol="0">
            <a:spAutoFit/>
          </a:bodyPr>
          <a:lstStyle/>
          <a:p>
            <a:pPr marL="353695" marR="5080">
              <a:lnSpc>
                <a:spcPts val="2740"/>
              </a:lnSpc>
              <a:spcBef>
                <a:spcPts val="450"/>
              </a:spcBef>
            </a:pPr>
            <a:r>
              <a:rPr sz="2550" dirty="0"/>
              <a:t>5.</a:t>
            </a:r>
            <a:r>
              <a:rPr sz="2550" spc="-45" dirty="0"/>
              <a:t> </a:t>
            </a:r>
            <a:r>
              <a:rPr sz="2550" spc="-10" dirty="0"/>
              <a:t>Niet-participatieve</a:t>
            </a:r>
            <a:r>
              <a:rPr sz="2550" spc="-40" dirty="0"/>
              <a:t> </a:t>
            </a:r>
            <a:r>
              <a:rPr sz="2550" spc="-10" dirty="0"/>
              <a:t>observaties</a:t>
            </a:r>
            <a:r>
              <a:rPr sz="2550" spc="-60" dirty="0"/>
              <a:t> </a:t>
            </a:r>
            <a:r>
              <a:rPr sz="2550" dirty="0"/>
              <a:t>op</a:t>
            </a:r>
            <a:r>
              <a:rPr sz="2550" spc="-30" dirty="0"/>
              <a:t> </a:t>
            </a:r>
            <a:r>
              <a:rPr sz="2550" spc="-20" dirty="0"/>
              <a:t>verblijfsafdelingen</a:t>
            </a:r>
            <a:r>
              <a:rPr sz="2550" spc="-75" dirty="0"/>
              <a:t> </a:t>
            </a:r>
            <a:r>
              <a:rPr sz="2550" spc="-25" dirty="0"/>
              <a:t>en </a:t>
            </a:r>
            <a:r>
              <a:rPr sz="2550" spc="-10" dirty="0"/>
              <a:t>interviews</a:t>
            </a:r>
            <a:endParaRPr sz="2550"/>
          </a:p>
        </p:txBody>
      </p:sp>
      <p:sp>
        <p:nvSpPr>
          <p:cNvPr id="12" name="object 12"/>
          <p:cNvSpPr/>
          <p:nvPr/>
        </p:nvSpPr>
        <p:spPr>
          <a:xfrm>
            <a:off x="457200" y="2132076"/>
            <a:ext cx="1336675" cy="67310"/>
          </a:xfrm>
          <a:custGeom>
            <a:avLst/>
            <a:gdLst/>
            <a:ahLst/>
            <a:cxnLst/>
            <a:rect l="l" t="t" r="r" b="b"/>
            <a:pathLst>
              <a:path w="1336675" h="67310">
                <a:moveTo>
                  <a:pt x="1336548" y="67056"/>
                </a:moveTo>
                <a:lnTo>
                  <a:pt x="0" y="67056"/>
                </a:lnTo>
                <a:lnTo>
                  <a:pt x="0" y="0"/>
                </a:lnTo>
                <a:lnTo>
                  <a:pt x="1336548" y="0"/>
                </a:lnTo>
                <a:lnTo>
                  <a:pt x="1336548" y="67056"/>
                </a:lnTo>
                <a:close/>
              </a:path>
            </a:pathLst>
          </a:custGeom>
          <a:solidFill>
            <a:srgbClr val="DF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4151" y="2439924"/>
            <a:ext cx="1790699" cy="32384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1155" y="2439924"/>
            <a:ext cx="1790700" cy="32384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8159" y="2439924"/>
            <a:ext cx="1790700" cy="3238499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6299453" y="2439161"/>
            <a:ext cx="3941445" cy="3240405"/>
            <a:chOff x="6299453" y="2439161"/>
            <a:chExt cx="3941445" cy="3240405"/>
          </a:xfrm>
        </p:grpSpPr>
        <p:sp>
          <p:nvSpPr>
            <p:cNvPr id="3" name="object 3"/>
            <p:cNvSpPr/>
            <p:nvPr/>
          </p:nvSpPr>
          <p:spPr>
            <a:xfrm>
              <a:off x="6304787" y="2444495"/>
              <a:ext cx="3930650" cy="3229610"/>
            </a:xfrm>
            <a:custGeom>
              <a:avLst/>
              <a:gdLst/>
              <a:ahLst/>
              <a:cxnLst/>
              <a:rect l="l" t="t" r="r" b="b"/>
              <a:pathLst>
                <a:path w="3930650" h="3229610">
                  <a:moveTo>
                    <a:pt x="3392424" y="3229355"/>
                  </a:moveTo>
                  <a:lnTo>
                    <a:pt x="537972" y="3229355"/>
                  </a:lnTo>
                  <a:lnTo>
                    <a:pt x="488995" y="3227158"/>
                  </a:lnTo>
                  <a:lnTo>
                    <a:pt x="441253" y="3220690"/>
                  </a:lnTo>
                  <a:lnTo>
                    <a:pt x="394934" y="3210143"/>
                  </a:lnTo>
                  <a:lnTo>
                    <a:pt x="350229" y="3195706"/>
                  </a:lnTo>
                  <a:lnTo>
                    <a:pt x="307327" y="3177569"/>
                  </a:lnTo>
                  <a:lnTo>
                    <a:pt x="266417" y="3155921"/>
                  </a:lnTo>
                  <a:lnTo>
                    <a:pt x="227690" y="3130953"/>
                  </a:lnTo>
                  <a:lnTo>
                    <a:pt x="191336" y="3102853"/>
                  </a:lnTo>
                  <a:lnTo>
                    <a:pt x="157543" y="3071812"/>
                  </a:lnTo>
                  <a:lnTo>
                    <a:pt x="126502" y="3038019"/>
                  </a:lnTo>
                  <a:lnTo>
                    <a:pt x="98402" y="3001665"/>
                  </a:lnTo>
                  <a:lnTo>
                    <a:pt x="73434" y="2962938"/>
                  </a:lnTo>
                  <a:lnTo>
                    <a:pt x="51786" y="2922028"/>
                  </a:lnTo>
                  <a:lnTo>
                    <a:pt x="33649" y="2879126"/>
                  </a:lnTo>
                  <a:lnTo>
                    <a:pt x="19212" y="2834421"/>
                  </a:lnTo>
                  <a:lnTo>
                    <a:pt x="8665" y="2788102"/>
                  </a:lnTo>
                  <a:lnTo>
                    <a:pt x="2197" y="2740360"/>
                  </a:lnTo>
                  <a:lnTo>
                    <a:pt x="0" y="2691384"/>
                  </a:lnTo>
                  <a:lnTo>
                    <a:pt x="0" y="537972"/>
                  </a:lnTo>
                  <a:lnTo>
                    <a:pt x="2197" y="488995"/>
                  </a:lnTo>
                  <a:lnTo>
                    <a:pt x="8665" y="441253"/>
                  </a:lnTo>
                  <a:lnTo>
                    <a:pt x="19212" y="394934"/>
                  </a:lnTo>
                  <a:lnTo>
                    <a:pt x="33649" y="350229"/>
                  </a:lnTo>
                  <a:lnTo>
                    <a:pt x="51786" y="307327"/>
                  </a:lnTo>
                  <a:lnTo>
                    <a:pt x="73434" y="266417"/>
                  </a:lnTo>
                  <a:lnTo>
                    <a:pt x="98402" y="227690"/>
                  </a:lnTo>
                  <a:lnTo>
                    <a:pt x="126502" y="191336"/>
                  </a:lnTo>
                  <a:lnTo>
                    <a:pt x="157543" y="157543"/>
                  </a:lnTo>
                  <a:lnTo>
                    <a:pt x="191336" y="126502"/>
                  </a:lnTo>
                  <a:lnTo>
                    <a:pt x="227690" y="98402"/>
                  </a:lnTo>
                  <a:lnTo>
                    <a:pt x="266417" y="73434"/>
                  </a:lnTo>
                  <a:lnTo>
                    <a:pt x="307327" y="51786"/>
                  </a:lnTo>
                  <a:lnTo>
                    <a:pt x="350229" y="33649"/>
                  </a:lnTo>
                  <a:lnTo>
                    <a:pt x="394934" y="19212"/>
                  </a:lnTo>
                  <a:lnTo>
                    <a:pt x="441253" y="8665"/>
                  </a:lnTo>
                  <a:lnTo>
                    <a:pt x="488995" y="2197"/>
                  </a:lnTo>
                  <a:lnTo>
                    <a:pt x="537972" y="0"/>
                  </a:lnTo>
                  <a:lnTo>
                    <a:pt x="3392424" y="0"/>
                  </a:lnTo>
                  <a:lnTo>
                    <a:pt x="3441400" y="2197"/>
                  </a:lnTo>
                  <a:lnTo>
                    <a:pt x="3489142" y="8665"/>
                  </a:lnTo>
                  <a:lnTo>
                    <a:pt x="3535461" y="19212"/>
                  </a:lnTo>
                  <a:lnTo>
                    <a:pt x="3580166" y="33649"/>
                  </a:lnTo>
                  <a:lnTo>
                    <a:pt x="3623068" y="51786"/>
                  </a:lnTo>
                  <a:lnTo>
                    <a:pt x="3663978" y="73434"/>
                  </a:lnTo>
                  <a:lnTo>
                    <a:pt x="3702705" y="98402"/>
                  </a:lnTo>
                  <a:lnTo>
                    <a:pt x="3739059" y="126502"/>
                  </a:lnTo>
                  <a:lnTo>
                    <a:pt x="3772852" y="157543"/>
                  </a:lnTo>
                  <a:lnTo>
                    <a:pt x="3803893" y="191336"/>
                  </a:lnTo>
                  <a:lnTo>
                    <a:pt x="3831993" y="227690"/>
                  </a:lnTo>
                  <a:lnTo>
                    <a:pt x="3856961" y="266417"/>
                  </a:lnTo>
                  <a:lnTo>
                    <a:pt x="3878609" y="307327"/>
                  </a:lnTo>
                  <a:lnTo>
                    <a:pt x="3896746" y="350229"/>
                  </a:lnTo>
                  <a:lnTo>
                    <a:pt x="3911183" y="394934"/>
                  </a:lnTo>
                  <a:lnTo>
                    <a:pt x="3921730" y="441253"/>
                  </a:lnTo>
                  <a:lnTo>
                    <a:pt x="3928198" y="488995"/>
                  </a:lnTo>
                  <a:lnTo>
                    <a:pt x="3930396" y="537972"/>
                  </a:lnTo>
                  <a:lnTo>
                    <a:pt x="3930396" y="2691384"/>
                  </a:lnTo>
                  <a:lnTo>
                    <a:pt x="3928198" y="2740360"/>
                  </a:lnTo>
                  <a:lnTo>
                    <a:pt x="3921730" y="2788102"/>
                  </a:lnTo>
                  <a:lnTo>
                    <a:pt x="3911183" y="2834421"/>
                  </a:lnTo>
                  <a:lnTo>
                    <a:pt x="3896746" y="2879126"/>
                  </a:lnTo>
                  <a:lnTo>
                    <a:pt x="3878609" y="2922028"/>
                  </a:lnTo>
                  <a:lnTo>
                    <a:pt x="3856961" y="2962938"/>
                  </a:lnTo>
                  <a:lnTo>
                    <a:pt x="3831993" y="3001665"/>
                  </a:lnTo>
                  <a:lnTo>
                    <a:pt x="3803893" y="3038019"/>
                  </a:lnTo>
                  <a:lnTo>
                    <a:pt x="3772852" y="3071812"/>
                  </a:lnTo>
                  <a:lnTo>
                    <a:pt x="3739059" y="3102853"/>
                  </a:lnTo>
                  <a:lnTo>
                    <a:pt x="3702705" y="3130953"/>
                  </a:lnTo>
                  <a:lnTo>
                    <a:pt x="3663978" y="3155921"/>
                  </a:lnTo>
                  <a:lnTo>
                    <a:pt x="3623068" y="3177569"/>
                  </a:lnTo>
                  <a:lnTo>
                    <a:pt x="3580166" y="3195706"/>
                  </a:lnTo>
                  <a:lnTo>
                    <a:pt x="3535461" y="3210143"/>
                  </a:lnTo>
                  <a:lnTo>
                    <a:pt x="3489142" y="3220690"/>
                  </a:lnTo>
                  <a:lnTo>
                    <a:pt x="3441400" y="3227158"/>
                  </a:lnTo>
                  <a:lnTo>
                    <a:pt x="3392424" y="3229355"/>
                  </a:lnTo>
                  <a:close/>
                </a:path>
              </a:pathLst>
            </a:custGeom>
            <a:solidFill>
              <a:srgbClr val="F6F9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04787" y="2444495"/>
              <a:ext cx="3930650" cy="3229610"/>
            </a:xfrm>
            <a:custGeom>
              <a:avLst/>
              <a:gdLst/>
              <a:ahLst/>
              <a:cxnLst/>
              <a:rect l="l" t="t" r="r" b="b"/>
              <a:pathLst>
                <a:path w="3930650" h="3229610">
                  <a:moveTo>
                    <a:pt x="0" y="537972"/>
                  </a:moveTo>
                  <a:lnTo>
                    <a:pt x="2197" y="488995"/>
                  </a:lnTo>
                  <a:lnTo>
                    <a:pt x="8665" y="441253"/>
                  </a:lnTo>
                  <a:lnTo>
                    <a:pt x="19212" y="394934"/>
                  </a:lnTo>
                  <a:lnTo>
                    <a:pt x="33649" y="350229"/>
                  </a:lnTo>
                  <a:lnTo>
                    <a:pt x="51786" y="307327"/>
                  </a:lnTo>
                  <a:lnTo>
                    <a:pt x="73434" y="266417"/>
                  </a:lnTo>
                  <a:lnTo>
                    <a:pt x="98402" y="227690"/>
                  </a:lnTo>
                  <a:lnTo>
                    <a:pt x="126502" y="191336"/>
                  </a:lnTo>
                  <a:lnTo>
                    <a:pt x="157543" y="157543"/>
                  </a:lnTo>
                  <a:lnTo>
                    <a:pt x="191336" y="126502"/>
                  </a:lnTo>
                  <a:lnTo>
                    <a:pt x="227690" y="98402"/>
                  </a:lnTo>
                  <a:lnTo>
                    <a:pt x="266417" y="73434"/>
                  </a:lnTo>
                  <a:lnTo>
                    <a:pt x="307327" y="51786"/>
                  </a:lnTo>
                  <a:lnTo>
                    <a:pt x="350229" y="33649"/>
                  </a:lnTo>
                  <a:lnTo>
                    <a:pt x="394934" y="19212"/>
                  </a:lnTo>
                  <a:lnTo>
                    <a:pt x="441253" y="8665"/>
                  </a:lnTo>
                  <a:lnTo>
                    <a:pt x="488995" y="2197"/>
                  </a:lnTo>
                  <a:lnTo>
                    <a:pt x="537972" y="0"/>
                  </a:lnTo>
                  <a:lnTo>
                    <a:pt x="3392424" y="0"/>
                  </a:lnTo>
                  <a:lnTo>
                    <a:pt x="3441400" y="2197"/>
                  </a:lnTo>
                  <a:lnTo>
                    <a:pt x="3489142" y="8665"/>
                  </a:lnTo>
                  <a:lnTo>
                    <a:pt x="3535461" y="19212"/>
                  </a:lnTo>
                  <a:lnTo>
                    <a:pt x="3580166" y="33649"/>
                  </a:lnTo>
                  <a:lnTo>
                    <a:pt x="3623068" y="51786"/>
                  </a:lnTo>
                  <a:lnTo>
                    <a:pt x="3663978" y="73434"/>
                  </a:lnTo>
                  <a:lnTo>
                    <a:pt x="3702705" y="98402"/>
                  </a:lnTo>
                  <a:lnTo>
                    <a:pt x="3739059" y="126502"/>
                  </a:lnTo>
                  <a:lnTo>
                    <a:pt x="3772852" y="157543"/>
                  </a:lnTo>
                  <a:lnTo>
                    <a:pt x="3803893" y="191336"/>
                  </a:lnTo>
                  <a:lnTo>
                    <a:pt x="3831993" y="227690"/>
                  </a:lnTo>
                  <a:lnTo>
                    <a:pt x="3856961" y="266417"/>
                  </a:lnTo>
                  <a:lnTo>
                    <a:pt x="3878609" y="307327"/>
                  </a:lnTo>
                  <a:lnTo>
                    <a:pt x="3896746" y="350229"/>
                  </a:lnTo>
                  <a:lnTo>
                    <a:pt x="3911183" y="394934"/>
                  </a:lnTo>
                  <a:lnTo>
                    <a:pt x="3921730" y="441253"/>
                  </a:lnTo>
                  <a:lnTo>
                    <a:pt x="3928198" y="488995"/>
                  </a:lnTo>
                  <a:lnTo>
                    <a:pt x="3930396" y="537972"/>
                  </a:lnTo>
                  <a:lnTo>
                    <a:pt x="3930396" y="2691384"/>
                  </a:lnTo>
                  <a:lnTo>
                    <a:pt x="3928198" y="2740360"/>
                  </a:lnTo>
                  <a:lnTo>
                    <a:pt x="3921730" y="2788102"/>
                  </a:lnTo>
                  <a:lnTo>
                    <a:pt x="3911183" y="2834421"/>
                  </a:lnTo>
                  <a:lnTo>
                    <a:pt x="3896746" y="2879126"/>
                  </a:lnTo>
                  <a:lnTo>
                    <a:pt x="3878609" y="2922028"/>
                  </a:lnTo>
                  <a:lnTo>
                    <a:pt x="3856961" y="2962938"/>
                  </a:lnTo>
                  <a:lnTo>
                    <a:pt x="3831993" y="3001665"/>
                  </a:lnTo>
                  <a:lnTo>
                    <a:pt x="3803893" y="3038019"/>
                  </a:lnTo>
                  <a:lnTo>
                    <a:pt x="3772852" y="3071812"/>
                  </a:lnTo>
                  <a:lnTo>
                    <a:pt x="3739059" y="3102853"/>
                  </a:lnTo>
                  <a:lnTo>
                    <a:pt x="3702705" y="3130953"/>
                  </a:lnTo>
                  <a:lnTo>
                    <a:pt x="3663978" y="3155921"/>
                  </a:lnTo>
                  <a:lnTo>
                    <a:pt x="3623068" y="3177569"/>
                  </a:lnTo>
                  <a:lnTo>
                    <a:pt x="3580166" y="3195706"/>
                  </a:lnTo>
                  <a:lnTo>
                    <a:pt x="3535461" y="3210143"/>
                  </a:lnTo>
                  <a:lnTo>
                    <a:pt x="3489142" y="3220690"/>
                  </a:lnTo>
                  <a:lnTo>
                    <a:pt x="3441400" y="3227158"/>
                  </a:lnTo>
                  <a:lnTo>
                    <a:pt x="3392424" y="3229355"/>
                  </a:lnTo>
                  <a:lnTo>
                    <a:pt x="537972" y="3229355"/>
                  </a:lnTo>
                  <a:lnTo>
                    <a:pt x="488995" y="3227158"/>
                  </a:lnTo>
                  <a:lnTo>
                    <a:pt x="441253" y="3220690"/>
                  </a:lnTo>
                  <a:lnTo>
                    <a:pt x="394934" y="3210143"/>
                  </a:lnTo>
                  <a:lnTo>
                    <a:pt x="350229" y="3195706"/>
                  </a:lnTo>
                  <a:lnTo>
                    <a:pt x="307327" y="3177569"/>
                  </a:lnTo>
                  <a:lnTo>
                    <a:pt x="266417" y="3155921"/>
                  </a:lnTo>
                  <a:lnTo>
                    <a:pt x="227690" y="3130953"/>
                  </a:lnTo>
                  <a:lnTo>
                    <a:pt x="191336" y="3102853"/>
                  </a:lnTo>
                  <a:lnTo>
                    <a:pt x="157543" y="3071812"/>
                  </a:lnTo>
                  <a:lnTo>
                    <a:pt x="126502" y="3038019"/>
                  </a:lnTo>
                  <a:lnTo>
                    <a:pt x="98402" y="3001665"/>
                  </a:lnTo>
                  <a:lnTo>
                    <a:pt x="73434" y="2962938"/>
                  </a:lnTo>
                  <a:lnTo>
                    <a:pt x="51786" y="2922028"/>
                  </a:lnTo>
                  <a:lnTo>
                    <a:pt x="33649" y="2879126"/>
                  </a:lnTo>
                  <a:lnTo>
                    <a:pt x="19212" y="2834421"/>
                  </a:lnTo>
                  <a:lnTo>
                    <a:pt x="8665" y="2788102"/>
                  </a:lnTo>
                  <a:lnTo>
                    <a:pt x="2197" y="2740360"/>
                  </a:lnTo>
                  <a:lnTo>
                    <a:pt x="0" y="2691384"/>
                  </a:lnTo>
                  <a:lnTo>
                    <a:pt x="0" y="537972"/>
                  </a:lnTo>
                  <a:close/>
                </a:path>
              </a:pathLst>
            </a:custGeom>
            <a:ln w="10668">
              <a:solidFill>
                <a:srgbClr val="D4DD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7000" y="2798064"/>
              <a:ext cx="3573779" cy="215645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61288" y="5225363"/>
            <a:ext cx="358584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i="1" spc="-20" dirty="0">
                <a:solidFill>
                  <a:srgbClr val="001F60"/>
                </a:solidFill>
                <a:latin typeface="Arial"/>
                <a:cs typeface="Arial"/>
              </a:rPr>
              <a:t>Enhancing</a:t>
            </a:r>
            <a:r>
              <a:rPr sz="1200" i="1" dirty="0">
                <a:solidFill>
                  <a:srgbClr val="001F60"/>
                </a:solidFill>
                <a:latin typeface="Arial"/>
                <a:cs typeface="Arial"/>
              </a:rPr>
              <a:t> the</a:t>
            </a:r>
            <a:r>
              <a:rPr sz="1200" i="1" spc="-30" dirty="0">
                <a:solidFill>
                  <a:srgbClr val="001F6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60"/>
                </a:solidFill>
                <a:latin typeface="Arial"/>
                <a:cs typeface="Arial"/>
              </a:rPr>
              <a:t>Healing</a:t>
            </a:r>
            <a:r>
              <a:rPr sz="1200" i="1" spc="-20" dirty="0">
                <a:solidFill>
                  <a:srgbClr val="001F6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01F60"/>
                </a:solidFill>
                <a:latin typeface="Arial"/>
                <a:cs typeface="Arial"/>
              </a:rPr>
              <a:t>Environment</a:t>
            </a:r>
            <a:r>
              <a:rPr sz="1200" i="1" spc="5" dirty="0">
                <a:solidFill>
                  <a:srgbClr val="001F60"/>
                </a:solidFill>
                <a:latin typeface="Arial"/>
                <a:cs typeface="Arial"/>
              </a:rPr>
              <a:t> </a:t>
            </a:r>
            <a:r>
              <a:rPr sz="1200" i="1" spc="-45" dirty="0">
                <a:solidFill>
                  <a:srgbClr val="001F60"/>
                </a:solidFill>
                <a:latin typeface="Arial"/>
                <a:cs typeface="Arial"/>
              </a:rPr>
              <a:t>Tool,</a:t>
            </a:r>
            <a:r>
              <a:rPr sz="1200" i="1" spc="-20" dirty="0">
                <a:solidFill>
                  <a:srgbClr val="001F60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001F60"/>
                </a:solidFill>
                <a:latin typeface="Arial"/>
                <a:cs typeface="Arial"/>
              </a:rPr>
              <a:t>King’s</a:t>
            </a:r>
            <a:r>
              <a:rPr sz="1200" i="1" spc="-35" dirty="0">
                <a:solidFill>
                  <a:srgbClr val="001F60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001F60"/>
                </a:solidFill>
                <a:latin typeface="Arial"/>
                <a:cs typeface="Arial"/>
              </a:rPr>
              <a:t>Fund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299" y="5786142"/>
            <a:ext cx="491426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Observaties</a:t>
            </a:r>
            <a:r>
              <a:rPr sz="1200" i="1" spc="8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op</a:t>
            </a:r>
            <a:r>
              <a:rPr sz="1200" i="1" spc="5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verblijfsafdelingen</a:t>
            </a:r>
            <a:r>
              <a:rPr sz="1200" i="1" spc="8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(40</a:t>
            </a:r>
            <a:r>
              <a:rPr sz="1200" i="1" spc="5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u):</a:t>
            </a:r>
            <a:r>
              <a:rPr sz="1200" i="1" spc="6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omgeving,</a:t>
            </a:r>
            <a:r>
              <a:rPr sz="1200" i="1" spc="5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oriëntatie</a:t>
            </a:r>
            <a:r>
              <a:rPr sz="1200" i="1" spc="5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en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spc="-10" dirty="0">
                <a:solidFill>
                  <a:srgbClr val="33465B"/>
                </a:solidFill>
                <a:latin typeface="Cambria"/>
                <a:cs typeface="Cambria"/>
              </a:rPr>
              <a:t>interactie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85959" y="5902452"/>
            <a:ext cx="655319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087879"/>
            <a:ext cx="1336675" cy="67310"/>
          </a:xfrm>
          <a:custGeom>
            <a:avLst/>
            <a:gdLst/>
            <a:ahLst/>
            <a:cxnLst/>
            <a:rect l="l" t="t" r="r" b="b"/>
            <a:pathLst>
              <a:path w="1336675" h="67310">
                <a:moveTo>
                  <a:pt x="1336548" y="67056"/>
                </a:moveTo>
                <a:lnTo>
                  <a:pt x="0" y="67056"/>
                </a:lnTo>
                <a:lnTo>
                  <a:pt x="0" y="0"/>
                </a:lnTo>
                <a:lnTo>
                  <a:pt x="1336548" y="0"/>
                </a:lnTo>
                <a:lnTo>
                  <a:pt x="1336548" y="67056"/>
                </a:lnTo>
                <a:close/>
              </a:path>
            </a:pathLst>
          </a:custGeom>
          <a:solidFill>
            <a:srgbClr val="DF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628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083B52"/>
                </a:solidFill>
              </a:rPr>
              <a:t>6.</a:t>
            </a:r>
            <a:r>
              <a:rPr sz="3500" spc="-20" dirty="0">
                <a:solidFill>
                  <a:srgbClr val="083B52"/>
                </a:solidFill>
              </a:rPr>
              <a:t> Analyse</a:t>
            </a:r>
            <a:endParaRPr sz="3500"/>
          </a:p>
        </p:txBody>
      </p:sp>
      <p:grpSp>
        <p:nvGrpSpPr>
          <p:cNvPr id="3" name="object 3"/>
          <p:cNvGrpSpPr/>
          <p:nvPr/>
        </p:nvGrpSpPr>
        <p:grpSpPr>
          <a:xfrm>
            <a:off x="457200" y="2333244"/>
            <a:ext cx="6515100" cy="1391920"/>
            <a:chOff x="457200" y="2333244"/>
            <a:chExt cx="6515100" cy="1391920"/>
          </a:xfrm>
        </p:grpSpPr>
        <p:sp>
          <p:nvSpPr>
            <p:cNvPr id="4" name="object 4"/>
            <p:cNvSpPr/>
            <p:nvPr/>
          </p:nvSpPr>
          <p:spPr>
            <a:xfrm>
              <a:off x="457200" y="2333244"/>
              <a:ext cx="6515100" cy="1391920"/>
            </a:xfrm>
            <a:custGeom>
              <a:avLst/>
              <a:gdLst/>
              <a:ahLst/>
              <a:cxnLst/>
              <a:rect l="l" t="t" r="r" b="b"/>
              <a:pathLst>
                <a:path w="6515100" h="1391920">
                  <a:moveTo>
                    <a:pt x="6403848" y="1391411"/>
                  </a:moveTo>
                  <a:lnTo>
                    <a:pt x="111252" y="1391411"/>
                  </a:lnTo>
                  <a:lnTo>
                    <a:pt x="68151" y="1382601"/>
                  </a:lnTo>
                  <a:lnTo>
                    <a:pt x="32766" y="1358645"/>
                  </a:lnTo>
                  <a:lnTo>
                    <a:pt x="8810" y="1323260"/>
                  </a:lnTo>
                  <a:lnTo>
                    <a:pt x="0" y="1280160"/>
                  </a:lnTo>
                  <a:lnTo>
                    <a:pt x="0" y="111251"/>
                  </a:lnTo>
                  <a:lnTo>
                    <a:pt x="8810" y="67508"/>
                  </a:lnTo>
                  <a:lnTo>
                    <a:pt x="32766" y="32194"/>
                  </a:lnTo>
                  <a:lnTo>
                    <a:pt x="68151" y="8596"/>
                  </a:lnTo>
                  <a:lnTo>
                    <a:pt x="111252" y="0"/>
                  </a:lnTo>
                  <a:lnTo>
                    <a:pt x="6403848" y="0"/>
                  </a:lnTo>
                  <a:lnTo>
                    <a:pt x="6447591" y="8596"/>
                  </a:lnTo>
                  <a:lnTo>
                    <a:pt x="6482905" y="32194"/>
                  </a:lnTo>
                  <a:lnTo>
                    <a:pt x="6506503" y="67508"/>
                  </a:lnTo>
                  <a:lnTo>
                    <a:pt x="6515100" y="111251"/>
                  </a:lnTo>
                  <a:lnTo>
                    <a:pt x="6515100" y="1280160"/>
                  </a:lnTo>
                  <a:lnTo>
                    <a:pt x="6506503" y="1323260"/>
                  </a:lnTo>
                  <a:lnTo>
                    <a:pt x="6482905" y="1358645"/>
                  </a:lnTo>
                  <a:lnTo>
                    <a:pt x="6447591" y="1382601"/>
                  </a:lnTo>
                  <a:lnTo>
                    <a:pt x="6403848" y="1391411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" y="2421636"/>
              <a:ext cx="90170" cy="1214755"/>
            </a:xfrm>
            <a:custGeom>
              <a:avLst/>
              <a:gdLst/>
              <a:ahLst/>
              <a:cxnLst/>
              <a:rect l="l" t="t" r="r" b="b"/>
              <a:pathLst>
                <a:path w="90170" h="1214754">
                  <a:moveTo>
                    <a:pt x="89915" y="1214628"/>
                  </a:moveTo>
                  <a:lnTo>
                    <a:pt x="0" y="1214628"/>
                  </a:lnTo>
                  <a:lnTo>
                    <a:pt x="0" y="0"/>
                  </a:lnTo>
                  <a:lnTo>
                    <a:pt x="89915" y="0"/>
                  </a:lnTo>
                  <a:lnTo>
                    <a:pt x="89915" y="1214628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860083" y="2453143"/>
            <a:ext cx="3777615" cy="1138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7960" marR="83185" indent="-1752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7960" algn="l"/>
              </a:tabLst>
            </a:pP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Geen</a:t>
            </a:r>
            <a:r>
              <a:rPr sz="1400" spc="-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regelgeving</a:t>
            </a:r>
            <a:r>
              <a:rPr sz="1400" spc="-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voor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een</a:t>
            </a:r>
            <a:r>
              <a:rPr sz="1400" spc="-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basaal ondersteunende</a:t>
            </a:r>
            <a:r>
              <a:rPr sz="1400" spc="-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omgeving</a:t>
            </a:r>
            <a:r>
              <a:rPr sz="1400" spc="-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voor</a:t>
            </a:r>
            <a:r>
              <a:rPr sz="1400" spc="-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personen</a:t>
            </a:r>
            <a:r>
              <a:rPr sz="1400" spc="-25" dirty="0">
                <a:solidFill>
                  <a:srgbClr val="1F3A4D"/>
                </a:solidFill>
                <a:latin typeface="Cambria"/>
                <a:cs typeface="Cambria"/>
              </a:rPr>
              <a:t> met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dementie</a:t>
            </a:r>
            <a:endParaRPr sz="1400">
              <a:latin typeface="Cambria"/>
              <a:cs typeface="Cambria"/>
            </a:endParaRPr>
          </a:p>
          <a:p>
            <a:pPr marL="187960" marR="5080" indent="-175260">
              <a:lnSpc>
                <a:spcPct val="100000"/>
              </a:lnSpc>
              <a:spcBef>
                <a:spcPts val="359"/>
              </a:spcBef>
              <a:buFont typeface="Arial MT"/>
              <a:buChar char="•"/>
              <a:tabLst>
                <a:tab pos="187960" algn="l"/>
              </a:tabLst>
            </a:pP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Geen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 opleidingsvereisten</a:t>
            </a:r>
            <a:r>
              <a:rPr sz="1400" spc="-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voor</a:t>
            </a:r>
            <a:r>
              <a:rPr sz="1400" spc="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zorgverleners</a:t>
            </a:r>
            <a:r>
              <a:rPr sz="1400" spc="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spc="-25" dirty="0">
                <a:solidFill>
                  <a:srgbClr val="1F3A4D"/>
                </a:solidFill>
                <a:latin typeface="Cambria"/>
                <a:cs typeface="Cambria"/>
              </a:rPr>
              <a:t>in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ziekenhuizen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3608" y="2486663"/>
            <a:ext cx="26028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83B52"/>
                </a:solidFill>
                <a:latin typeface="Cambria"/>
                <a:cs typeface="Cambria"/>
              </a:rPr>
              <a:t>Samenhang</a:t>
            </a:r>
            <a:r>
              <a:rPr sz="1400" b="1" spc="-25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083B52"/>
                </a:solidFill>
                <a:latin typeface="Cambria"/>
                <a:cs typeface="Cambria"/>
              </a:rPr>
              <a:t>BPSD</a:t>
            </a:r>
            <a:r>
              <a:rPr sz="1400" b="1" spc="-5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083B52"/>
                </a:solidFill>
                <a:latin typeface="Cambria"/>
                <a:cs typeface="Cambria"/>
              </a:rPr>
              <a:t>–</a:t>
            </a:r>
            <a:r>
              <a:rPr sz="1400" b="1" spc="-20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083B52"/>
                </a:solidFill>
                <a:latin typeface="Cambria"/>
                <a:cs typeface="Cambria"/>
              </a:rPr>
              <a:t>delier</a:t>
            </a:r>
            <a:r>
              <a:rPr sz="1400" b="1" spc="-35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083B52"/>
                </a:solidFill>
                <a:latin typeface="Cambria"/>
                <a:cs typeface="Cambria"/>
              </a:rPr>
              <a:t>–</a:t>
            </a:r>
            <a:r>
              <a:rPr sz="1400" b="1" spc="-10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400" b="1" spc="-20" dirty="0">
                <a:solidFill>
                  <a:srgbClr val="083B52"/>
                </a:solidFill>
                <a:latin typeface="Cambria"/>
                <a:cs typeface="Cambria"/>
              </a:rPr>
              <a:t>pijn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6007" y="2713570"/>
            <a:ext cx="1389380" cy="56769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750" b="1" spc="-10" dirty="0">
                <a:solidFill>
                  <a:srgbClr val="083B52"/>
                </a:solidFill>
                <a:latin typeface="Cambria"/>
                <a:cs typeface="Cambria"/>
              </a:rPr>
              <a:t>MACRO</a:t>
            </a:r>
            <a:endParaRPr sz="17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200" dirty="0">
                <a:solidFill>
                  <a:srgbClr val="33465B"/>
                </a:solidFill>
                <a:latin typeface="Cambria"/>
                <a:cs typeface="Cambria"/>
              </a:rPr>
              <a:t>Beleid</a:t>
            </a:r>
            <a:r>
              <a:rPr sz="1200" spc="3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33465B"/>
                </a:solidFill>
                <a:latin typeface="Cambria"/>
                <a:cs typeface="Cambria"/>
              </a:rPr>
              <a:t>&amp;</a:t>
            </a:r>
            <a:r>
              <a:rPr sz="1200" spc="3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33465B"/>
                </a:solidFill>
                <a:latin typeface="Cambria"/>
                <a:cs typeface="Cambria"/>
              </a:rPr>
              <a:t>regelgeving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7200" y="3970020"/>
            <a:ext cx="6515100" cy="1057910"/>
            <a:chOff x="457200" y="3970020"/>
            <a:chExt cx="6515100" cy="1057910"/>
          </a:xfrm>
        </p:grpSpPr>
        <p:sp>
          <p:nvSpPr>
            <p:cNvPr id="7" name="object 7"/>
            <p:cNvSpPr/>
            <p:nvPr/>
          </p:nvSpPr>
          <p:spPr>
            <a:xfrm>
              <a:off x="457200" y="3970020"/>
              <a:ext cx="6515100" cy="1057910"/>
            </a:xfrm>
            <a:custGeom>
              <a:avLst/>
              <a:gdLst/>
              <a:ahLst/>
              <a:cxnLst/>
              <a:rect l="l" t="t" r="r" b="b"/>
              <a:pathLst>
                <a:path w="6515100" h="1057910">
                  <a:moveTo>
                    <a:pt x="6431280" y="1057655"/>
                  </a:moveTo>
                  <a:lnTo>
                    <a:pt x="85344" y="1057655"/>
                  </a:lnTo>
                  <a:lnTo>
                    <a:pt x="52077" y="1050988"/>
                  </a:lnTo>
                  <a:lnTo>
                    <a:pt x="24955" y="1032890"/>
                  </a:lnTo>
                  <a:lnTo>
                    <a:pt x="6691" y="1006220"/>
                  </a:lnTo>
                  <a:lnTo>
                    <a:pt x="0" y="973836"/>
                  </a:lnTo>
                  <a:lnTo>
                    <a:pt x="0" y="83820"/>
                  </a:lnTo>
                  <a:lnTo>
                    <a:pt x="6691" y="51435"/>
                  </a:lnTo>
                  <a:lnTo>
                    <a:pt x="24955" y="24765"/>
                  </a:lnTo>
                  <a:lnTo>
                    <a:pt x="52077" y="6667"/>
                  </a:lnTo>
                  <a:lnTo>
                    <a:pt x="85344" y="0"/>
                  </a:lnTo>
                  <a:lnTo>
                    <a:pt x="6431280" y="0"/>
                  </a:lnTo>
                  <a:lnTo>
                    <a:pt x="6463665" y="6667"/>
                  </a:lnTo>
                  <a:lnTo>
                    <a:pt x="6490335" y="24765"/>
                  </a:lnTo>
                  <a:lnTo>
                    <a:pt x="6508432" y="51435"/>
                  </a:lnTo>
                  <a:lnTo>
                    <a:pt x="6515100" y="83820"/>
                  </a:lnTo>
                  <a:lnTo>
                    <a:pt x="6515100" y="973836"/>
                  </a:lnTo>
                  <a:lnTo>
                    <a:pt x="6508432" y="1006220"/>
                  </a:lnTo>
                  <a:lnTo>
                    <a:pt x="6490335" y="1032890"/>
                  </a:lnTo>
                  <a:lnTo>
                    <a:pt x="6463665" y="1050988"/>
                  </a:lnTo>
                  <a:lnTo>
                    <a:pt x="6431280" y="1057655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7200" y="4058411"/>
              <a:ext cx="90170" cy="881380"/>
            </a:xfrm>
            <a:custGeom>
              <a:avLst/>
              <a:gdLst/>
              <a:ahLst/>
              <a:cxnLst/>
              <a:rect l="l" t="t" r="r" b="b"/>
              <a:pathLst>
                <a:path w="90170" h="881379">
                  <a:moveTo>
                    <a:pt x="89915" y="880872"/>
                  </a:moveTo>
                  <a:lnTo>
                    <a:pt x="0" y="880872"/>
                  </a:lnTo>
                  <a:lnTo>
                    <a:pt x="0" y="0"/>
                  </a:lnTo>
                  <a:lnTo>
                    <a:pt x="89915" y="0"/>
                  </a:lnTo>
                  <a:lnTo>
                    <a:pt x="89915" y="880872"/>
                  </a:lnTo>
                  <a:close/>
                </a:path>
              </a:pathLst>
            </a:custGeom>
            <a:solidFill>
              <a:srgbClr val="2D7C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56007" y="4089885"/>
            <a:ext cx="931544" cy="7531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750" b="1" spc="-20" dirty="0">
                <a:solidFill>
                  <a:srgbClr val="2D7CA0"/>
                </a:solidFill>
                <a:latin typeface="Cambria"/>
                <a:cs typeface="Cambria"/>
              </a:rPr>
              <a:t>MESO</a:t>
            </a:r>
            <a:endParaRPr sz="1750">
              <a:latin typeface="Cambria"/>
              <a:cs typeface="Cambria"/>
            </a:endParaRPr>
          </a:p>
          <a:p>
            <a:pPr marL="12700" marR="5080">
              <a:lnSpc>
                <a:spcPct val="101699"/>
              </a:lnSpc>
              <a:spcBef>
                <a:spcPts val="285"/>
              </a:spcBef>
            </a:pPr>
            <a:r>
              <a:rPr sz="1200" dirty="0">
                <a:solidFill>
                  <a:srgbClr val="33465B"/>
                </a:solidFill>
                <a:latin typeface="Cambria"/>
                <a:cs typeface="Cambria"/>
              </a:rPr>
              <a:t>Organisatie</a:t>
            </a:r>
            <a:r>
              <a:rPr sz="1200" spc="6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spc="-50" dirty="0">
                <a:solidFill>
                  <a:srgbClr val="33465B"/>
                </a:solidFill>
                <a:latin typeface="Cambria"/>
                <a:cs typeface="Cambria"/>
              </a:rPr>
              <a:t>&amp; </a:t>
            </a:r>
            <a:r>
              <a:rPr sz="1200" spc="-10" dirty="0">
                <a:solidFill>
                  <a:srgbClr val="33465B"/>
                </a:solidFill>
                <a:latin typeface="Cambria"/>
                <a:cs typeface="Cambria"/>
              </a:rPr>
              <a:t>management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60083" y="4160044"/>
            <a:ext cx="382905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7960" marR="5080" indent="-1752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7960" algn="l"/>
              </a:tabLst>
            </a:pP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Zorg</a:t>
            </a:r>
            <a:r>
              <a:rPr sz="1400" spc="-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voor</a:t>
            </a:r>
            <a:r>
              <a:rPr sz="1400" spc="-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personen</a:t>
            </a:r>
            <a:r>
              <a:rPr sz="1400" spc="-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met</a:t>
            </a:r>
            <a:r>
              <a:rPr sz="1400" spc="-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dementie</a:t>
            </a:r>
            <a:r>
              <a:rPr sz="1400" spc="-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spc="-25" dirty="0">
                <a:solidFill>
                  <a:srgbClr val="1F3A4D"/>
                </a:solidFill>
                <a:latin typeface="Cambria"/>
                <a:cs typeface="Cambria"/>
              </a:rPr>
              <a:t>is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onvoldoende</a:t>
            </a:r>
            <a:r>
              <a:rPr sz="1400" spc="-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prioritair</a:t>
            </a:r>
            <a:r>
              <a:rPr sz="1400" spc="-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voor</a:t>
            </a:r>
            <a:r>
              <a:rPr sz="1400" spc="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het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 management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spc="-25" dirty="0">
                <a:solidFill>
                  <a:srgbClr val="1F3A4D"/>
                </a:solidFill>
                <a:latin typeface="Cambria"/>
                <a:cs typeface="Cambria"/>
              </a:rPr>
              <a:t>in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ziekenhuizen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796783" y="3168396"/>
            <a:ext cx="1871980" cy="2060575"/>
          </a:xfrm>
          <a:custGeom>
            <a:avLst/>
            <a:gdLst/>
            <a:ahLst/>
            <a:cxnLst/>
            <a:rect l="l" t="t" r="r" b="b"/>
            <a:pathLst>
              <a:path w="1871979" h="2060575">
                <a:moveTo>
                  <a:pt x="935735" y="0"/>
                </a:moveTo>
                <a:lnTo>
                  <a:pt x="0" y="2060448"/>
                </a:lnTo>
              </a:path>
              <a:path w="1871979" h="2060575">
                <a:moveTo>
                  <a:pt x="935735" y="0"/>
                </a:moveTo>
                <a:lnTo>
                  <a:pt x="1871471" y="2060448"/>
                </a:lnTo>
              </a:path>
              <a:path w="1871979" h="2060575">
                <a:moveTo>
                  <a:pt x="0" y="2060448"/>
                </a:moveTo>
                <a:lnTo>
                  <a:pt x="1871471" y="2060448"/>
                </a:lnTo>
              </a:path>
            </a:pathLst>
          </a:custGeom>
          <a:ln w="24384">
            <a:solidFill>
              <a:srgbClr val="A8C6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8398002" y="2833878"/>
            <a:ext cx="669290" cy="669290"/>
            <a:chOff x="8398002" y="2833878"/>
            <a:chExt cx="669290" cy="669290"/>
          </a:xfrm>
        </p:grpSpPr>
        <p:sp>
          <p:nvSpPr>
            <p:cNvPr id="25" name="object 25"/>
            <p:cNvSpPr/>
            <p:nvPr/>
          </p:nvSpPr>
          <p:spPr>
            <a:xfrm>
              <a:off x="8409432" y="2845308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29">
                  <a:moveTo>
                    <a:pt x="323087" y="646175"/>
                  </a:move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409432" y="2845308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29">
                  <a:moveTo>
                    <a:pt x="0" y="323087"/>
                  </a:move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526272" y="3056657"/>
            <a:ext cx="41020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-20" dirty="0">
                <a:solidFill>
                  <a:srgbClr val="FFFFFF"/>
                </a:solidFill>
                <a:latin typeface="Cambria"/>
                <a:cs typeface="Cambria"/>
              </a:rPr>
              <a:t>BPSD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95182" y="4059485"/>
            <a:ext cx="57023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dirty="0">
                <a:solidFill>
                  <a:srgbClr val="33465B"/>
                </a:solidFill>
                <a:latin typeface="Cambria"/>
                <a:cs typeface="Cambria"/>
              </a:rPr>
              <a:t>r</a:t>
            </a:r>
            <a:r>
              <a:rPr sz="1200" b="1" spc="2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b="1" dirty="0">
                <a:solidFill>
                  <a:srgbClr val="33465B"/>
                </a:solidFill>
                <a:latin typeface="Cambria"/>
                <a:cs typeface="Cambria"/>
              </a:rPr>
              <a:t>=</a:t>
            </a:r>
            <a:r>
              <a:rPr sz="1200" b="1" spc="1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b="1" spc="-20" dirty="0">
                <a:solidFill>
                  <a:srgbClr val="33465B"/>
                </a:solidFill>
                <a:latin typeface="Cambria"/>
                <a:cs typeface="Cambria"/>
              </a:rPr>
              <a:t>0,54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97348" y="4059485"/>
            <a:ext cx="57023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dirty="0">
                <a:solidFill>
                  <a:srgbClr val="33465B"/>
                </a:solidFill>
                <a:latin typeface="Cambria"/>
                <a:cs typeface="Cambria"/>
              </a:rPr>
              <a:t>r</a:t>
            </a:r>
            <a:r>
              <a:rPr sz="1200" b="1" spc="2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b="1" dirty="0">
                <a:solidFill>
                  <a:srgbClr val="33465B"/>
                </a:solidFill>
                <a:latin typeface="Cambria"/>
                <a:cs typeface="Cambria"/>
              </a:rPr>
              <a:t>=</a:t>
            </a:r>
            <a:r>
              <a:rPr sz="1200" b="1" spc="1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b="1" spc="-20" dirty="0">
                <a:solidFill>
                  <a:srgbClr val="33465B"/>
                </a:solidFill>
                <a:latin typeface="Cambria"/>
                <a:cs typeface="Cambria"/>
              </a:rPr>
              <a:t>0,47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462266" y="4894326"/>
            <a:ext cx="669290" cy="669290"/>
            <a:chOff x="7462266" y="4894326"/>
            <a:chExt cx="669290" cy="669290"/>
          </a:xfrm>
        </p:grpSpPr>
        <p:sp>
          <p:nvSpPr>
            <p:cNvPr id="29" name="object 29"/>
            <p:cNvSpPr/>
            <p:nvPr/>
          </p:nvSpPr>
          <p:spPr>
            <a:xfrm>
              <a:off x="7473696" y="4905756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29">
                  <a:moveTo>
                    <a:pt x="323087" y="646175"/>
                  </a:move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close/>
                </a:path>
              </a:pathLst>
            </a:custGeom>
            <a:solidFill>
              <a:srgbClr val="2D7C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73696" y="4905756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29">
                  <a:moveTo>
                    <a:pt x="0" y="323087"/>
                  </a:move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563160" y="5117106"/>
            <a:ext cx="467359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-10" dirty="0">
                <a:solidFill>
                  <a:srgbClr val="FFFFFF"/>
                </a:solidFill>
                <a:latin typeface="Cambria"/>
                <a:cs typeface="Cambria"/>
              </a:rPr>
              <a:t>Delier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7200" y="5273040"/>
            <a:ext cx="6515100" cy="1057910"/>
            <a:chOff x="457200" y="5273040"/>
            <a:chExt cx="6515100" cy="1057910"/>
          </a:xfrm>
        </p:grpSpPr>
        <p:sp>
          <p:nvSpPr>
            <p:cNvPr id="10" name="object 10"/>
            <p:cNvSpPr/>
            <p:nvPr/>
          </p:nvSpPr>
          <p:spPr>
            <a:xfrm>
              <a:off x="457200" y="5273040"/>
              <a:ext cx="6515100" cy="1057910"/>
            </a:xfrm>
            <a:custGeom>
              <a:avLst/>
              <a:gdLst/>
              <a:ahLst/>
              <a:cxnLst/>
              <a:rect l="l" t="t" r="r" b="b"/>
              <a:pathLst>
                <a:path w="6515100" h="1057910">
                  <a:moveTo>
                    <a:pt x="6431280" y="1057655"/>
                  </a:moveTo>
                  <a:lnTo>
                    <a:pt x="85344" y="1057655"/>
                  </a:lnTo>
                  <a:lnTo>
                    <a:pt x="52077" y="1050988"/>
                  </a:lnTo>
                  <a:lnTo>
                    <a:pt x="24955" y="1032890"/>
                  </a:lnTo>
                  <a:lnTo>
                    <a:pt x="6691" y="1006220"/>
                  </a:lnTo>
                  <a:lnTo>
                    <a:pt x="0" y="973836"/>
                  </a:lnTo>
                  <a:lnTo>
                    <a:pt x="0" y="83820"/>
                  </a:lnTo>
                  <a:lnTo>
                    <a:pt x="6691" y="51435"/>
                  </a:lnTo>
                  <a:lnTo>
                    <a:pt x="24955" y="24765"/>
                  </a:lnTo>
                  <a:lnTo>
                    <a:pt x="52077" y="6667"/>
                  </a:lnTo>
                  <a:lnTo>
                    <a:pt x="85344" y="0"/>
                  </a:lnTo>
                  <a:lnTo>
                    <a:pt x="6431280" y="0"/>
                  </a:lnTo>
                  <a:lnTo>
                    <a:pt x="6463665" y="6667"/>
                  </a:lnTo>
                  <a:lnTo>
                    <a:pt x="6490335" y="24765"/>
                  </a:lnTo>
                  <a:lnTo>
                    <a:pt x="6508432" y="51435"/>
                  </a:lnTo>
                  <a:lnTo>
                    <a:pt x="6515100" y="83820"/>
                  </a:lnTo>
                  <a:lnTo>
                    <a:pt x="6515100" y="973836"/>
                  </a:lnTo>
                  <a:lnTo>
                    <a:pt x="6508432" y="1006220"/>
                  </a:lnTo>
                  <a:lnTo>
                    <a:pt x="6490335" y="1032890"/>
                  </a:lnTo>
                  <a:lnTo>
                    <a:pt x="6463665" y="1050988"/>
                  </a:lnTo>
                  <a:lnTo>
                    <a:pt x="6431280" y="1057655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7200" y="5361431"/>
              <a:ext cx="90170" cy="881380"/>
            </a:xfrm>
            <a:custGeom>
              <a:avLst/>
              <a:gdLst/>
              <a:ahLst/>
              <a:cxnLst/>
              <a:rect l="l" t="t" r="r" b="b"/>
              <a:pathLst>
                <a:path w="90170" h="881379">
                  <a:moveTo>
                    <a:pt x="89915" y="880871"/>
                  </a:moveTo>
                  <a:lnTo>
                    <a:pt x="0" y="880871"/>
                  </a:lnTo>
                  <a:lnTo>
                    <a:pt x="0" y="0"/>
                  </a:lnTo>
                  <a:lnTo>
                    <a:pt x="89915" y="0"/>
                  </a:lnTo>
                  <a:lnTo>
                    <a:pt x="89915" y="880871"/>
                  </a:lnTo>
                  <a:close/>
                </a:path>
              </a:pathLst>
            </a:custGeom>
            <a:solidFill>
              <a:srgbClr val="4D9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56007" y="5392811"/>
            <a:ext cx="1322070" cy="7531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750" b="1" spc="-10" dirty="0">
                <a:solidFill>
                  <a:srgbClr val="4D9A8E"/>
                </a:solidFill>
                <a:latin typeface="Cambria"/>
                <a:cs typeface="Cambria"/>
              </a:rPr>
              <a:t>MICRO</a:t>
            </a:r>
            <a:endParaRPr sz="1750">
              <a:latin typeface="Cambria"/>
              <a:cs typeface="Cambria"/>
            </a:endParaRPr>
          </a:p>
          <a:p>
            <a:pPr marL="12700" marR="5080">
              <a:lnSpc>
                <a:spcPct val="101699"/>
              </a:lnSpc>
              <a:spcBef>
                <a:spcPts val="285"/>
              </a:spcBef>
            </a:pPr>
            <a:r>
              <a:rPr sz="1200" dirty="0">
                <a:solidFill>
                  <a:srgbClr val="33465B"/>
                </a:solidFill>
                <a:latin typeface="Cambria"/>
                <a:cs typeface="Cambria"/>
              </a:rPr>
              <a:t>Zorgverleners</a:t>
            </a:r>
            <a:r>
              <a:rPr sz="1200" spc="2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33465B"/>
                </a:solidFill>
                <a:latin typeface="Cambria"/>
                <a:cs typeface="Cambria"/>
              </a:rPr>
              <a:t>in</a:t>
            </a:r>
            <a:r>
              <a:rPr sz="1200" spc="2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spc="-25" dirty="0">
                <a:solidFill>
                  <a:srgbClr val="33465B"/>
                </a:solidFill>
                <a:latin typeface="Cambria"/>
                <a:cs typeface="Cambria"/>
              </a:rPr>
              <a:t>de </a:t>
            </a:r>
            <a:r>
              <a:rPr sz="1200" spc="-10" dirty="0">
                <a:solidFill>
                  <a:srgbClr val="33465B"/>
                </a:solidFill>
                <a:latin typeface="Cambria"/>
                <a:cs typeface="Cambria"/>
              </a:rPr>
              <a:t>praktijk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60083" y="5463075"/>
            <a:ext cx="386143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7960" marR="5080" indent="-17526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7960" algn="l"/>
              </a:tabLst>
            </a:pP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Zorgverleners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 zijn</a:t>
            </a:r>
            <a:r>
              <a:rPr sz="1400" spc="-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zich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onvoldoende</a:t>
            </a:r>
            <a:r>
              <a:rPr sz="1400" spc="-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bewust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spc="-25" dirty="0">
                <a:solidFill>
                  <a:srgbClr val="1F3A4D"/>
                </a:solidFill>
                <a:latin typeface="Cambria"/>
                <a:cs typeface="Cambria"/>
              </a:rPr>
              <a:t>van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het</a:t>
            </a:r>
            <a:r>
              <a:rPr sz="1400" spc="-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belang</a:t>
            </a:r>
            <a:r>
              <a:rPr sz="1400" spc="-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van</a:t>
            </a:r>
            <a:r>
              <a:rPr sz="1400" spc="-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het</a:t>
            </a:r>
            <a:r>
              <a:rPr sz="1400" spc="-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(h)erkennen</a:t>
            </a:r>
            <a:r>
              <a:rPr sz="1400" spc="-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van</a:t>
            </a:r>
            <a:r>
              <a:rPr sz="1400" spc="-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BPSD</a:t>
            </a:r>
            <a:r>
              <a:rPr sz="1400" spc="-25" dirty="0">
                <a:solidFill>
                  <a:srgbClr val="1F3A4D"/>
                </a:solidFill>
                <a:latin typeface="Cambria"/>
                <a:cs typeface="Cambria"/>
              </a:rPr>
              <a:t> als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expressie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47049" y="5396002"/>
            <a:ext cx="57023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dirty="0">
                <a:solidFill>
                  <a:srgbClr val="33465B"/>
                </a:solidFill>
                <a:latin typeface="Cambria"/>
                <a:cs typeface="Cambria"/>
              </a:rPr>
              <a:t>r</a:t>
            </a:r>
            <a:r>
              <a:rPr sz="1200" b="1" spc="2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b="1" dirty="0">
                <a:solidFill>
                  <a:srgbClr val="33465B"/>
                </a:solidFill>
                <a:latin typeface="Cambria"/>
                <a:cs typeface="Cambria"/>
              </a:rPr>
              <a:t>=</a:t>
            </a:r>
            <a:r>
              <a:rPr sz="1200" b="1" spc="1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b="1" spc="-20" dirty="0">
                <a:solidFill>
                  <a:srgbClr val="33465B"/>
                </a:solidFill>
                <a:latin typeface="Cambria"/>
                <a:cs typeface="Cambria"/>
              </a:rPr>
              <a:t>0,18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333738" y="4894326"/>
            <a:ext cx="669290" cy="669290"/>
            <a:chOff x="9333738" y="4894326"/>
            <a:chExt cx="669290" cy="669290"/>
          </a:xfrm>
        </p:grpSpPr>
        <p:sp>
          <p:nvSpPr>
            <p:cNvPr id="33" name="object 33"/>
            <p:cNvSpPr/>
            <p:nvPr/>
          </p:nvSpPr>
          <p:spPr>
            <a:xfrm>
              <a:off x="9345168" y="4905756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29">
                  <a:moveTo>
                    <a:pt x="323087" y="646175"/>
                  </a:move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345168" y="4905756"/>
              <a:ext cx="646430" cy="646430"/>
            </a:xfrm>
            <a:custGeom>
              <a:avLst/>
              <a:gdLst/>
              <a:ahLst/>
              <a:cxnLst/>
              <a:rect l="l" t="t" r="r" b="b"/>
              <a:pathLst>
                <a:path w="646429" h="646429">
                  <a:moveTo>
                    <a:pt x="0" y="323087"/>
                  </a:moveTo>
                  <a:lnTo>
                    <a:pt x="3506" y="275373"/>
                  </a:lnTo>
                  <a:lnTo>
                    <a:pt x="13689" y="229822"/>
                  </a:lnTo>
                  <a:lnTo>
                    <a:pt x="30049" y="186937"/>
                  </a:lnTo>
                  <a:lnTo>
                    <a:pt x="52083" y="147219"/>
                  </a:lnTo>
                  <a:lnTo>
                    <a:pt x="79291" y="111170"/>
                  </a:lnTo>
                  <a:lnTo>
                    <a:pt x="111170" y="79291"/>
                  </a:lnTo>
                  <a:lnTo>
                    <a:pt x="147219" y="52083"/>
                  </a:lnTo>
                  <a:lnTo>
                    <a:pt x="186937" y="30049"/>
                  </a:lnTo>
                  <a:lnTo>
                    <a:pt x="229822" y="13689"/>
                  </a:lnTo>
                  <a:lnTo>
                    <a:pt x="275373" y="3506"/>
                  </a:lnTo>
                  <a:lnTo>
                    <a:pt x="323087" y="0"/>
                  </a:lnTo>
                  <a:lnTo>
                    <a:pt x="370802" y="3506"/>
                  </a:lnTo>
                  <a:lnTo>
                    <a:pt x="416353" y="13689"/>
                  </a:lnTo>
                  <a:lnTo>
                    <a:pt x="459238" y="30049"/>
                  </a:lnTo>
                  <a:lnTo>
                    <a:pt x="498955" y="52083"/>
                  </a:lnTo>
                  <a:lnTo>
                    <a:pt x="535005" y="79291"/>
                  </a:lnTo>
                  <a:lnTo>
                    <a:pt x="566884" y="111170"/>
                  </a:lnTo>
                  <a:lnTo>
                    <a:pt x="594092" y="147219"/>
                  </a:lnTo>
                  <a:lnTo>
                    <a:pt x="616126" y="186937"/>
                  </a:lnTo>
                  <a:lnTo>
                    <a:pt x="632486" y="229822"/>
                  </a:lnTo>
                  <a:lnTo>
                    <a:pt x="642669" y="275373"/>
                  </a:lnTo>
                  <a:lnTo>
                    <a:pt x="646175" y="323087"/>
                  </a:lnTo>
                  <a:lnTo>
                    <a:pt x="642669" y="370802"/>
                  </a:lnTo>
                  <a:lnTo>
                    <a:pt x="632486" y="416353"/>
                  </a:lnTo>
                  <a:lnTo>
                    <a:pt x="616126" y="459238"/>
                  </a:lnTo>
                  <a:lnTo>
                    <a:pt x="594092" y="498955"/>
                  </a:lnTo>
                  <a:lnTo>
                    <a:pt x="566884" y="535005"/>
                  </a:lnTo>
                  <a:lnTo>
                    <a:pt x="535005" y="566884"/>
                  </a:lnTo>
                  <a:lnTo>
                    <a:pt x="498955" y="594092"/>
                  </a:lnTo>
                  <a:lnTo>
                    <a:pt x="459238" y="616126"/>
                  </a:lnTo>
                  <a:lnTo>
                    <a:pt x="416353" y="632486"/>
                  </a:lnTo>
                  <a:lnTo>
                    <a:pt x="370802" y="642669"/>
                  </a:lnTo>
                  <a:lnTo>
                    <a:pt x="323087" y="646175"/>
                  </a:lnTo>
                  <a:lnTo>
                    <a:pt x="275373" y="642669"/>
                  </a:lnTo>
                  <a:lnTo>
                    <a:pt x="229822" y="632486"/>
                  </a:lnTo>
                  <a:lnTo>
                    <a:pt x="186937" y="616126"/>
                  </a:lnTo>
                  <a:lnTo>
                    <a:pt x="147219" y="594092"/>
                  </a:lnTo>
                  <a:lnTo>
                    <a:pt x="111170" y="566884"/>
                  </a:lnTo>
                  <a:lnTo>
                    <a:pt x="79291" y="535005"/>
                  </a:lnTo>
                  <a:lnTo>
                    <a:pt x="52083" y="498955"/>
                  </a:lnTo>
                  <a:lnTo>
                    <a:pt x="30049" y="459238"/>
                  </a:lnTo>
                  <a:lnTo>
                    <a:pt x="13689" y="416353"/>
                  </a:lnTo>
                  <a:lnTo>
                    <a:pt x="3506" y="370802"/>
                  </a:lnTo>
                  <a:lnTo>
                    <a:pt x="0" y="323087"/>
                  </a:lnTo>
                </a:path>
              </a:pathLst>
            </a:custGeom>
            <a:ln w="228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9512344" y="5117106"/>
            <a:ext cx="31242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spc="-20" dirty="0">
                <a:solidFill>
                  <a:srgbClr val="FFFFFF"/>
                </a:solidFill>
                <a:latin typeface="Cambria"/>
                <a:cs typeface="Cambria"/>
              </a:rPr>
              <a:t>Pijn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13117" y="5840982"/>
            <a:ext cx="184658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n</a:t>
            </a:r>
            <a:r>
              <a:rPr sz="1200" i="1" spc="2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=</a:t>
            </a:r>
            <a:r>
              <a:rPr sz="1200" i="1" spc="2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150</a:t>
            </a:r>
            <a:r>
              <a:rPr sz="1200" i="1" spc="2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·</a:t>
            </a:r>
            <a:r>
              <a:rPr sz="1200" i="1" spc="1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partiële</a:t>
            </a:r>
            <a:r>
              <a:rPr sz="1200" i="1" spc="2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spc="-10" dirty="0">
                <a:solidFill>
                  <a:srgbClr val="33465B"/>
                </a:solidFill>
                <a:latin typeface="Cambria"/>
                <a:cs typeface="Cambria"/>
              </a:rPr>
              <a:t>correlaties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065020"/>
            <a:ext cx="1336675" cy="67310"/>
          </a:xfrm>
          <a:custGeom>
            <a:avLst/>
            <a:gdLst/>
            <a:ahLst/>
            <a:cxnLst/>
            <a:rect l="l" t="t" r="r" b="b"/>
            <a:pathLst>
              <a:path w="1336675" h="67310">
                <a:moveTo>
                  <a:pt x="1336548" y="67055"/>
                </a:moveTo>
                <a:lnTo>
                  <a:pt x="0" y="67055"/>
                </a:lnTo>
                <a:lnTo>
                  <a:pt x="0" y="0"/>
                </a:lnTo>
                <a:lnTo>
                  <a:pt x="1336548" y="0"/>
                </a:lnTo>
                <a:lnTo>
                  <a:pt x="1336548" y="67055"/>
                </a:lnTo>
                <a:close/>
              </a:path>
            </a:pathLst>
          </a:custGeom>
          <a:solidFill>
            <a:srgbClr val="DF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2243327"/>
            <a:ext cx="9778365" cy="980440"/>
          </a:xfrm>
          <a:custGeom>
            <a:avLst/>
            <a:gdLst/>
            <a:ahLst/>
            <a:cxnLst/>
            <a:rect l="l" t="t" r="r" b="b"/>
            <a:pathLst>
              <a:path w="9778365" h="980439">
                <a:moveTo>
                  <a:pt x="9720071" y="979931"/>
                </a:moveTo>
                <a:lnTo>
                  <a:pt x="59436" y="979931"/>
                </a:lnTo>
                <a:lnTo>
                  <a:pt x="36004" y="975383"/>
                </a:lnTo>
                <a:lnTo>
                  <a:pt x="17145" y="962977"/>
                </a:lnTo>
                <a:lnTo>
                  <a:pt x="4572" y="944570"/>
                </a:lnTo>
                <a:lnTo>
                  <a:pt x="0" y="922019"/>
                </a:lnTo>
                <a:lnTo>
                  <a:pt x="0" y="59436"/>
                </a:lnTo>
                <a:lnTo>
                  <a:pt x="4572" y="36004"/>
                </a:lnTo>
                <a:lnTo>
                  <a:pt x="17145" y="17145"/>
                </a:lnTo>
                <a:lnTo>
                  <a:pt x="36004" y="4572"/>
                </a:lnTo>
                <a:lnTo>
                  <a:pt x="59436" y="0"/>
                </a:lnTo>
                <a:lnTo>
                  <a:pt x="9720071" y="0"/>
                </a:lnTo>
                <a:lnTo>
                  <a:pt x="9742622" y="4572"/>
                </a:lnTo>
                <a:lnTo>
                  <a:pt x="9761029" y="17145"/>
                </a:lnTo>
                <a:lnTo>
                  <a:pt x="9773436" y="36004"/>
                </a:lnTo>
                <a:lnTo>
                  <a:pt x="9777984" y="59436"/>
                </a:lnTo>
                <a:lnTo>
                  <a:pt x="9777984" y="922019"/>
                </a:lnTo>
                <a:lnTo>
                  <a:pt x="9773436" y="944570"/>
                </a:lnTo>
                <a:lnTo>
                  <a:pt x="9761029" y="962977"/>
                </a:lnTo>
                <a:lnTo>
                  <a:pt x="9742622" y="975383"/>
                </a:lnTo>
                <a:lnTo>
                  <a:pt x="9720071" y="979931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5841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083B52"/>
                </a:solidFill>
              </a:rPr>
              <a:t>7.</a:t>
            </a:r>
            <a:r>
              <a:rPr sz="2800" spc="-50" dirty="0">
                <a:solidFill>
                  <a:srgbClr val="083B52"/>
                </a:solidFill>
              </a:rPr>
              <a:t> </a:t>
            </a:r>
            <a:r>
              <a:rPr sz="2800" dirty="0">
                <a:solidFill>
                  <a:srgbClr val="083B52"/>
                </a:solidFill>
              </a:rPr>
              <a:t>Clinical</a:t>
            </a:r>
            <a:r>
              <a:rPr sz="2800" spc="-35" dirty="0">
                <a:solidFill>
                  <a:srgbClr val="083B52"/>
                </a:solidFill>
              </a:rPr>
              <a:t> </a:t>
            </a:r>
            <a:r>
              <a:rPr sz="2800" dirty="0">
                <a:solidFill>
                  <a:srgbClr val="083B52"/>
                </a:solidFill>
              </a:rPr>
              <a:t>vignettes:</a:t>
            </a:r>
            <a:r>
              <a:rPr sz="2800" spc="-20" dirty="0">
                <a:solidFill>
                  <a:srgbClr val="083B52"/>
                </a:solidFill>
              </a:rPr>
              <a:t> </a:t>
            </a:r>
            <a:r>
              <a:rPr sz="2800" dirty="0">
                <a:solidFill>
                  <a:srgbClr val="083B52"/>
                </a:solidFill>
              </a:rPr>
              <a:t>Scoping</a:t>
            </a:r>
            <a:r>
              <a:rPr sz="2800" spc="-40" dirty="0">
                <a:solidFill>
                  <a:srgbClr val="083B52"/>
                </a:solidFill>
              </a:rPr>
              <a:t> </a:t>
            </a:r>
            <a:r>
              <a:rPr sz="2800" dirty="0">
                <a:solidFill>
                  <a:srgbClr val="083B52"/>
                </a:solidFill>
              </a:rPr>
              <a:t>review</a:t>
            </a:r>
            <a:r>
              <a:rPr sz="2800" spc="-65" dirty="0">
                <a:solidFill>
                  <a:srgbClr val="083B52"/>
                </a:solidFill>
              </a:rPr>
              <a:t> </a:t>
            </a:r>
            <a:r>
              <a:rPr sz="2800" dirty="0">
                <a:solidFill>
                  <a:srgbClr val="083B52"/>
                </a:solidFill>
              </a:rPr>
              <a:t>en</a:t>
            </a:r>
            <a:r>
              <a:rPr sz="2800" spc="-25" dirty="0">
                <a:solidFill>
                  <a:srgbClr val="083B52"/>
                </a:solidFill>
              </a:rPr>
              <a:t> </a:t>
            </a:r>
            <a:r>
              <a:rPr sz="2800" spc="-10" dirty="0">
                <a:solidFill>
                  <a:srgbClr val="083B52"/>
                </a:solidFill>
              </a:rPr>
              <a:t>ontwerp</a:t>
            </a:r>
            <a:endParaRPr sz="2800"/>
          </a:p>
        </p:txBody>
      </p:sp>
      <p:sp>
        <p:nvSpPr>
          <p:cNvPr id="15" name="object 15"/>
          <p:cNvSpPr txBox="1"/>
          <p:nvPr/>
        </p:nvSpPr>
        <p:spPr>
          <a:xfrm>
            <a:off x="712722" y="2338827"/>
            <a:ext cx="886079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Een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 gestandaardiseerde,</a:t>
            </a:r>
            <a:r>
              <a:rPr sz="1400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realistische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en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hypothetische</a:t>
            </a:r>
            <a:r>
              <a:rPr sz="1400" spc="-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beschrijving</a:t>
            </a:r>
            <a:r>
              <a:rPr sz="1400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van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een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patiëntensituatie</a:t>
            </a:r>
            <a:r>
              <a:rPr sz="1400" spc="-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met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 relevante</a:t>
            </a:r>
            <a:r>
              <a:rPr sz="1400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klinische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informatie,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ontworpen</a:t>
            </a:r>
            <a:r>
              <a:rPr sz="1400" spc="-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om</a:t>
            </a:r>
            <a:r>
              <a:rPr sz="1400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klinisch</a:t>
            </a:r>
            <a:r>
              <a:rPr sz="1400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redeneren,</a:t>
            </a:r>
            <a:r>
              <a:rPr sz="1400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besluitvorming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en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probleemoplossend</a:t>
            </a:r>
            <a:r>
              <a:rPr sz="1400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handelen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uit</a:t>
            </a:r>
            <a:r>
              <a:rPr sz="1400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te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lokken</a:t>
            </a:r>
            <a:r>
              <a:rPr sz="1400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1400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mbria"/>
                <a:cs typeface="Cambria"/>
              </a:rPr>
              <a:t>te </a:t>
            </a:r>
            <a:r>
              <a:rPr sz="1400" spc="-10" dirty="0">
                <a:solidFill>
                  <a:srgbClr val="FFFFFF"/>
                </a:solidFill>
                <a:latin typeface="Cambria"/>
                <a:cs typeface="Cambria"/>
              </a:rPr>
              <a:t>beoordelen.</a:t>
            </a:r>
            <a:endParaRPr sz="140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7200" y="3290315"/>
            <a:ext cx="4733925" cy="1714500"/>
            <a:chOff x="457200" y="3290315"/>
            <a:chExt cx="4733925" cy="1714500"/>
          </a:xfrm>
        </p:grpSpPr>
        <p:sp>
          <p:nvSpPr>
            <p:cNvPr id="5" name="object 5"/>
            <p:cNvSpPr/>
            <p:nvPr/>
          </p:nvSpPr>
          <p:spPr>
            <a:xfrm>
              <a:off x="457200" y="3290315"/>
              <a:ext cx="4733925" cy="1714500"/>
            </a:xfrm>
            <a:custGeom>
              <a:avLst/>
              <a:gdLst/>
              <a:ahLst/>
              <a:cxnLst/>
              <a:rect l="l" t="t" r="r" b="b"/>
              <a:pathLst>
                <a:path w="4733925" h="1714500">
                  <a:moveTo>
                    <a:pt x="4629911" y="1714499"/>
                  </a:moveTo>
                  <a:lnTo>
                    <a:pt x="103632" y="1714499"/>
                  </a:lnTo>
                  <a:lnTo>
                    <a:pt x="63007" y="1706475"/>
                  </a:lnTo>
                  <a:lnTo>
                    <a:pt x="30098" y="1684591"/>
                  </a:lnTo>
                  <a:lnTo>
                    <a:pt x="8048" y="1652135"/>
                  </a:lnTo>
                  <a:lnTo>
                    <a:pt x="0" y="1612391"/>
                  </a:lnTo>
                  <a:lnTo>
                    <a:pt x="0" y="103632"/>
                  </a:lnTo>
                  <a:lnTo>
                    <a:pt x="8048" y="63007"/>
                  </a:lnTo>
                  <a:lnTo>
                    <a:pt x="30099" y="30099"/>
                  </a:lnTo>
                  <a:lnTo>
                    <a:pt x="63007" y="8048"/>
                  </a:lnTo>
                  <a:lnTo>
                    <a:pt x="103632" y="0"/>
                  </a:lnTo>
                  <a:lnTo>
                    <a:pt x="4629911" y="0"/>
                  </a:lnTo>
                  <a:lnTo>
                    <a:pt x="4670536" y="8048"/>
                  </a:lnTo>
                  <a:lnTo>
                    <a:pt x="4703444" y="30099"/>
                  </a:lnTo>
                  <a:lnTo>
                    <a:pt x="4725495" y="63007"/>
                  </a:lnTo>
                  <a:lnTo>
                    <a:pt x="4733543" y="103632"/>
                  </a:lnTo>
                  <a:lnTo>
                    <a:pt x="4733543" y="1612391"/>
                  </a:lnTo>
                  <a:lnTo>
                    <a:pt x="4725495" y="1652135"/>
                  </a:lnTo>
                  <a:lnTo>
                    <a:pt x="4703444" y="1684591"/>
                  </a:lnTo>
                  <a:lnTo>
                    <a:pt x="4670536" y="1706475"/>
                  </a:lnTo>
                  <a:lnTo>
                    <a:pt x="4629911" y="1714499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3290315"/>
              <a:ext cx="4733925" cy="67310"/>
            </a:xfrm>
            <a:custGeom>
              <a:avLst/>
              <a:gdLst/>
              <a:ahLst/>
              <a:cxnLst/>
              <a:rect l="l" t="t" r="r" b="b"/>
              <a:pathLst>
                <a:path w="4733925" h="67310">
                  <a:moveTo>
                    <a:pt x="4733544" y="67056"/>
                  </a:moveTo>
                  <a:lnTo>
                    <a:pt x="0" y="67056"/>
                  </a:lnTo>
                  <a:lnTo>
                    <a:pt x="0" y="0"/>
                  </a:lnTo>
                  <a:lnTo>
                    <a:pt x="4733544" y="0"/>
                  </a:lnTo>
                  <a:lnTo>
                    <a:pt x="4733544" y="67056"/>
                  </a:lnTo>
                  <a:close/>
                </a:path>
              </a:pathLst>
            </a:custGeom>
            <a:solidFill>
              <a:srgbClr val="4D9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89856" y="3416525"/>
            <a:ext cx="3750945" cy="161099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300" b="1" spc="-10" dirty="0">
                <a:solidFill>
                  <a:srgbClr val="083B52"/>
                </a:solidFill>
                <a:latin typeface="Cambria"/>
                <a:cs typeface="Cambria"/>
              </a:rPr>
              <a:t>Kernelementen</a:t>
            </a:r>
            <a:endParaRPr sz="13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459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Authentieke,</a:t>
            </a:r>
            <a:r>
              <a:rPr sz="1200" spc="6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herkenbare</a:t>
            </a:r>
            <a:r>
              <a:rPr sz="1200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patiëntencasus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Relevante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patiënt-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en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contextinformatie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Bewust</a:t>
            </a:r>
            <a:r>
              <a:rPr sz="1200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onvolledig</a:t>
            </a:r>
            <a:r>
              <a:rPr sz="1200" spc="1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of</a:t>
            </a:r>
            <a:r>
              <a:rPr sz="1200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ambigu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(grijze</a:t>
            </a:r>
            <a:r>
              <a:rPr sz="1200" spc="6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zones)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Stapsgewijs</a:t>
            </a:r>
            <a:r>
              <a:rPr sz="1200" spc="6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bijkomende</a:t>
            </a:r>
            <a:r>
              <a:rPr sz="1200" spc="9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informatie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265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Eén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of</a:t>
            </a:r>
            <a:r>
              <a:rPr sz="1200" spc="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meer</a:t>
            </a:r>
            <a:r>
              <a:rPr sz="1200" spc="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duidelijke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beslismomenten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260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Focus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op</a:t>
            </a:r>
            <a:r>
              <a:rPr sz="1200" spc="1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het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redeneerproces,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niet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enkel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het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antwoord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03164" y="3290315"/>
            <a:ext cx="4732020" cy="1714500"/>
            <a:chOff x="5503164" y="3290315"/>
            <a:chExt cx="4732020" cy="1714500"/>
          </a:xfrm>
        </p:grpSpPr>
        <p:sp>
          <p:nvSpPr>
            <p:cNvPr id="8" name="object 8"/>
            <p:cNvSpPr/>
            <p:nvPr/>
          </p:nvSpPr>
          <p:spPr>
            <a:xfrm>
              <a:off x="5503164" y="3290315"/>
              <a:ext cx="4732020" cy="1714500"/>
            </a:xfrm>
            <a:custGeom>
              <a:avLst/>
              <a:gdLst/>
              <a:ahLst/>
              <a:cxnLst/>
              <a:rect l="l" t="t" r="r" b="b"/>
              <a:pathLst>
                <a:path w="4732020" h="1714500">
                  <a:moveTo>
                    <a:pt x="4629911" y="1714499"/>
                  </a:moveTo>
                  <a:lnTo>
                    <a:pt x="102108" y="1714499"/>
                  </a:lnTo>
                  <a:lnTo>
                    <a:pt x="62364" y="1706475"/>
                  </a:lnTo>
                  <a:lnTo>
                    <a:pt x="29908" y="1684591"/>
                  </a:lnTo>
                  <a:lnTo>
                    <a:pt x="8024" y="1652135"/>
                  </a:lnTo>
                  <a:lnTo>
                    <a:pt x="0" y="1612391"/>
                  </a:lnTo>
                  <a:lnTo>
                    <a:pt x="0" y="103632"/>
                  </a:lnTo>
                  <a:lnTo>
                    <a:pt x="8024" y="63007"/>
                  </a:lnTo>
                  <a:lnTo>
                    <a:pt x="29908" y="30099"/>
                  </a:lnTo>
                  <a:lnTo>
                    <a:pt x="62364" y="8048"/>
                  </a:lnTo>
                  <a:lnTo>
                    <a:pt x="102108" y="0"/>
                  </a:lnTo>
                  <a:lnTo>
                    <a:pt x="4629911" y="0"/>
                  </a:lnTo>
                  <a:lnTo>
                    <a:pt x="4669654" y="8048"/>
                  </a:lnTo>
                  <a:lnTo>
                    <a:pt x="4702111" y="30099"/>
                  </a:lnTo>
                  <a:lnTo>
                    <a:pt x="4723995" y="63007"/>
                  </a:lnTo>
                  <a:lnTo>
                    <a:pt x="4732019" y="103632"/>
                  </a:lnTo>
                  <a:lnTo>
                    <a:pt x="4732019" y="1612391"/>
                  </a:lnTo>
                  <a:lnTo>
                    <a:pt x="4723995" y="1652135"/>
                  </a:lnTo>
                  <a:lnTo>
                    <a:pt x="4702111" y="1684591"/>
                  </a:lnTo>
                  <a:lnTo>
                    <a:pt x="4669654" y="1706475"/>
                  </a:lnTo>
                  <a:lnTo>
                    <a:pt x="4629911" y="1714499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03164" y="3290315"/>
              <a:ext cx="4732020" cy="67310"/>
            </a:xfrm>
            <a:custGeom>
              <a:avLst/>
              <a:gdLst/>
              <a:ahLst/>
              <a:cxnLst/>
              <a:rect l="l" t="t" r="r" b="b"/>
              <a:pathLst>
                <a:path w="4732020" h="67310">
                  <a:moveTo>
                    <a:pt x="4732020" y="67056"/>
                  </a:moveTo>
                  <a:lnTo>
                    <a:pt x="0" y="67056"/>
                  </a:lnTo>
                  <a:lnTo>
                    <a:pt x="0" y="0"/>
                  </a:lnTo>
                  <a:lnTo>
                    <a:pt x="4732020" y="0"/>
                  </a:lnTo>
                  <a:lnTo>
                    <a:pt x="4732020" y="67056"/>
                  </a:lnTo>
                  <a:close/>
                </a:path>
              </a:pathLst>
            </a:custGeom>
            <a:solidFill>
              <a:srgbClr val="4D9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735862" y="3437931"/>
            <a:ext cx="3752850" cy="147383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300" b="1" spc="-10" dirty="0">
                <a:solidFill>
                  <a:srgbClr val="083B52"/>
                </a:solidFill>
                <a:latin typeface="Cambria"/>
                <a:cs typeface="Cambria"/>
              </a:rPr>
              <a:t>Voorwaarden</a:t>
            </a:r>
            <a:r>
              <a:rPr sz="1300" b="1" spc="-45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300" b="1" dirty="0">
                <a:solidFill>
                  <a:srgbClr val="083B52"/>
                </a:solidFill>
                <a:latin typeface="Cambria"/>
                <a:cs typeface="Cambria"/>
              </a:rPr>
              <a:t>voor</a:t>
            </a:r>
            <a:r>
              <a:rPr sz="1300" b="1" spc="-20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300" b="1" dirty="0">
                <a:solidFill>
                  <a:srgbClr val="083B52"/>
                </a:solidFill>
                <a:latin typeface="Cambria"/>
                <a:cs typeface="Cambria"/>
              </a:rPr>
              <a:t>goed</a:t>
            </a:r>
            <a:r>
              <a:rPr sz="1300" b="1" spc="-10" dirty="0">
                <a:solidFill>
                  <a:srgbClr val="083B52"/>
                </a:solidFill>
                <a:latin typeface="Cambria"/>
                <a:cs typeface="Cambria"/>
              </a:rPr>
              <a:t> gebruik</a:t>
            </a:r>
            <a:endParaRPr sz="13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Expliciet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doel,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afgestemd</a:t>
            </a:r>
            <a:r>
              <a:rPr sz="1200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op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de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doelgroep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Inhoud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op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richtlijnen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en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evidence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gebaseerd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Validatie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door</a:t>
            </a:r>
            <a:r>
              <a:rPr sz="1200" spc="1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experten</a:t>
            </a:r>
            <a:r>
              <a:rPr sz="1200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(bv.</a:t>
            </a:r>
            <a:r>
              <a:rPr sz="1200" spc="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content</a:t>
            </a:r>
            <a:r>
              <a:rPr sz="1200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validity</a:t>
            </a:r>
            <a:r>
              <a:rPr sz="1200" spc="-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index)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Pilottest</a:t>
            </a:r>
            <a:r>
              <a:rPr sz="1200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via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think-aloud,</a:t>
            </a:r>
            <a:r>
              <a:rPr sz="1200" spc="7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daarna</a:t>
            </a:r>
            <a:r>
              <a:rPr sz="1200" spc="7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bijsturen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Identieke</a:t>
            </a:r>
            <a:r>
              <a:rPr sz="1200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casus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en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afname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bij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elke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deelnemer</a:t>
            </a:r>
            <a:endParaRPr sz="1200">
              <a:latin typeface="Cambria"/>
              <a:cs typeface="Cambria"/>
            </a:endParaRPr>
          </a:p>
          <a:p>
            <a:pPr marL="163830" indent="-15113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163830" algn="l"/>
              </a:tabLst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Geen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juiste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of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foute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antwoorden: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feedback</a:t>
            </a:r>
            <a:r>
              <a:rPr sz="1200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en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reflectie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7200" y="5071871"/>
            <a:ext cx="9778365" cy="914400"/>
            <a:chOff x="457200" y="5071871"/>
            <a:chExt cx="9778365" cy="914400"/>
          </a:xfrm>
        </p:grpSpPr>
        <p:sp>
          <p:nvSpPr>
            <p:cNvPr id="11" name="object 11"/>
            <p:cNvSpPr/>
            <p:nvPr/>
          </p:nvSpPr>
          <p:spPr>
            <a:xfrm>
              <a:off x="457200" y="5071871"/>
              <a:ext cx="9778365" cy="914400"/>
            </a:xfrm>
            <a:custGeom>
              <a:avLst/>
              <a:gdLst/>
              <a:ahLst/>
              <a:cxnLst/>
              <a:rect l="l" t="t" r="r" b="b"/>
              <a:pathLst>
                <a:path w="9778365" h="914400">
                  <a:moveTo>
                    <a:pt x="9724644" y="914399"/>
                  </a:moveTo>
                  <a:lnTo>
                    <a:pt x="54864" y="914399"/>
                  </a:lnTo>
                  <a:lnTo>
                    <a:pt x="33432" y="909899"/>
                  </a:lnTo>
                  <a:lnTo>
                    <a:pt x="16002" y="897826"/>
                  </a:lnTo>
                  <a:lnTo>
                    <a:pt x="4286" y="880324"/>
                  </a:lnTo>
                  <a:lnTo>
                    <a:pt x="0" y="859536"/>
                  </a:lnTo>
                  <a:lnTo>
                    <a:pt x="0" y="54863"/>
                  </a:lnTo>
                  <a:lnTo>
                    <a:pt x="4286" y="33432"/>
                  </a:lnTo>
                  <a:lnTo>
                    <a:pt x="16002" y="16001"/>
                  </a:lnTo>
                  <a:lnTo>
                    <a:pt x="33432" y="4286"/>
                  </a:lnTo>
                  <a:lnTo>
                    <a:pt x="54864" y="0"/>
                  </a:lnTo>
                  <a:lnTo>
                    <a:pt x="9724644" y="0"/>
                  </a:lnTo>
                  <a:lnTo>
                    <a:pt x="9745194" y="4286"/>
                  </a:lnTo>
                  <a:lnTo>
                    <a:pt x="9762172" y="16001"/>
                  </a:lnTo>
                  <a:lnTo>
                    <a:pt x="9773722" y="33432"/>
                  </a:lnTo>
                  <a:lnTo>
                    <a:pt x="9777984" y="54863"/>
                  </a:lnTo>
                  <a:lnTo>
                    <a:pt x="9777984" y="859536"/>
                  </a:lnTo>
                  <a:lnTo>
                    <a:pt x="9773722" y="880324"/>
                  </a:lnTo>
                  <a:lnTo>
                    <a:pt x="9762172" y="897826"/>
                  </a:lnTo>
                  <a:lnTo>
                    <a:pt x="9745194" y="909899"/>
                  </a:lnTo>
                  <a:lnTo>
                    <a:pt x="9724644" y="914399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200" y="5071871"/>
              <a:ext cx="9778365" cy="67310"/>
            </a:xfrm>
            <a:custGeom>
              <a:avLst/>
              <a:gdLst/>
              <a:ahLst/>
              <a:cxnLst/>
              <a:rect l="l" t="t" r="r" b="b"/>
              <a:pathLst>
                <a:path w="9778365" h="67310">
                  <a:moveTo>
                    <a:pt x="9777984" y="67056"/>
                  </a:moveTo>
                  <a:lnTo>
                    <a:pt x="0" y="67056"/>
                  </a:lnTo>
                  <a:lnTo>
                    <a:pt x="0" y="0"/>
                  </a:lnTo>
                  <a:lnTo>
                    <a:pt x="9777984" y="0"/>
                  </a:lnTo>
                  <a:lnTo>
                    <a:pt x="9777984" y="67056"/>
                  </a:lnTo>
                  <a:close/>
                </a:path>
              </a:pathLst>
            </a:custGeom>
            <a:solidFill>
              <a:srgbClr val="4D9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46056" y="5188787"/>
            <a:ext cx="9511665" cy="11264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78765" marR="5080">
              <a:lnSpc>
                <a:spcPct val="102499"/>
              </a:lnSpc>
              <a:spcBef>
                <a:spcPts val="85"/>
              </a:spcBef>
            </a:pPr>
            <a:r>
              <a:rPr sz="1200" b="1" dirty="0">
                <a:solidFill>
                  <a:srgbClr val="083B52"/>
                </a:solidFill>
                <a:latin typeface="Cambria"/>
                <a:cs typeface="Cambria"/>
              </a:rPr>
              <a:t>Voorbeeld</a:t>
            </a:r>
            <a:r>
              <a:rPr sz="1200" b="1" spc="370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200" b="1" i="1" dirty="0">
                <a:solidFill>
                  <a:srgbClr val="1F3A4D"/>
                </a:solidFill>
                <a:latin typeface="Cambria"/>
                <a:cs typeface="Cambria"/>
              </a:rPr>
              <a:t>Sidonie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.</a:t>
            </a:r>
            <a:r>
              <a:rPr sz="1200" i="1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(84),</a:t>
            </a:r>
            <a:r>
              <a:rPr sz="1200" i="1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heupfractuur,</a:t>
            </a:r>
            <a:r>
              <a:rPr sz="1200" i="1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is</a:t>
            </a:r>
            <a:r>
              <a:rPr sz="1200" i="1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de</a:t>
            </a:r>
            <a:r>
              <a:rPr sz="1200" i="1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tweede</a:t>
            </a:r>
            <a:r>
              <a:rPr sz="1200" i="1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nacht</a:t>
            </a:r>
            <a:r>
              <a:rPr sz="1200" i="1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onrustig</a:t>
            </a:r>
            <a:r>
              <a:rPr sz="1200" i="1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en</a:t>
            </a:r>
            <a:r>
              <a:rPr sz="1200" i="1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trekt</a:t>
            </a:r>
            <a:r>
              <a:rPr sz="1200" i="1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aan</a:t>
            </a:r>
            <a:r>
              <a:rPr sz="1200" i="1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haar</a:t>
            </a:r>
            <a:r>
              <a:rPr sz="1200" i="1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infuus;</a:t>
            </a:r>
            <a:r>
              <a:rPr sz="1200" i="1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er</a:t>
            </a:r>
            <a:r>
              <a:rPr sz="1200" i="1" spc="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wordt</a:t>
            </a:r>
            <a:r>
              <a:rPr sz="1200" i="1" spc="6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een</a:t>
            </a:r>
            <a:r>
              <a:rPr sz="1200" i="1" spc="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kalmerend</a:t>
            </a:r>
            <a:r>
              <a:rPr sz="1200" i="1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middel</a:t>
            </a:r>
            <a:r>
              <a:rPr sz="1200" i="1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gevraagd.</a:t>
            </a:r>
            <a:r>
              <a:rPr sz="1200" i="1" spc="7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spc="-25" dirty="0">
                <a:solidFill>
                  <a:srgbClr val="1F3A4D"/>
                </a:solidFill>
                <a:latin typeface="Cambria"/>
                <a:cs typeface="Cambria"/>
              </a:rPr>
              <a:t>Bij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herbeoordeling</a:t>
            </a:r>
            <a:r>
              <a:rPr sz="1200" i="1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is</a:t>
            </a:r>
            <a:r>
              <a:rPr sz="1200" i="1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de</a:t>
            </a:r>
            <a:r>
              <a:rPr sz="1200" i="1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DOS-score</a:t>
            </a:r>
            <a:r>
              <a:rPr sz="1200" i="1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verhoogd</a:t>
            </a:r>
            <a:r>
              <a:rPr sz="1200" i="1" spc="6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en</a:t>
            </a:r>
            <a:r>
              <a:rPr sz="1200" i="1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wijst</a:t>
            </a:r>
            <a:r>
              <a:rPr sz="1200" i="1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PAINAD</a:t>
            </a:r>
            <a:r>
              <a:rPr sz="1200" i="1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op</a:t>
            </a:r>
            <a:r>
              <a:rPr sz="1200" i="1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pijn.</a:t>
            </a:r>
            <a:r>
              <a:rPr sz="1200" i="1" spc="1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Na</a:t>
            </a:r>
            <a:r>
              <a:rPr sz="1200" i="1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aangepaste</a:t>
            </a:r>
            <a:r>
              <a:rPr sz="1200" i="1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pijnstilling</a:t>
            </a:r>
            <a:r>
              <a:rPr sz="1200" i="1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daalt</a:t>
            </a:r>
            <a:r>
              <a:rPr sz="1200" i="1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de</a:t>
            </a:r>
            <a:r>
              <a:rPr sz="1200" i="1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onrust</a:t>
            </a:r>
            <a:r>
              <a:rPr sz="1200" i="1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niet:</a:t>
            </a:r>
            <a:r>
              <a:rPr sz="1200" i="1" spc="1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mevrouw</a:t>
            </a:r>
            <a:r>
              <a:rPr sz="1200" i="1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D.</a:t>
            </a:r>
            <a:r>
              <a:rPr sz="1200" i="1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zegt</a:t>
            </a:r>
            <a:r>
              <a:rPr sz="1200" i="1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dat</a:t>
            </a:r>
            <a:r>
              <a:rPr sz="1200" i="1" spc="6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ze</a:t>
            </a:r>
            <a:r>
              <a:rPr sz="1200" i="1" spc="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spc="-20" dirty="0">
                <a:solidFill>
                  <a:srgbClr val="1F3A4D"/>
                </a:solidFill>
                <a:latin typeface="Cambria"/>
                <a:cs typeface="Cambria"/>
              </a:rPr>
              <a:t>naar </a:t>
            </a:r>
            <a:r>
              <a:rPr sz="1200" i="1" dirty="0">
                <a:solidFill>
                  <a:srgbClr val="1F3A4D"/>
                </a:solidFill>
                <a:latin typeface="Cambria"/>
                <a:cs typeface="Cambria"/>
              </a:rPr>
              <a:t>huis</a:t>
            </a:r>
            <a:r>
              <a:rPr sz="1200" i="1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i="1" spc="-20" dirty="0">
                <a:solidFill>
                  <a:srgbClr val="1F3A4D"/>
                </a:solidFill>
                <a:latin typeface="Cambria"/>
                <a:cs typeface="Cambria"/>
              </a:rPr>
              <a:t>wil.</a:t>
            </a:r>
            <a:endParaRPr sz="1200">
              <a:latin typeface="Cambria"/>
              <a:cs typeface="Cambria"/>
            </a:endParaRPr>
          </a:p>
          <a:p>
            <a:pPr marL="278765">
              <a:lnSpc>
                <a:spcPct val="100000"/>
              </a:lnSpc>
              <a:spcBef>
                <a:spcPts val="204"/>
              </a:spcBef>
            </a:pPr>
            <a:r>
              <a:rPr sz="1200" b="1" dirty="0">
                <a:solidFill>
                  <a:srgbClr val="DF791F"/>
                </a:solidFill>
                <a:latin typeface="Cambria"/>
                <a:cs typeface="Cambria"/>
              </a:rPr>
              <a:t>Leerpunt:</a:t>
            </a:r>
            <a:r>
              <a:rPr sz="1200" b="1" spc="40" dirty="0">
                <a:solidFill>
                  <a:srgbClr val="DF791F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wat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bedoelt</a:t>
            </a:r>
            <a:r>
              <a:rPr sz="1200" spc="1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ze</a:t>
            </a:r>
            <a:r>
              <a:rPr sz="1200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met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deze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uitspraak?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Screen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eerst</a:t>
            </a:r>
            <a:r>
              <a:rPr sz="1200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op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delier</a:t>
            </a:r>
            <a:r>
              <a:rPr sz="1200" spc="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en</a:t>
            </a:r>
            <a:r>
              <a:rPr sz="1200" spc="6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pijn,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en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verken</a:t>
            </a:r>
            <a:r>
              <a:rPr sz="1200" spc="6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daarna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de</a:t>
            </a:r>
            <a:r>
              <a:rPr sz="1200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betekenis</a:t>
            </a:r>
            <a:r>
              <a:rPr sz="1200" spc="7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achter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haar</a:t>
            </a:r>
            <a:r>
              <a:rPr sz="1200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woorden.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Scoping</a:t>
            </a:r>
            <a:r>
              <a:rPr sz="1200" i="1" spc="5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review</a:t>
            </a:r>
            <a:r>
              <a:rPr sz="1200" i="1" spc="2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(8</a:t>
            </a:r>
            <a:r>
              <a:rPr sz="1200" i="1" spc="4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studies,</a:t>
            </a:r>
            <a:r>
              <a:rPr sz="1200" i="1" spc="4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juni</a:t>
            </a:r>
            <a:r>
              <a:rPr sz="1200" i="1" spc="2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2026);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o.a.</a:t>
            </a:r>
            <a:r>
              <a:rPr sz="1200" i="1" spc="3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Martin</a:t>
            </a:r>
            <a:r>
              <a:rPr sz="1200" i="1" spc="5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et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al.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(2025),</a:t>
            </a:r>
            <a:r>
              <a:rPr sz="1200" i="1" spc="3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Whitaker</a:t>
            </a:r>
            <a:r>
              <a:rPr sz="1200" i="1" spc="5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et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al.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(2021),</a:t>
            </a:r>
            <a:r>
              <a:rPr sz="1200" i="1" spc="4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St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Marie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et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al.</a:t>
            </a:r>
            <a:r>
              <a:rPr sz="1200" i="1" spc="4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spc="-10" dirty="0">
                <a:solidFill>
                  <a:srgbClr val="33465B"/>
                </a:solidFill>
                <a:latin typeface="Cambria"/>
                <a:cs typeface="Cambria"/>
              </a:rPr>
              <a:t>(2021).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087879"/>
            <a:ext cx="1336675" cy="67310"/>
          </a:xfrm>
          <a:custGeom>
            <a:avLst/>
            <a:gdLst/>
            <a:ahLst/>
            <a:cxnLst/>
            <a:rect l="l" t="t" r="r" b="b"/>
            <a:pathLst>
              <a:path w="1336675" h="67310">
                <a:moveTo>
                  <a:pt x="1336548" y="67056"/>
                </a:moveTo>
                <a:lnTo>
                  <a:pt x="0" y="67056"/>
                </a:lnTo>
                <a:lnTo>
                  <a:pt x="0" y="0"/>
                </a:lnTo>
                <a:lnTo>
                  <a:pt x="1336548" y="0"/>
                </a:lnTo>
                <a:lnTo>
                  <a:pt x="1336548" y="67056"/>
                </a:lnTo>
                <a:close/>
              </a:path>
            </a:pathLst>
          </a:custGeom>
          <a:solidFill>
            <a:srgbClr val="DF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1628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083B52"/>
                </a:solidFill>
              </a:rPr>
              <a:t>8.</a:t>
            </a:r>
            <a:r>
              <a:rPr sz="3500" spc="-110" dirty="0">
                <a:solidFill>
                  <a:srgbClr val="083B52"/>
                </a:solidFill>
              </a:rPr>
              <a:t> </a:t>
            </a:r>
            <a:r>
              <a:rPr sz="3500" spc="-10" dirty="0">
                <a:solidFill>
                  <a:srgbClr val="083B52"/>
                </a:solidFill>
              </a:rPr>
              <a:t>Evaluatie</a:t>
            </a:r>
            <a:r>
              <a:rPr sz="3500" spc="-100" dirty="0">
                <a:solidFill>
                  <a:srgbClr val="083B52"/>
                </a:solidFill>
              </a:rPr>
              <a:t> </a:t>
            </a:r>
            <a:r>
              <a:rPr sz="3500" dirty="0">
                <a:solidFill>
                  <a:srgbClr val="083B52"/>
                </a:solidFill>
              </a:rPr>
              <a:t>masterclass</a:t>
            </a:r>
            <a:r>
              <a:rPr sz="3500" spc="-90" dirty="0">
                <a:solidFill>
                  <a:srgbClr val="083B52"/>
                </a:solidFill>
              </a:rPr>
              <a:t> </a:t>
            </a:r>
            <a:r>
              <a:rPr sz="2100" spc="-20" dirty="0">
                <a:solidFill>
                  <a:srgbClr val="083B52"/>
                </a:solidFill>
              </a:rPr>
              <a:t>(7h)</a:t>
            </a:r>
            <a:endParaRPr sz="2100"/>
          </a:p>
        </p:txBody>
      </p:sp>
      <p:grpSp>
        <p:nvGrpSpPr>
          <p:cNvPr id="3" name="object 3"/>
          <p:cNvGrpSpPr/>
          <p:nvPr/>
        </p:nvGrpSpPr>
        <p:grpSpPr>
          <a:xfrm>
            <a:off x="457200" y="2333244"/>
            <a:ext cx="2283460" cy="1112520"/>
            <a:chOff x="457200" y="2333244"/>
            <a:chExt cx="2283460" cy="1112520"/>
          </a:xfrm>
        </p:grpSpPr>
        <p:sp>
          <p:nvSpPr>
            <p:cNvPr id="4" name="object 4"/>
            <p:cNvSpPr/>
            <p:nvPr/>
          </p:nvSpPr>
          <p:spPr>
            <a:xfrm>
              <a:off x="457200" y="2333244"/>
              <a:ext cx="2283460" cy="1112520"/>
            </a:xfrm>
            <a:custGeom>
              <a:avLst/>
              <a:gdLst/>
              <a:ahLst/>
              <a:cxnLst/>
              <a:rect l="l" t="t" r="r" b="b"/>
              <a:pathLst>
                <a:path w="2283460" h="1112520">
                  <a:moveTo>
                    <a:pt x="2194559" y="1112519"/>
                  </a:moveTo>
                  <a:lnTo>
                    <a:pt x="89916" y="1112519"/>
                  </a:lnTo>
                  <a:lnTo>
                    <a:pt x="54649" y="1105566"/>
                  </a:lnTo>
                  <a:lnTo>
                    <a:pt x="26098" y="1086611"/>
                  </a:lnTo>
                  <a:lnTo>
                    <a:pt x="6977" y="1058513"/>
                  </a:lnTo>
                  <a:lnTo>
                    <a:pt x="0" y="1024127"/>
                  </a:lnTo>
                  <a:lnTo>
                    <a:pt x="0" y="88391"/>
                  </a:lnTo>
                  <a:lnTo>
                    <a:pt x="6977" y="54006"/>
                  </a:lnTo>
                  <a:lnTo>
                    <a:pt x="26098" y="25907"/>
                  </a:lnTo>
                  <a:lnTo>
                    <a:pt x="54649" y="6953"/>
                  </a:lnTo>
                  <a:lnTo>
                    <a:pt x="89916" y="0"/>
                  </a:lnTo>
                  <a:lnTo>
                    <a:pt x="2194559" y="0"/>
                  </a:lnTo>
                  <a:lnTo>
                    <a:pt x="2228945" y="6953"/>
                  </a:lnTo>
                  <a:lnTo>
                    <a:pt x="2257043" y="25907"/>
                  </a:lnTo>
                  <a:lnTo>
                    <a:pt x="2275998" y="54006"/>
                  </a:lnTo>
                  <a:lnTo>
                    <a:pt x="2282951" y="88391"/>
                  </a:lnTo>
                  <a:lnTo>
                    <a:pt x="2282951" y="1024127"/>
                  </a:lnTo>
                  <a:lnTo>
                    <a:pt x="2275998" y="1058513"/>
                  </a:lnTo>
                  <a:lnTo>
                    <a:pt x="2257043" y="1086611"/>
                  </a:lnTo>
                  <a:lnTo>
                    <a:pt x="2228945" y="1105566"/>
                  </a:lnTo>
                  <a:lnTo>
                    <a:pt x="2194559" y="1112519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" y="2333244"/>
              <a:ext cx="2283460" cy="66040"/>
            </a:xfrm>
            <a:custGeom>
              <a:avLst/>
              <a:gdLst/>
              <a:ahLst/>
              <a:cxnLst/>
              <a:rect l="l" t="t" r="r" b="b"/>
              <a:pathLst>
                <a:path w="2283460" h="66039">
                  <a:moveTo>
                    <a:pt x="2282951" y="65531"/>
                  </a:moveTo>
                  <a:lnTo>
                    <a:pt x="0" y="65531"/>
                  </a:lnTo>
                  <a:lnTo>
                    <a:pt x="0" y="0"/>
                  </a:lnTo>
                  <a:lnTo>
                    <a:pt x="2282951" y="0"/>
                  </a:lnTo>
                  <a:lnTo>
                    <a:pt x="2282951" y="65531"/>
                  </a:lnTo>
                  <a:close/>
                </a:path>
              </a:pathLst>
            </a:custGeom>
            <a:solidFill>
              <a:srgbClr val="083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49859" y="2463765"/>
            <a:ext cx="1496060" cy="833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800" b="1" spc="-25" dirty="0">
                <a:solidFill>
                  <a:srgbClr val="083B52"/>
                </a:solidFill>
                <a:latin typeface="Cambria"/>
                <a:cs typeface="Cambria"/>
              </a:rPr>
              <a:t>51</a:t>
            </a:r>
            <a:endParaRPr sz="2800">
              <a:latin typeface="Cambria"/>
              <a:cs typeface="Cambria"/>
            </a:endParaRPr>
          </a:p>
          <a:p>
            <a:pPr marL="12700" marR="5080" algn="ctr">
              <a:lnSpc>
                <a:spcPct val="102499"/>
              </a:lnSpc>
              <a:spcBef>
                <a:spcPts val="40"/>
              </a:spcBef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deelnemers</a:t>
            </a:r>
            <a:r>
              <a:rPr sz="1200" spc="7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vulden</a:t>
            </a:r>
            <a:r>
              <a:rPr sz="1200" spc="7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25" dirty="0">
                <a:solidFill>
                  <a:srgbClr val="1F3A4D"/>
                </a:solidFill>
                <a:latin typeface="Cambria"/>
                <a:cs typeface="Cambria"/>
              </a:rPr>
              <a:t>de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evaluatie</a:t>
            </a:r>
            <a:r>
              <a:rPr sz="1200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25" dirty="0">
                <a:solidFill>
                  <a:srgbClr val="1F3A4D"/>
                </a:solidFill>
                <a:latin typeface="Cambria"/>
                <a:cs typeface="Cambria"/>
              </a:rPr>
              <a:t>in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941319" y="2333244"/>
            <a:ext cx="2283460" cy="1112520"/>
            <a:chOff x="2941319" y="2333244"/>
            <a:chExt cx="2283460" cy="1112520"/>
          </a:xfrm>
        </p:grpSpPr>
        <p:sp>
          <p:nvSpPr>
            <p:cNvPr id="7" name="object 7"/>
            <p:cNvSpPr/>
            <p:nvPr/>
          </p:nvSpPr>
          <p:spPr>
            <a:xfrm>
              <a:off x="2941319" y="2333244"/>
              <a:ext cx="2283460" cy="1112520"/>
            </a:xfrm>
            <a:custGeom>
              <a:avLst/>
              <a:gdLst/>
              <a:ahLst/>
              <a:cxnLst/>
              <a:rect l="l" t="t" r="r" b="b"/>
              <a:pathLst>
                <a:path w="2283460" h="1112520">
                  <a:moveTo>
                    <a:pt x="2193036" y="1112519"/>
                  </a:moveTo>
                  <a:lnTo>
                    <a:pt x="88391" y="1112519"/>
                  </a:lnTo>
                  <a:lnTo>
                    <a:pt x="54006" y="1105566"/>
                  </a:lnTo>
                  <a:lnTo>
                    <a:pt x="25908" y="1086611"/>
                  </a:lnTo>
                  <a:lnTo>
                    <a:pt x="6953" y="1058513"/>
                  </a:lnTo>
                  <a:lnTo>
                    <a:pt x="0" y="1024127"/>
                  </a:lnTo>
                  <a:lnTo>
                    <a:pt x="0" y="88391"/>
                  </a:lnTo>
                  <a:lnTo>
                    <a:pt x="6953" y="54006"/>
                  </a:lnTo>
                  <a:lnTo>
                    <a:pt x="25907" y="25907"/>
                  </a:lnTo>
                  <a:lnTo>
                    <a:pt x="54006" y="6953"/>
                  </a:lnTo>
                  <a:lnTo>
                    <a:pt x="88391" y="0"/>
                  </a:lnTo>
                  <a:lnTo>
                    <a:pt x="2193036" y="0"/>
                  </a:lnTo>
                  <a:lnTo>
                    <a:pt x="2228302" y="6953"/>
                  </a:lnTo>
                  <a:lnTo>
                    <a:pt x="2256853" y="25907"/>
                  </a:lnTo>
                  <a:lnTo>
                    <a:pt x="2275974" y="54006"/>
                  </a:lnTo>
                  <a:lnTo>
                    <a:pt x="2282951" y="88391"/>
                  </a:lnTo>
                  <a:lnTo>
                    <a:pt x="2282951" y="1024127"/>
                  </a:lnTo>
                  <a:lnTo>
                    <a:pt x="2275974" y="1058513"/>
                  </a:lnTo>
                  <a:lnTo>
                    <a:pt x="2256853" y="1086611"/>
                  </a:lnTo>
                  <a:lnTo>
                    <a:pt x="2228302" y="1105566"/>
                  </a:lnTo>
                  <a:lnTo>
                    <a:pt x="2193036" y="1112519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41319" y="2333244"/>
              <a:ext cx="2283460" cy="66040"/>
            </a:xfrm>
            <a:custGeom>
              <a:avLst/>
              <a:gdLst/>
              <a:ahLst/>
              <a:cxnLst/>
              <a:rect l="l" t="t" r="r" b="b"/>
              <a:pathLst>
                <a:path w="2283460" h="66039">
                  <a:moveTo>
                    <a:pt x="2282951" y="65531"/>
                  </a:moveTo>
                  <a:lnTo>
                    <a:pt x="0" y="65531"/>
                  </a:lnTo>
                  <a:lnTo>
                    <a:pt x="0" y="0"/>
                  </a:lnTo>
                  <a:lnTo>
                    <a:pt x="2282951" y="0"/>
                  </a:lnTo>
                  <a:lnTo>
                    <a:pt x="2282951" y="65531"/>
                  </a:lnTo>
                  <a:close/>
                </a:path>
              </a:pathLst>
            </a:custGeom>
            <a:solidFill>
              <a:srgbClr val="4D9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356854" y="2463765"/>
            <a:ext cx="1449070" cy="833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800" b="1" spc="-20" dirty="0">
                <a:solidFill>
                  <a:srgbClr val="4D9A8E"/>
                </a:solidFill>
                <a:latin typeface="Cambria"/>
                <a:cs typeface="Cambria"/>
              </a:rPr>
              <a:t>100%</a:t>
            </a:r>
            <a:endParaRPr sz="2800">
              <a:latin typeface="Cambria"/>
              <a:cs typeface="Cambria"/>
            </a:endParaRPr>
          </a:p>
          <a:p>
            <a:pPr marL="12065" marR="5080" algn="ctr">
              <a:lnSpc>
                <a:spcPct val="102499"/>
              </a:lnSpc>
              <a:spcBef>
                <a:spcPts val="40"/>
              </a:spcBef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voelt</a:t>
            </a:r>
            <a:r>
              <a:rPr sz="1200" spc="1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zich</a:t>
            </a:r>
            <a:r>
              <a:rPr sz="1200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zekerder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25" dirty="0">
                <a:solidFill>
                  <a:srgbClr val="1F3A4D"/>
                </a:solidFill>
                <a:latin typeface="Cambria"/>
                <a:cs typeface="Cambria"/>
              </a:rPr>
              <a:t>in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de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omgang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met</a:t>
            </a:r>
            <a:r>
              <a:rPr sz="1200" spc="1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20" dirty="0">
                <a:solidFill>
                  <a:srgbClr val="1F3A4D"/>
                </a:solidFill>
                <a:latin typeface="Cambria"/>
                <a:cs typeface="Cambria"/>
              </a:rPr>
              <a:t>BPSD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23915" y="2333244"/>
            <a:ext cx="2284730" cy="1112520"/>
            <a:chOff x="5423915" y="2333244"/>
            <a:chExt cx="2284730" cy="1112520"/>
          </a:xfrm>
        </p:grpSpPr>
        <p:sp>
          <p:nvSpPr>
            <p:cNvPr id="10" name="object 10"/>
            <p:cNvSpPr/>
            <p:nvPr/>
          </p:nvSpPr>
          <p:spPr>
            <a:xfrm>
              <a:off x="5423915" y="2333244"/>
              <a:ext cx="2284730" cy="1112520"/>
            </a:xfrm>
            <a:custGeom>
              <a:avLst/>
              <a:gdLst/>
              <a:ahLst/>
              <a:cxnLst/>
              <a:rect l="l" t="t" r="r" b="b"/>
              <a:pathLst>
                <a:path w="2284729" h="1112520">
                  <a:moveTo>
                    <a:pt x="2194559" y="1112519"/>
                  </a:moveTo>
                  <a:lnTo>
                    <a:pt x="89916" y="1112519"/>
                  </a:lnTo>
                  <a:lnTo>
                    <a:pt x="55292" y="1105566"/>
                  </a:lnTo>
                  <a:lnTo>
                    <a:pt x="26669" y="1086611"/>
                  </a:lnTo>
                  <a:lnTo>
                    <a:pt x="7191" y="1058513"/>
                  </a:lnTo>
                  <a:lnTo>
                    <a:pt x="0" y="1024127"/>
                  </a:lnTo>
                  <a:lnTo>
                    <a:pt x="0" y="88391"/>
                  </a:lnTo>
                  <a:lnTo>
                    <a:pt x="7191" y="54006"/>
                  </a:lnTo>
                  <a:lnTo>
                    <a:pt x="26670" y="25907"/>
                  </a:lnTo>
                  <a:lnTo>
                    <a:pt x="55292" y="6953"/>
                  </a:lnTo>
                  <a:lnTo>
                    <a:pt x="89916" y="0"/>
                  </a:lnTo>
                  <a:lnTo>
                    <a:pt x="2194559" y="0"/>
                  </a:lnTo>
                  <a:lnTo>
                    <a:pt x="2229183" y="6953"/>
                  </a:lnTo>
                  <a:lnTo>
                    <a:pt x="2257805" y="25907"/>
                  </a:lnTo>
                  <a:lnTo>
                    <a:pt x="2277284" y="54006"/>
                  </a:lnTo>
                  <a:lnTo>
                    <a:pt x="2284475" y="88391"/>
                  </a:lnTo>
                  <a:lnTo>
                    <a:pt x="2284475" y="1024127"/>
                  </a:lnTo>
                  <a:lnTo>
                    <a:pt x="2277284" y="1058513"/>
                  </a:lnTo>
                  <a:lnTo>
                    <a:pt x="2257805" y="1086611"/>
                  </a:lnTo>
                  <a:lnTo>
                    <a:pt x="2229183" y="1105566"/>
                  </a:lnTo>
                  <a:lnTo>
                    <a:pt x="2194559" y="1112519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23915" y="2333244"/>
              <a:ext cx="2284730" cy="66040"/>
            </a:xfrm>
            <a:custGeom>
              <a:avLst/>
              <a:gdLst/>
              <a:ahLst/>
              <a:cxnLst/>
              <a:rect l="l" t="t" r="r" b="b"/>
              <a:pathLst>
                <a:path w="2284729" h="66039">
                  <a:moveTo>
                    <a:pt x="2284476" y="65531"/>
                  </a:moveTo>
                  <a:lnTo>
                    <a:pt x="0" y="65531"/>
                  </a:lnTo>
                  <a:lnTo>
                    <a:pt x="0" y="0"/>
                  </a:lnTo>
                  <a:lnTo>
                    <a:pt x="2284476" y="0"/>
                  </a:lnTo>
                  <a:lnTo>
                    <a:pt x="2284476" y="65531"/>
                  </a:lnTo>
                  <a:close/>
                </a:path>
              </a:pathLst>
            </a:custGeom>
            <a:solidFill>
              <a:srgbClr val="2D7C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859284" y="2463765"/>
            <a:ext cx="1410335" cy="833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5"/>
              </a:spcBef>
            </a:pPr>
            <a:r>
              <a:rPr sz="2800" b="1" spc="-25" dirty="0">
                <a:solidFill>
                  <a:srgbClr val="2D7CA0"/>
                </a:solidFill>
                <a:latin typeface="Cambria"/>
                <a:cs typeface="Cambria"/>
              </a:rPr>
              <a:t>96%</a:t>
            </a:r>
            <a:endParaRPr sz="2800">
              <a:latin typeface="Cambria"/>
              <a:cs typeface="Cambria"/>
            </a:endParaRPr>
          </a:p>
          <a:p>
            <a:pPr marL="12700" marR="5080" algn="ctr">
              <a:lnSpc>
                <a:spcPct val="102499"/>
              </a:lnSpc>
              <a:spcBef>
                <a:spcPts val="40"/>
              </a:spcBef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past</a:t>
            </a:r>
            <a:r>
              <a:rPr sz="1200" spc="3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het</a:t>
            </a:r>
            <a:r>
              <a:rPr sz="1200" spc="6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geleerde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25" dirty="0">
                <a:solidFill>
                  <a:srgbClr val="1F3A4D"/>
                </a:solidFill>
                <a:latin typeface="Cambria"/>
                <a:cs typeface="Cambria"/>
              </a:rPr>
              <a:t>toe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in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de</a:t>
            </a:r>
            <a:r>
              <a:rPr sz="1200" spc="1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eigen</a:t>
            </a:r>
            <a:r>
              <a:rPr sz="1200" spc="4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praktijk</a:t>
            </a:r>
            <a:endParaRPr sz="1200">
              <a:latin typeface="Cambria"/>
              <a:cs typeface="Cambr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908035" y="2333244"/>
            <a:ext cx="2283460" cy="1112520"/>
            <a:chOff x="7908035" y="2333244"/>
            <a:chExt cx="2283460" cy="1112520"/>
          </a:xfrm>
        </p:grpSpPr>
        <p:sp>
          <p:nvSpPr>
            <p:cNvPr id="13" name="object 13"/>
            <p:cNvSpPr/>
            <p:nvPr/>
          </p:nvSpPr>
          <p:spPr>
            <a:xfrm>
              <a:off x="7908035" y="2333244"/>
              <a:ext cx="2283460" cy="1112520"/>
            </a:xfrm>
            <a:custGeom>
              <a:avLst/>
              <a:gdLst/>
              <a:ahLst/>
              <a:cxnLst/>
              <a:rect l="l" t="t" r="r" b="b"/>
              <a:pathLst>
                <a:path w="2283459" h="1112520">
                  <a:moveTo>
                    <a:pt x="2194559" y="1112519"/>
                  </a:moveTo>
                  <a:lnTo>
                    <a:pt x="89916" y="1112519"/>
                  </a:lnTo>
                  <a:lnTo>
                    <a:pt x="54649" y="1105566"/>
                  </a:lnTo>
                  <a:lnTo>
                    <a:pt x="26098" y="1086611"/>
                  </a:lnTo>
                  <a:lnTo>
                    <a:pt x="6977" y="1058513"/>
                  </a:lnTo>
                  <a:lnTo>
                    <a:pt x="0" y="1024127"/>
                  </a:lnTo>
                  <a:lnTo>
                    <a:pt x="0" y="88391"/>
                  </a:lnTo>
                  <a:lnTo>
                    <a:pt x="6977" y="54006"/>
                  </a:lnTo>
                  <a:lnTo>
                    <a:pt x="26098" y="25907"/>
                  </a:lnTo>
                  <a:lnTo>
                    <a:pt x="54649" y="6953"/>
                  </a:lnTo>
                  <a:lnTo>
                    <a:pt x="89916" y="0"/>
                  </a:lnTo>
                  <a:lnTo>
                    <a:pt x="2194559" y="0"/>
                  </a:lnTo>
                  <a:lnTo>
                    <a:pt x="2228945" y="6953"/>
                  </a:lnTo>
                  <a:lnTo>
                    <a:pt x="2257043" y="25907"/>
                  </a:lnTo>
                  <a:lnTo>
                    <a:pt x="2275998" y="54006"/>
                  </a:lnTo>
                  <a:lnTo>
                    <a:pt x="2282951" y="88391"/>
                  </a:lnTo>
                  <a:lnTo>
                    <a:pt x="2282951" y="1024127"/>
                  </a:lnTo>
                  <a:lnTo>
                    <a:pt x="2275998" y="1058513"/>
                  </a:lnTo>
                  <a:lnTo>
                    <a:pt x="2257043" y="1086611"/>
                  </a:lnTo>
                  <a:lnTo>
                    <a:pt x="2228945" y="1105566"/>
                  </a:lnTo>
                  <a:lnTo>
                    <a:pt x="2194559" y="1112519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08035" y="2333244"/>
              <a:ext cx="2283460" cy="66040"/>
            </a:xfrm>
            <a:custGeom>
              <a:avLst/>
              <a:gdLst/>
              <a:ahLst/>
              <a:cxnLst/>
              <a:rect l="l" t="t" r="r" b="b"/>
              <a:pathLst>
                <a:path w="2283459" h="66039">
                  <a:moveTo>
                    <a:pt x="2282952" y="65531"/>
                  </a:moveTo>
                  <a:lnTo>
                    <a:pt x="0" y="65531"/>
                  </a:lnTo>
                  <a:lnTo>
                    <a:pt x="0" y="0"/>
                  </a:lnTo>
                  <a:lnTo>
                    <a:pt x="2282952" y="0"/>
                  </a:lnTo>
                  <a:lnTo>
                    <a:pt x="2282952" y="65531"/>
                  </a:lnTo>
                  <a:close/>
                </a:path>
              </a:pathLst>
            </a:custGeom>
            <a:solidFill>
              <a:srgbClr val="D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287036" y="2463765"/>
            <a:ext cx="1525905" cy="833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2800" b="1" spc="-25" dirty="0">
                <a:solidFill>
                  <a:srgbClr val="DF791F"/>
                </a:solidFill>
                <a:latin typeface="Cambria"/>
                <a:cs typeface="Cambria"/>
              </a:rPr>
              <a:t>92%</a:t>
            </a:r>
            <a:endParaRPr sz="2800">
              <a:latin typeface="Cambria"/>
              <a:cs typeface="Cambria"/>
            </a:endParaRPr>
          </a:p>
          <a:p>
            <a:pPr marL="12700" marR="5080" algn="ctr">
              <a:lnSpc>
                <a:spcPct val="102499"/>
              </a:lnSpc>
              <a:spcBef>
                <a:spcPts val="40"/>
              </a:spcBef>
            </a:pP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beveelt</a:t>
            </a:r>
            <a:r>
              <a:rPr sz="1200" spc="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de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masterclass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aan</a:t>
            </a:r>
            <a:r>
              <a:rPr sz="1200" spc="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bij</a:t>
            </a:r>
            <a:r>
              <a:rPr sz="1200" spc="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collega's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7200" y="3691127"/>
            <a:ext cx="4733925" cy="1114425"/>
          </a:xfrm>
          <a:custGeom>
            <a:avLst/>
            <a:gdLst/>
            <a:ahLst/>
            <a:cxnLst/>
            <a:rect l="l" t="t" r="r" b="b"/>
            <a:pathLst>
              <a:path w="4733925" h="1114425">
                <a:moveTo>
                  <a:pt x="4645151" y="1114043"/>
                </a:moveTo>
                <a:lnTo>
                  <a:pt x="89916" y="1114043"/>
                </a:lnTo>
                <a:lnTo>
                  <a:pt x="54649" y="1107066"/>
                </a:lnTo>
                <a:lnTo>
                  <a:pt x="26098" y="1087945"/>
                </a:lnTo>
                <a:lnTo>
                  <a:pt x="6977" y="1059394"/>
                </a:lnTo>
                <a:lnTo>
                  <a:pt x="0" y="1024128"/>
                </a:lnTo>
                <a:lnTo>
                  <a:pt x="0" y="89915"/>
                </a:lnTo>
                <a:lnTo>
                  <a:pt x="6977" y="54649"/>
                </a:lnTo>
                <a:lnTo>
                  <a:pt x="26098" y="26098"/>
                </a:lnTo>
                <a:lnTo>
                  <a:pt x="54649" y="6977"/>
                </a:lnTo>
                <a:lnTo>
                  <a:pt x="89916" y="0"/>
                </a:lnTo>
                <a:lnTo>
                  <a:pt x="4645151" y="0"/>
                </a:lnTo>
                <a:lnTo>
                  <a:pt x="4679537" y="6977"/>
                </a:lnTo>
                <a:lnTo>
                  <a:pt x="4707635" y="26098"/>
                </a:lnTo>
                <a:lnTo>
                  <a:pt x="4726590" y="54649"/>
                </a:lnTo>
                <a:lnTo>
                  <a:pt x="4733543" y="89915"/>
                </a:lnTo>
                <a:lnTo>
                  <a:pt x="4733543" y="1024128"/>
                </a:lnTo>
                <a:lnTo>
                  <a:pt x="4726590" y="1059394"/>
                </a:lnTo>
                <a:lnTo>
                  <a:pt x="4707635" y="1087945"/>
                </a:lnTo>
                <a:lnTo>
                  <a:pt x="4679537" y="1107066"/>
                </a:lnTo>
                <a:lnTo>
                  <a:pt x="4645151" y="1114043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44109" y="4030473"/>
            <a:ext cx="4200525" cy="4267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105"/>
              </a:spcBef>
            </a:pP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“The</a:t>
            </a:r>
            <a:r>
              <a:rPr sz="1300" i="1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class</a:t>
            </a:r>
            <a:r>
              <a:rPr sz="1300" i="1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wasn't</a:t>
            </a:r>
            <a:r>
              <a:rPr sz="1300" i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death</a:t>
            </a:r>
            <a:r>
              <a:rPr sz="1300" i="1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by</a:t>
            </a:r>
            <a:r>
              <a:rPr sz="1300" i="1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PowerPoint</a:t>
            </a:r>
            <a:r>
              <a:rPr sz="1300" i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1300" i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elicited</a:t>
            </a:r>
            <a:r>
              <a:rPr sz="1300" i="1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spc="-10" dirty="0">
                <a:solidFill>
                  <a:srgbClr val="FFFFFF"/>
                </a:solidFill>
                <a:latin typeface="Cambria"/>
                <a:cs typeface="Cambria"/>
              </a:rPr>
              <a:t>emotions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r>
              <a:rPr sz="1300" i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well</a:t>
            </a:r>
            <a:r>
              <a:rPr sz="1300" i="1" spc="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1300" i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deep critical</a:t>
            </a:r>
            <a:r>
              <a:rPr sz="1300" i="1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spc="-10" dirty="0">
                <a:solidFill>
                  <a:srgbClr val="FFFFFF"/>
                </a:solidFill>
                <a:latin typeface="Cambria"/>
                <a:cs typeface="Cambria"/>
              </a:rPr>
              <a:t>thinking.”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503164" y="3691127"/>
            <a:ext cx="4732020" cy="1114425"/>
          </a:xfrm>
          <a:custGeom>
            <a:avLst/>
            <a:gdLst/>
            <a:ahLst/>
            <a:cxnLst/>
            <a:rect l="l" t="t" r="r" b="b"/>
            <a:pathLst>
              <a:path w="4732020" h="1114425">
                <a:moveTo>
                  <a:pt x="4643627" y="1114043"/>
                </a:moveTo>
                <a:lnTo>
                  <a:pt x="88391" y="1114043"/>
                </a:lnTo>
                <a:lnTo>
                  <a:pt x="54006" y="1107066"/>
                </a:lnTo>
                <a:lnTo>
                  <a:pt x="25908" y="1087945"/>
                </a:lnTo>
                <a:lnTo>
                  <a:pt x="6953" y="1059394"/>
                </a:lnTo>
                <a:lnTo>
                  <a:pt x="0" y="1024128"/>
                </a:lnTo>
                <a:lnTo>
                  <a:pt x="0" y="89915"/>
                </a:lnTo>
                <a:lnTo>
                  <a:pt x="6953" y="54649"/>
                </a:lnTo>
                <a:lnTo>
                  <a:pt x="25907" y="26098"/>
                </a:lnTo>
                <a:lnTo>
                  <a:pt x="54006" y="6977"/>
                </a:lnTo>
                <a:lnTo>
                  <a:pt x="88391" y="0"/>
                </a:lnTo>
                <a:lnTo>
                  <a:pt x="4643627" y="0"/>
                </a:lnTo>
                <a:lnTo>
                  <a:pt x="4678013" y="6977"/>
                </a:lnTo>
                <a:lnTo>
                  <a:pt x="4706111" y="26098"/>
                </a:lnTo>
                <a:lnTo>
                  <a:pt x="4725066" y="54649"/>
                </a:lnTo>
                <a:lnTo>
                  <a:pt x="4732019" y="89915"/>
                </a:lnTo>
                <a:lnTo>
                  <a:pt x="4732019" y="1024128"/>
                </a:lnTo>
                <a:lnTo>
                  <a:pt x="4725066" y="1059394"/>
                </a:lnTo>
                <a:lnTo>
                  <a:pt x="4706111" y="1087945"/>
                </a:lnTo>
                <a:lnTo>
                  <a:pt x="4678013" y="1107066"/>
                </a:lnTo>
                <a:lnTo>
                  <a:pt x="4643627" y="1114043"/>
                </a:lnTo>
                <a:close/>
              </a:path>
            </a:pathLst>
          </a:custGeom>
          <a:solidFill>
            <a:srgbClr val="083B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690074" y="3929873"/>
            <a:ext cx="4211320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100"/>
              </a:spcBef>
            </a:pP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“I</a:t>
            </a:r>
            <a:r>
              <a:rPr sz="1300" i="1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walked</a:t>
            </a:r>
            <a:r>
              <a:rPr sz="1300" i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away</a:t>
            </a:r>
            <a:r>
              <a:rPr sz="1300" i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feeling</a:t>
            </a:r>
            <a:r>
              <a:rPr sz="1300" i="1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so</a:t>
            </a:r>
            <a:r>
              <a:rPr sz="1300" i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much</a:t>
            </a:r>
            <a:r>
              <a:rPr sz="1300" i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better</a:t>
            </a:r>
            <a:r>
              <a:rPr sz="1300" i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informed</a:t>
            </a:r>
            <a:r>
              <a:rPr sz="1300" i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1300" i="1" spc="-10" dirty="0">
                <a:solidFill>
                  <a:srgbClr val="FFFFFF"/>
                </a:solidFill>
                <a:latin typeface="Cambria"/>
                <a:cs typeface="Cambria"/>
              </a:rPr>
              <a:t> engage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patients</a:t>
            </a:r>
            <a:r>
              <a:rPr sz="1300" i="1" spc="-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sz="1300" i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BPSD on</a:t>
            </a:r>
            <a:r>
              <a:rPr sz="1300" i="1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an</a:t>
            </a:r>
            <a:r>
              <a:rPr sz="1300" i="1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emotional</a:t>
            </a:r>
            <a:r>
              <a:rPr sz="1300" i="1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level,</a:t>
            </a:r>
            <a:r>
              <a:rPr sz="1300" i="1" spc="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1300" i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1300" i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assess</a:t>
            </a:r>
            <a:r>
              <a:rPr sz="1300" i="1" spc="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spc="-10" dirty="0">
                <a:solidFill>
                  <a:srgbClr val="FFFFFF"/>
                </a:solidFill>
                <a:latin typeface="Cambria"/>
                <a:cs typeface="Cambria"/>
              </a:rPr>
              <a:t>their </a:t>
            </a:r>
            <a:r>
              <a:rPr sz="1300" i="1" dirty="0">
                <a:solidFill>
                  <a:srgbClr val="FFFFFF"/>
                </a:solidFill>
                <a:latin typeface="Cambria"/>
                <a:cs typeface="Cambria"/>
              </a:rPr>
              <a:t>unmet</a:t>
            </a:r>
            <a:r>
              <a:rPr sz="1300" i="1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300" i="1" spc="-10" dirty="0">
                <a:solidFill>
                  <a:srgbClr val="FFFFFF"/>
                </a:solidFill>
                <a:latin typeface="Cambria"/>
                <a:cs typeface="Cambria"/>
              </a:rPr>
              <a:t>needs.”</a:t>
            </a:r>
            <a:endParaRPr sz="1300">
              <a:latin typeface="Cambria"/>
              <a:cs typeface="Cambri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7200" y="4983479"/>
            <a:ext cx="9778365" cy="845819"/>
            <a:chOff x="457200" y="4983479"/>
            <a:chExt cx="9778365" cy="845819"/>
          </a:xfrm>
        </p:grpSpPr>
        <p:sp>
          <p:nvSpPr>
            <p:cNvPr id="18" name="object 18"/>
            <p:cNvSpPr/>
            <p:nvPr/>
          </p:nvSpPr>
          <p:spPr>
            <a:xfrm>
              <a:off x="457200" y="4983479"/>
              <a:ext cx="9778365" cy="845819"/>
            </a:xfrm>
            <a:custGeom>
              <a:avLst/>
              <a:gdLst/>
              <a:ahLst/>
              <a:cxnLst/>
              <a:rect l="l" t="t" r="r" b="b"/>
              <a:pathLst>
                <a:path w="9778365" h="845820">
                  <a:moveTo>
                    <a:pt x="9710928" y="845820"/>
                  </a:moveTo>
                  <a:lnTo>
                    <a:pt x="68580" y="845820"/>
                  </a:lnTo>
                  <a:lnTo>
                    <a:pt x="41790" y="840486"/>
                  </a:lnTo>
                  <a:lnTo>
                    <a:pt x="20002" y="826008"/>
                  </a:lnTo>
                  <a:lnTo>
                    <a:pt x="5357" y="804671"/>
                  </a:lnTo>
                  <a:lnTo>
                    <a:pt x="0" y="778764"/>
                  </a:lnTo>
                  <a:lnTo>
                    <a:pt x="0" y="67055"/>
                  </a:lnTo>
                  <a:lnTo>
                    <a:pt x="5357" y="41147"/>
                  </a:lnTo>
                  <a:lnTo>
                    <a:pt x="20002" y="19811"/>
                  </a:lnTo>
                  <a:lnTo>
                    <a:pt x="41790" y="5333"/>
                  </a:lnTo>
                  <a:lnTo>
                    <a:pt x="68580" y="0"/>
                  </a:lnTo>
                  <a:lnTo>
                    <a:pt x="9710928" y="0"/>
                  </a:lnTo>
                  <a:lnTo>
                    <a:pt x="9737479" y="5333"/>
                  </a:lnTo>
                  <a:lnTo>
                    <a:pt x="9758743" y="19811"/>
                  </a:lnTo>
                  <a:lnTo>
                    <a:pt x="9772864" y="41147"/>
                  </a:lnTo>
                  <a:lnTo>
                    <a:pt x="9777984" y="67055"/>
                  </a:lnTo>
                  <a:lnTo>
                    <a:pt x="9777984" y="778764"/>
                  </a:lnTo>
                  <a:lnTo>
                    <a:pt x="9772864" y="804671"/>
                  </a:lnTo>
                  <a:lnTo>
                    <a:pt x="9758743" y="826008"/>
                  </a:lnTo>
                  <a:lnTo>
                    <a:pt x="9737479" y="840486"/>
                  </a:lnTo>
                  <a:lnTo>
                    <a:pt x="9710928" y="845820"/>
                  </a:lnTo>
                  <a:close/>
                </a:path>
              </a:pathLst>
            </a:custGeom>
            <a:solidFill>
              <a:srgbClr val="F0F6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7200" y="4983480"/>
              <a:ext cx="9778365" cy="67310"/>
            </a:xfrm>
            <a:custGeom>
              <a:avLst/>
              <a:gdLst/>
              <a:ahLst/>
              <a:cxnLst/>
              <a:rect l="l" t="t" r="r" b="b"/>
              <a:pathLst>
                <a:path w="9778365" h="67310">
                  <a:moveTo>
                    <a:pt x="9777984" y="67055"/>
                  </a:moveTo>
                  <a:lnTo>
                    <a:pt x="0" y="67055"/>
                  </a:lnTo>
                  <a:lnTo>
                    <a:pt x="0" y="0"/>
                  </a:lnTo>
                  <a:lnTo>
                    <a:pt x="9777984" y="0"/>
                  </a:lnTo>
                  <a:lnTo>
                    <a:pt x="9777984" y="67055"/>
                  </a:lnTo>
                  <a:close/>
                </a:path>
              </a:pathLst>
            </a:custGeom>
            <a:solidFill>
              <a:srgbClr val="4D9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11185" y="5129569"/>
            <a:ext cx="5829300" cy="52006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400" b="1" dirty="0">
                <a:solidFill>
                  <a:srgbClr val="083B52"/>
                </a:solidFill>
                <a:latin typeface="Cambria"/>
                <a:cs typeface="Cambria"/>
              </a:rPr>
              <a:t>Kennistoets</a:t>
            </a:r>
            <a:r>
              <a:rPr sz="1400" b="1" spc="-55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083B52"/>
                </a:solidFill>
                <a:latin typeface="Cambria"/>
                <a:cs typeface="Cambria"/>
              </a:rPr>
              <a:t>(5</a:t>
            </a:r>
            <a:r>
              <a:rPr sz="1400" b="1" spc="-45" dirty="0">
                <a:solidFill>
                  <a:srgbClr val="083B52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083B52"/>
                </a:solidFill>
                <a:latin typeface="Cambria"/>
                <a:cs typeface="Cambria"/>
              </a:rPr>
              <a:t>vragen)</a:t>
            </a:r>
            <a:endParaRPr sz="1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200" b="1" dirty="0">
                <a:solidFill>
                  <a:srgbClr val="DF791F"/>
                </a:solidFill>
                <a:latin typeface="Cambria"/>
                <a:cs typeface="Cambria"/>
              </a:rPr>
              <a:t>Leerpunt:</a:t>
            </a:r>
            <a:r>
              <a:rPr sz="1200" b="1" spc="45" dirty="0">
                <a:solidFill>
                  <a:srgbClr val="DF791F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slechts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35%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koos</a:t>
            </a:r>
            <a:r>
              <a:rPr sz="1200" spc="5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verstoorde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emotieregulatie</a:t>
            </a:r>
            <a:r>
              <a:rPr sz="1200" spc="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als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kernprobleem</a:t>
            </a:r>
            <a:r>
              <a:rPr sz="1200" spc="4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1F3A4D"/>
                </a:solidFill>
                <a:latin typeface="Cambria"/>
                <a:cs typeface="Cambria"/>
              </a:rPr>
              <a:t>bij</a:t>
            </a:r>
            <a:r>
              <a:rPr sz="1200" spc="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200" spc="-10" dirty="0">
                <a:solidFill>
                  <a:srgbClr val="1F3A4D"/>
                </a:solidFill>
                <a:latin typeface="Cambria"/>
                <a:cs typeface="Cambria"/>
              </a:rPr>
              <a:t>dementie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4538" y="6218978"/>
            <a:ext cx="6881495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Post-evaluatie</a:t>
            </a:r>
            <a:r>
              <a:rPr sz="1200" i="1" spc="4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“Care</a:t>
            </a:r>
            <a:r>
              <a:rPr sz="1200" i="1" spc="3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for</a:t>
            </a:r>
            <a:r>
              <a:rPr sz="1200" i="1" spc="4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the</a:t>
            </a:r>
            <a:r>
              <a:rPr sz="1200" i="1" spc="4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Hospitalized</a:t>
            </a:r>
            <a:r>
              <a:rPr sz="1200" i="1" spc="4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Person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with</a:t>
            </a:r>
            <a:r>
              <a:rPr sz="1200" i="1" spc="2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Dementia:</a:t>
            </a:r>
            <a:r>
              <a:rPr sz="1200" i="1" spc="1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A</a:t>
            </a:r>
            <a:r>
              <a:rPr sz="1200" i="1" spc="4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Masterclass”,</a:t>
            </a:r>
            <a:r>
              <a:rPr sz="1200" i="1" spc="6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19</a:t>
            </a:r>
            <a:r>
              <a:rPr sz="1200" i="1" spc="1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augustus</a:t>
            </a:r>
            <a:r>
              <a:rPr sz="1200" i="1" spc="5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2026</a:t>
            </a:r>
            <a:r>
              <a:rPr sz="1200" i="1" spc="3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(n</a:t>
            </a:r>
            <a:r>
              <a:rPr sz="1200" i="1" spc="3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=</a:t>
            </a:r>
            <a:r>
              <a:rPr sz="1200" i="1" spc="3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spc="-25" dirty="0">
                <a:solidFill>
                  <a:srgbClr val="33465B"/>
                </a:solidFill>
                <a:latin typeface="Cambria"/>
                <a:cs typeface="Cambria"/>
              </a:rPr>
              <a:t>51)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8359" rIns="0" bIns="0" rtlCol="0">
            <a:spAutoFit/>
          </a:bodyPr>
          <a:lstStyle/>
          <a:p>
            <a:pPr marL="353695">
              <a:lnSpc>
                <a:spcPct val="100000"/>
              </a:lnSpc>
              <a:spcBef>
                <a:spcPts val="125"/>
              </a:spcBef>
            </a:pPr>
            <a:r>
              <a:rPr dirty="0"/>
              <a:t>9.</a:t>
            </a:r>
            <a:r>
              <a:rPr spc="40" dirty="0"/>
              <a:t> </a:t>
            </a:r>
            <a:r>
              <a:rPr dirty="0"/>
              <a:t>Laatste</a:t>
            </a:r>
            <a:r>
              <a:rPr spc="15" dirty="0"/>
              <a:t> </a:t>
            </a:r>
            <a:r>
              <a:rPr dirty="0"/>
              <a:t>stap</a:t>
            </a:r>
            <a:r>
              <a:rPr spc="25" dirty="0"/>
              <a:t> </a:t>
            </a:r>
            <a:r>
              <a:rPr dirty="0"/>
              <a:t>(nog</a:t>
            </a:r>
            <a:r>
              <a:rPr spc="45" dirty="0"/>
              <a:t> </a:t>
            </a:r>
            <a:r>
              <a:rPr dirty="0"/>
              <a:t>te</a:t>
            </a:r>
            <a:r>
              <a:rPr spc="15" dirty="0"/>
              <a:t> </a:t>
            </a:r>
            <a:r>
              <a:rPr dirty="0"/>
              <a:t>zetten):</a:t>
            </a:r>
            <a:r>
              <a:rPr spc="20" dirty="0"/>
              <a:t> </a:t>
            </a:r>
            <a:r>
              <a:rPr dirty="0"/>
              <a:t>e-</a:t>
            </a:r>
            <a:r>
              <a:rPr spc="-10" dirty="0"/>
              <a:t>learning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627" y="1909572"/>
            <a:ext cx="8668511" cy="48767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06355" y="6047232"/>
            <a:ext cx="530777" cy="5623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0" y="1458467"/>
            <a:ext cx="2461259" cy="256031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511040" y="4671059"/>
            <a:ext cx="1670685" cy="67310"/>
          </a:xfrm>
          <a:custGeom>
            <a:avLst/>
            <a:gdLst/>
            <a:ahLst/>
            <a:cxnLst/>
            <a:rect l="l" t="t" r="r" b="b"/>
            <a:pathLst>
              <a:path w="1670685" h="67310">
                <a:moveTo>
                  <a:pt x="1670304" y="67056"/>
                </a:moveTo>
                <a:lnTo>
                  <a:pt x="0" y="67056"/>
                </a:lnTo>
                <a:lnTo>
                  <a:pt x="0" y="0"/>
                </a:lnTo>
                <a:lnTo>
                  <a:pt x="1670304" y="0"/>
                </a:lnTo>
                <a:lnTo>
                  <a:pt x="1670304" y="67056"/>
                </a:lnTo>
                <a:close/>
              </a:path>
            </a:pathLst>
          </a:custGeom>
          <a:solidFill>
            <a:srgbClr val="DF79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3155754" y="4856474"/>
            <a:ext cx="437896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-10" dirty="0">
                <a:solidFill>
                  <a:srgbClr val="1F3A4D"/>
                </a:solidFill>
                <a:latin typeface="Trebuchet MS"/>
                <a:cs typeface="Trebuchet MS"/>
              </a:rPr>
              <a:t>Bedankt</a:t>
            </a:r>
            <a:r>
              <a:rPr sz="2800" b="1" spc="-175" dirty="0">
                <a:solidFill>
                  <a:srgbClr val="1F3A4D"/>
                </a:solidFill>
                <a:latin typeface="Trebuchet MS"/>
                <a:cs typeface="Trebuchet MS"/>
              </a:rPr>
              <a:t> </a:t>
            </a:r>
            <a:r>
              <a:rPr sz="2800" b="1" spc="-65" dirty="0">
                <a:solidFill>
                  <a:srgbClr val="1F3A4D"/>
                </a:solidFill>
                <a:latin typeface="Trebuchet MS"/>
                <a:cs typeface="Trebuchet MS"/>
              </a:rPr>
              <a:t>voor</a:t>
            </a:r>
            <a:r>
              <a:rPr sz="2800" b="1" spc="-145" dirty="0">
                <a:solidFill>
                  <a:srgbClr val="1F3A4D"/>
                </a:solidFill>
                <a:latin typeface="Trebuchet MS"/>
                <a:cs typeface="Trebuchet MS"/>
              </a:rPr>
              <a:t> </a:t>
            </a:r>
            <a:r>
              <a:rPr sz="2800" b="1" spc="-20" dirty="0">
                <a:solidFill>
                  <a:srgbClr val="1F3A4D"/>
                </a:solidFill>
                <a:latin typeface="Trebuchet MS"/>
                <a:cs typeface="Trebuchet MS"/>
              </a:rPr>
              <a:t>uw</a:t>
            </a:r>
            <a:r>
              <a:rPr sz="2800" b="1" spc="-170" dirty="0">
                <a:solidFill>
                  <a:srgbClr val="1F3A4D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1F3A4D"/>
                </a:solidFill>
                <a:latin typeface="Trebuchet MS"/>
                <a:cs typeface="Trebuchet MS"/>
              </a:rPr>
              <a:t>aandacht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29607" y="5112927"/>
            <a:ext cx="742372" cy="7423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94162" y="5553522"/>
            <a:ext cx="4702175" cy="8242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Katrin</a:t>
            </a:r>
            <a:r>
              <a:rPr sz="1400" spc="-3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Gillis</a:t>
            </a:r>
            <a:r>
              <a:rPr sz="1400" spc="27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·</a:t>
            </a:r>
            <a:r>
              <a:rPr sz="1400" spc="26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Elisabeth</a:t>
            </a:r>
            <a:r>
              <a:rPr sz="1400" spc="-25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Croonenberghs</a:t>
            </a:r>
            <a:r>
              <a:rPr sz="1400" spc="27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·</a:t>
            </a:r>
            <a:r>
              <a:rPr sz="1400" spc="25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dirty="0">
                <a:solidFill>
                  <a:srgbClr val="1F3A4D"/>
                </a:solidFill>
                <a:latin typeface="Cambria"/>
                <a:cs typeface="Cambria"/>
              </a:rPr>
              <a:t>Hermien</a:t>
            </a:r>
            <a:r>
              <a:rPr sz="1400" spc="-20" dirty="0">
                <a:solidFill>
                  <a:srgbClr val="1F3A4D"/>
                </a:solidFill>
                <a:latin typeface="Cambria"/>
                <a:cs typeface="Cambria"/>
              </a:rPr>
              <a:t> </a:t>
            </a:r>
            <a:r>
              <a:rPr sz="1400" spc="-10" dirty="0">
                <a:solidFill>
                  <a:srgbClr val="1F3A4D"/>
                </a:solidFill>
                <a:latin typeface="Cambria"/>
                <a:cs typeface="Cambria"/>
              </a:rPr>
              <a:t>Dumolein</a:t>
            </a:r>
            <a:endParaRPr sz="1400">
              <a:latin typeface="Cambria"/>
              <a:cs typeface="Cambria"/>
            </a:endParaRPr>
          </a:p>
          <a:p>
            <a:pPr marL="635" algn="ctr">
              <a:lnSpc>
                <a:spcPct val="100000"/>
              </a:lnSpc>
              <a:spcBef>
                <a:spcPts val="430"/>
              </a:spcBef>
            </a:pPr>
            <a:r>
              <a:rPr sz="1400" b="1" spc="-10" dirty="0">
                <a:solidFill>
                  <a:srgbClr val="083B52"/>
                </a:solidFill>
                <a:latin typeface="Cambria"/>
                <a:cs typeface="Cambria"/>
                <a:hlinkClick r:id="rId4"/>
              </a:rPr>
              <a:t>katrin.gillis@odisee.be</a:t>
            </a:r>
            <a:endParaRPr sz="1400">
              <a:latin typeface="Cambria"/>
              <a:cs typeface="Cambria"/>
            </a:endParaRPr>
          </a:p>
          <a:p>
            <a:pPr marL="1905" algn="ctr">
              <a:lnSpc>
                <a:spcPct val="100000"/>
              </a:lnSpc>
              <a:spcBef>
                <a:spcPts val="620"/>
              </a:spcBef>
            </a:pP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Vragen</a:t>
            </a:r>
            <a:r>
              <a:rPr sz="1200" i="1" spc="3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of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interesse</a:t>
            </a:r>
            <a:r>
              <a:rPr sz="1200" i="1" spc="4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in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samenwerking?</a:t>
            </a:r>
            <a:r>
              <a:rPr sz="1200" i="1" spc="4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Spreek</a:t>
            </a:r>
            <a:r>
              <a:rPr sz="1200" i="1" spc="2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ons</a:t>
            </a:r>
            <a:r>
              <a:rPr sz="1200" i="1" spc="40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dirty="0">
                <a:solidFill>
                  <a:srgbClr val="33465B"/>
                </a:solidFill>
                <a:latin typeface="Cambria"/>
                <a:cs typeface="Cambria"/>
              </a:rPr>
              <a:t>graag</a:t>
            </a:r>
            <a:r>
              <a:rPr sz="1200" i="1" spc="35" dirty="0">
                <a:solidFill>
                  <a:srgbClr val="33465B"/>
                </a:solidFill>
                <a:latin typeface="Cambria"/>
                <a:cs typeface="Cambria"/>
              </a:rPr>
              <a:t> </a:t>
            </a:r>
            <a:r>
              <a:rPr sz="1200" i="1" spc="-20" dirty="0">
                <a:solidFill>
                  <a:srgbClr val="33465B"/>
                </a:solidFill>
                <a:latin typeface="Cambria"/>
                <a:cs typeface="Cambria"/>
              </a:rPr>
              <a:t>aan.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51322" y="6042219"/>
            <a:ext cx="1497330" cy="212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spc="-10" dirty="0">
                <a:solidFill>
                  <a:srgbClr val="33465B"/>
                </a:solidFill>
                <a:latin typeface="Cambria"/>
                <a:cs typeface="Cambria"/>
                <a:hlinkClick r:id="rId5"/>
              </a:rPr>
              <a:t>www.projectodette.be</a:t>
            </a:r>
            <a:endParaRPr sz="12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2064</Words>
  <Application>Microsoft Office PowerPoint</Application>
  <PresentationFormat>Aangepast</PresentationFormat>
  <Paragraphs>355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6" baseType="lpstr">
      <vt:lpstr>Arial</vt:lpstr>
      <vt:lpstr>Arial MT</vt:lpstr>
      <vt:lpstr>Calibri</vt:lpstr>
      <vt:lpstr>Cambria</vt:lpstr>
      <vt:lpstr>Tahoma</vt:lpstr>
      <vt:lpstr>Times New Roman</vt:lpstr>
      <vt:lpstr>Trebuchet MS</vt:lpstr>
      <vt:lpstr>Office Theme</vt:lpstr>
      <vt:lpstr>PowerPoint-presentatie</vt:lpstr>
      <vt:lpstr>Onderzoeksvraag</vt:lpstr>
      <vt:lpstr>PowerPoint-presentatie</vt:lpstr>
      <vt:lpstr>1. Praktijkverkenning (aug – nov 2025)</vt:lpstr>
      <vt:lpstr>1. Praktijkverkenning (aug – nov 2025)</vt:lpstr>
      <vt:lpstr>1. Praktijkverkenning</vt:lpstr>
      <vt:lpstr>2. Dementievriendelijke ziekenhuizen (n=4)</vt:lpstr>
      <vt:lpstr>3. Brainstorm</vt:lpstr>
      <vt:lpstr>4. Internationale experts (n=2)</vt:lpstr>
      <vt:lpstr>5. Niet-participatieve observaties (40h) op verblijfsafdelingen en interviews</vt:lpstr>
      <vt:lpstr>5. Niet-participatieve observaties (40h) op verblijfsafdelingen en interviews Klinische besluitvorming</vt:lpstr>
      <vt:lpstr>5. Niet-participatieve observaties (40h) op verblijfsafdelingen en interviews</vt:lpstr>
      <vt:lpstr>5. Niet-participatieve observaties op verblijfsafdelingen en interviews</vt:lpstr>
      <vt:lpstr>6. Analyse</vt:lpstr>
      <vt:lpstr>7. Clinical vignettes: Scoping review en ontwerp</vt:lpstr>
      <vt:lpstr>8. Evaluatie masterclass (7h)</vt:lpstr>
      <vt:lpstr>9. Laatste stap (nog te zetten): e-learning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Congres psychosociaal onderzoek 2026 Gillis</dc:title>
  <dc:creator>Katrin Gillis</dc:creator>
  <cp:lastModifiedBy>Bernd Samyn</cp:lastModifiedBy>
  <cp:revision>1</cp:revision>
  <dcterms:created xsi:type="dcterms:W3CDTF">2026-09-22T12:32:55Z</dcterms:created>
  <dcterms:modified xsi:type="dcterms:W3CDTF">2026-09-22T12:34:03Z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2026-09-02T00:00:00Z</vt:filetime>
  </property>
  <property fmtid="{D5CDD505-2E9C-101B-9397-08002B2CF9AE}" pid="4" name="LastSaved">
    <vt:filetime>2026-09-22T00:00:00Z</vt:filetime>
  </property>
  <property fmtid="{D5CDD505-2E9C-101B-9397-08002B2CF9AE}" pid="5" name="Producer">
    <vt:lpwstr>Microsoft: Print To PDF</vt:lpwstr>
  </property>
</Properties>
</file>