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8" d="100"/>
          <a:sy n="138" d="100"/>
        </p:scale>
        <p:origin x="834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46167" y="548947"/>
            <a:ext cx="6668770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812116" y="4247639"/>
            <a:ext cx="72390" cy="92075"/>
          </a:xfrm>
          <a:custGeom>
            <a:avLst/>
            <a:gdLst/>
            <a:ahLst/>
            <a:cxnLst/>
            <a:rect l="l" t="t" r="r" b="b"/>
            <a:pathLst>
              <a:path w="72390" h="92075">
                <a:moveTo>
                  <a:pt x="0" y="0"/>
                </a:moveTo>
                <a:lnTo>
                  <a:pt x="71842" y="0"/>
                </a:lnTo>
                <a:lnTo>
                  <a:pt x="71842" y="91533"/>
                </a:lnTo>
                <a:lnTo>
                  <a:pt x="0" y="9153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812113" y="4238269"/>
            <a:ext cx="538480" cy="251460"/>
          </a:xfrm>
          <a:custGeom>
            <a:avLst/>
            <a:gdLst/>
            <a:ahLst/>
            <a:cxnLst/>
            <a:rect l="l" t="t" r="r" b="b"/>
            <a:pathLst>
              <a:path w="538479" h="251460">
                <a:moveTo>
                  <a:pt x="241604" y="9372"/>
                </a:moveTo>
                <a:lnTo>
                  <a:pt x="169760" y="9372"/>
                </a:lnTo>
                <a:lnTo>
                  <a:pt x="169760" y="100914"/>
                </a:lnTo>
                <a:lnTo>
                  <a:pt x="0" y="100914"/>
                </a:lnTo>
                <a:lnTo>
                  <a:pt x="0" y="156845"/>
                </a:lnTo>
                <a:lnTo>
                  <a:pt x="0" y="250926"/>
                </a:lnTo>
                <a:lnTo>
                  <a:pt x="71843" y="250926"/>
                </a:lnTo>
                <a:lnTo>
                  <a:pt x="71843" y="156845"/>
                </a:lnTo>
                <a:lnTo>
                  <a:pt x="169760" y="156845"/>
                </a:lnTo>
                <a:lnTo>
                  <a:pt x="169760" y="250926"/>
                </a:lnTo>
                <a:lnTo>
                  <a:pt x="241604" y="250926"/>
                </a:lnTo>
                <a:lnTo>
                  <a:pt x="241604" y="156845"/>
                </a:lnTo>
                <a:lnTo>
                  <a:pt x="241604" y="100914"/>
                </a:lnTo>
                <a:lnTo>
                  <a:pt x="241604" y="9372"/>
                </a:lnTo>
                <a:close/>
              </a:path>
              <a:path w="538479" h="251460">
                <a:moveTo>
                  <a:pt x="538213" y="125374"/>
                </a:moveTo>
                <a:lnTo>
                  <a:pt x="537108" y="107911"/>
                </a:lnTo>
                <a:lnTo>
                  <a:pt x="533819" y="91363"/>
                </a:lnTo>
                <a:lnTo>
                  <a:pt x="528370" y="75692"/>
                </a:lnTo>
                <a:lnTo>
                  <a:pt x="528256" y="75476"/>
                </a:lnTo>
                <a:lnTo>
                  <a:pt x="520763" y="60909"/>
                </a:lnTo>
                <a:lnTo>
                  <a:pt x="517664" y="56502"/>
                </a:lnTo>
                <a:lnTo>
                  <a:pt x="511276" y="47396"/>
                </a:lnTo>
                <a:lnTo>
                  <a:pt x="500151" y="35420"/>
                </a:lnTo>
                <a:lnTo>
                  <a:pt x="487375" y="24980"/>
                </a:lnTo>
                <a:lnTo>
                  <a:pt x="472922" y="16090"/>
                </a:lnTo>
                <a:lnTo>
                  <a:pt x="469392" y="14503"/>
                </a:lnTo>
                <a:lnTo>
                  <a:pt x="469392" y="125374"/>
                </a:lnTo>
                <a:lnTo>
                  <a:pt x="468845" y="135267"/>
                </a:lnTo>
                <a:lnTo>
                  <a:pt x="450608" y="175361"/>
                </a:lnTo>
                <a:lnTo>
                  <a:pt x="413232" y="193802"/>
                </a:lnTo>
                <a:lnTo>
                  <a:pt x="404368" y="194335"/>
                </a:lnTo>
                <a:lnTo>
                  <a:pt x="395452" y="193802"/>
                </a:lnTo>
                <a:lnTo>
                  <a:pt x="358038" y="175361"/>
                </a:lnTo>
                <a:lnTo>
                  <a:pt x="339813" y="135267"/>
                </a:lnTo>
                <a:lnTo>
                  <a:pt x="339255" y="125374"/>
                </a:lnTo>
                <a:lnTo>
                  <a:pt x="339813" y="115531"/>
                </a:lnTo>
                <a:lnTo>
                  <a:pt x="358038" y="75476"/>
                </a:lnTo>
                <a:lnTo>
                  <a:pt x="395452" y="57035"/>
                </a:lnTo>
                <a:lnTo>
                  <a:pt x="404368" y="56502"/>
                </a:lnTo>
                <a:lnTo>
                  <a:pt x="413232" y="57035"/>
                </a:lnTo>
                <a:lnTo>
                  <a:pt x="450608" y="75476"/>
                </a:lnTo>
                <a:lnTo>
                  <a:pt x="468845" y="115531"/>
                </a:lnTo>
                <a:lnTo>
                  <a:pt x="469392" y="125374"/>
                </a:lnTo>
                <a:lnTo>
                  <a:pt x="469392" y="14503"/>
                </a:lnTo>
                <a:lnTo>
                  <a:pt x="457225" y="9017"/>
                </a:lnTo>
                <a:lnTo>
                  <a:pt x="440563" y="3987"/>
                </a:lnTo>
                <a:lnTo>
                  <a:pt x="422935" y="990"/>
                </a:lnTo>
                <a:lnTo>
                  <a:pt x="404368" y="0"/>
                </a:lnTo>
                <a:lnTo>
                  <a:pt x="385749" y="990"/>
                </a:lnTo>
                <a:lnTo>
                  <a:pt x="335724" y="16090"/>
                </a:lnTo>
                <a:lnTo>
                  <a:pt x="297370" y="47396"/>
                </a:lnTo>
                <a:lnTo>
                  <a:pt x="274828" y="91363"/>
                </a:lnTo>
                <a:lnTo>
                  <a:pt x="270446" y="125374"/>
                </a:lnTo>
                <a:lnTo>
                  <a:pt x="271538" y="142887"/>
                </a:lnTo>
                <a:lnTo>
                  <a:pt x="274828" y="159461"/>
                </a:lnTo>
                <a:lnTo>
                  <a:pt x="280276" y="175145"/>
                </a:lnTo>
                <a:lnTo>
                  <a:pt x="280390" y="175361"/>
                </a:lnTo>
                <a:lnTo>
                  <a:pt x="287883" y="189928"/>
                </a:lnTo>
                <a:lnTo>
                  <a:pt x="321271" y="225856"/>
                </a:lnTo>
                <a:lnTo>
                  <a:pt x="368096" y="246888"/>
                </a:lnTo>
                <a:lnTo>
                  <a:pt x="404368" y="250926"/>
                </a:lnTo>
                <a:lnTo>
                  <a:pt x="422935" y="249910"/>
                </a:lnTo>
                <a:lnTo>
                  <a:pt x="472922" y="234746"/>
                </a:lnTo>
                <a:lnTo>
                  <a:pt x="511276" y="203441"/>
                </a:lnTo>
                <a:lnTo>
                  <a:pt x="517664" y="194335"/>
                </a:lnTo>
                <a:lnTo>
                  <a:pt x="520763" y="189928"/>
                </a:lnTo>
                <a:lnTo>
                  <a:pt x="528370" y="175145"/>
                </a:lnTo>
                <a:lnTo>
                  <a:pt x="533819" y="159461"/>
                </a:lnTo>
                <a:lnTo>
                  <a:pt x="537108" y="142887"/>
                </a:lnTo>
                <a:lnTo>
                  <a:pt x="538213" y="125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95278" y="4532015"/>
            <a:ext cx="239444" cy="251009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8072019" y="4537341"/>
            <a:ext cx="182880" cy="240665"/>
          </a:xfrm>
          <a:custGeom>
            <a:avLst/>
            <a:gdLst/>
            <a:ahLst/>
            <a:cxnLst/>
            <a:rect l="l" t="t" r="r" b="b"/>
            <a:pathLst>
              <a:path w="182879" h="240664">
                <a:moveTo>
                  <a:pt x="182714" y="0"/>
                </a:moveTo>
                <a:lnTo>
                  <a:pt x="0" y="0"/>
                </a:lnTo>
                <a:lnTo>
                  <a:pt x="0" y="52120"/>
                </a:lnTo>
                <a:lnTo>
                  <a:pt x="0" y="92798"/>
                </a:lnTo>
                <a:lnTo>
                  <a:pt x="0" y="143649"/>
                </a:lnTo>
                <a:lnTo>
                  <a:pt x="0" y="188150"/>
                </a:lnTo>
                <a:lnTo>
                  <a:pt x="0" y="240271"/>
                </a:lnTo>
                <a:lnTo>
                  <a:pt x="182714" y="240271"/>
                </a:lnTo>
                <a:lnTo>
                  <a:pt x="182714" y="188150"/>
                </a:lnTo>
                <a:lnTo>
                  <a:pt x="67437" y="188150"/>
                </a:lnTo>
                <a:lnTo>
                  <a:pt x="67437" y="143649"/>
                </a:lnTo>
                <a:lnTo>
                  <a:pt x="182714" y="143649"/>
                </a:lnTo>
                <a:lnTo>
                  <a:pt x="182714" y="92798"/>
                </a:lnTo>
                <a:lnTo>
                  <a:pt x="67437" y="92798"/>
                </a:lnTo>
                <a:lnTo>
                  <a:pt x="67437" y="52120"/>
                </a:lnTo>
                <a:lnTo>
                  <a:pt x="182714" y="52120"/>
                </a:lnTo>
                <a:lnTo>
                  <a:pt x="1827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296359" y="4536861"/>
            <a:ext cx="229169" cy="241318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8556435" y="4536871"/>
            <a:ext cx="203200" cy="241935"/>
          </a:xfrm>
          <a:custGeom>
            <a:avLst/>
            <a:gdLst/>
            <a:ahLst/>
            <a:cxnLst/>
            <a:rect l="l" t="t" r="r" b="b"/>
            <a:pathLst>
              <a:path w="203200" h="241935">
                <a:moveTo>
                  <a:pt x="203085" y="0"/>
                </a:moveTo>
                <a:lnTo>
                  <a:pt x="0" y="0"/>
                </a:lnTo>
                <a:lnTo>
                  <a:pt x="0" y="54660"/>
                </a:lnTo>
                <a:lnTo>
                  <a:pt x="67614" y="54660"/>
                </a:lnTo>
                <a:lnTo>
                  <a:pt x="67614" y="241541"/>
                </a:lnTo>
                <a:lnTo>
                  <a:pt x="135737" y="241541"/>
                </a:lnTo>
                <a:lnTo>
                  <a:pt x="135737" y="54660"/>
                </a:lnTo>
                <a:lnTo>
                  <a:pt x="203085" y="54660"/>
                </a:lnTo>
                <a:lnTo>
                  <a:pt x="2030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4540" y="1791954"/>
            <a:ext cx="3312160" cy="665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74077" y="1506726"/>
            <a:ext cx="7841615" cy="1927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1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4.png"/><Relationship Id="rId7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11.jp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5.png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25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26.jp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jp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0" y="0"/>
            <a:ext cx="6864350" cy="5143500"/>
            <a:chOff x="0" y="0"/>
            <a:chExt cx="6864350" cy="514350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80" y="0"/>
              <a:ext cx="6618871" cy="51434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6864096" cy="5143499"/>
            </a:xfrm>
            <a:prstGeom prst="rect">
              <a:avLst/>
            </a:prstGeom>
          </p:spPr>
        </p:pic>
      </p:grp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xfrm>
            <a:off x="4404554" y="645438"/>
            <a:ext cx="191262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>
                <a:solidFill>
                  <a:srgbClr val="FFFFFF"/>
                </a:solidFill>
              </a:rPr>
              <a:t>MeAlz.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650740" y="1565653"/>
            <a:ext cx="3465829" cy="76644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745"/>
              </a:spcBef>
            </a:pPr>
            <a:r>
              <a:rPr sz="2700" dirty="0">
                <a:solidFill>
                  <a:srgbClr val="FFFFFF"/>
                </a:solidFill>
                <a:latin typeface="Calibri"/>
                <a:cs typeface="Calibri"/>
              </a:rPr>
              <a:t>Maaltijdbegeleiding</a:t>
            </a:r>
            <a:r>
              <a:rPr sz="2700" spc="-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spc="-25" dirty="0">
                <a:solidFill>
                  <a:srgbClr val="FFFFFF"/>
                </a:solidFill>
                <a:latin typeface="Calibri"/>
                <a:cs typeface="Calibri"/>
              </a:rPr>
              <a:t>bij </a:t>
            </a:r>
            <a:r>
              <a:rPr sz="2700" dirty="0">
                <a:solidFill>
                  <a:srgbClr val="FFFFFF"/>
                </a:solidFill>
                <a:latin typeface="Calibri"/>
                <a:cs typeface="Calibri"/>
              </a:rPr>
              <a:t>personen</a:t>
            </a:r>
            <a:r>
              <a:rPr sz="27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dirty="0">
                <a:solidFill>
                  <a:srgbClr val="FFFFFF"/>
                </a:solidFill>
                <a:latin typeface="Calibri"/>
                <a:cs typeface="Calibri"/>
              </a:rPr>
              <a:t>met</a:t>
            </a:r>
            <a:r>
              <a:rPr sz="27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spc="-10" dirty="0">
                <a:solidFill>
                  <a:srgbClr val="FFFFFF"/>
                </a:solidFill>
                <a:latin typeface="Calibri"/>
                <a:cs typeface="Calibri"/>
              </a:rPr>
              <a:t>dementie.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031825" y="2930545"/>
            <a:ext cx="27959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Ida</a:t>
            </a:r>
            <a:r>
              <a:rPr sz="1800" spc="-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Walgraef</a:t>
            </a:r>
            <a:r>
              <a:rPr sz="18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en</a:t>
            </a:r>
            <a:r>
              <a:rPr sz="1800" spc="-1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Anja</a:t>
            </a:r>
            <a:r>
              <a:rPr sz="18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Huion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12075" y="4244818"/>
            <a:ext cx="72390" cy="92075"/>
          </a:xfrm>
          <a:custGeom>
            <a:avLst/>
            <a:gdLst/>
            <a:ahLst/>
            <a:cxnLst/>
            <a:rect l="l" t="t" r="r" b="b"/>
            <a:pathLst>
              <a:path w="72390" h="92075">
                <a:moveTo>
                  <a:pt x="0" y="0"/>
                </a:moveTo>
                <a:lnTo>
                  <a:pt x="72314" y="0"/>
                </a:lnTo>
                <a:lnTo>
                  <a:pt x="72314" y="91533"/>
                </a:lnTo>
                <a:lnTo>
                  <a:pt x="0" y="91533"/>
                </a:lnTo>
                <a:lnTo>
                  <a:pt x="0" y="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795126" y="4235063"/>
            <a:ext cx="970915" cy="548640"/>
            <a:chOff x="7795126" y="4235063"/>
            <a:chExt cx="970915" cy="548640"/>
          </a:xfrm>
        </p:grpSpPr>
        <p:sp>
          <p:nvSpPr>
            <p:cNvPr id="5" name="object 5"/>
            <p:cNvSpPr/>
            <p:nvPr/>
          </p:nvSpPr>
          <p:spPr>
            <a:xfrm>
              <a:off x="7812075" y="4235068"/>
              <a:ext cx="542290" cy="252729"/>
            </a:xfrm>
            <a:custGeom>
              <a:avLst/>
              <a:gdLst/>
              <a:ahLst/>
              <a:cxnLst/>
              <a:rect l="l" t="t" r="r" b="b"/>
              <a:pathLst>
                <a:path w="542290" h="252729">
                  <a:moveTo>
                    <a:pt x="243179" y="9753"/>
                  </a:moveTo>
                  <a:lnTo>
                    <a:pt x="170865" y="9753"/>
                  </a:lnTo>
                  <a:lnTo>
                    <a:pt x="170865" y="101295"/>
                  </a:lnTo>
                  <a:lnTo>
                    <a:pt x="0" y="101295"/>
                  </a:lnTo>
                  <a:lnTo>
                    <a:pt x="0" y="157226"/>
                  </a:lnTo>
                  <a:lnTo>
                    <a:pt x="0" y="252577"/>
                  </a:lnTo>
                  <a:lnTo>
                    <a:pt x="72313" y="252577"/>
                  </a:lnTo>
                  <a:lnTo>
                    <a:pt x="72313" y="157226"/>
                  </a:lnTo>
                  <a:lnTo>
                    <a:pt x="170865" y="157226"/>
                  </a:lnTo>
                  <a:lnTo>
                    <a:pt x="170865" y="252577"/>
                  </a:lnTo>
                  <a:lnTo>
                    <a:pt x="243179" y="252577"/>
                  </a:lnTo>
                  <a:lnTo>
                    <a:pt x="243179" y="157226"/>
                  </a:lnTo>
                  <a:lnTo>
                    <a:pt x="243179" y="101295"/>
                  </a:lnTo>
                  <a:lnTo>
                    <a:pt x="243179" y="9753"/>
                  </a:lnTo>
                  <a:close/>
                </a:path>
                <a:path w="542290" h="252729">
                  <a:moveTo>
                    <a:pt x="541743" y="126199"/>
                  </a:moveTo>
                  <a:lnTo>
                    <a:pt x="540639" y="108623"/>
                  </a:lnTo>
                  <a:lnTo>
                    <a:pt x="537337" y="91960"/>
                  </a:lnTo>
                  <a:lnTo>
                    <a:pt x="531837" y="76187"/>
                  </a:lnTo>
                  <a:lnTo>
                    <a:pt x="531723" y="75971"/>
                  </a:lnTo>
                  <a:lnTo>
                    <a:pt x="524179" y="61315"/>
                  </a:lnTo>
                  <a:lnTo>
                    <a:pt x="490575" y="25146"/>
                  </a:lnTo>
                  <a:lnTo>
                    <a:pt x="472465" y="14605"/>
                  </a:lnTo>
                  <a:lnTo>
                    <a:pt x="472465" y="126199"/>
                  </a:lnTo>
                  <a:lnTo>
                    <a:pt x="471919" y="136156"/>
                  </a:lnTo>
                  <a:lnTo>
                    <a:pt x="453567" y="176517"/>
                  </a:lnTo>
                  <a:lnTo>
                    <a:pt x="415950" y="195072"/>
                  </a:lnTo>
                  <a:lnTo>
                    <a:pt x="407022" y="195618"/>
                  </a:lnTo>
                  <a:lnTo>
                    <a:pt x="398043" y="195072"/>
                  </a:lnTo>
                  <a:lnTo>
                    <a:pt x="360387" y="176517"/>
                  </a:lnTo>
                  <a:lnTo>
                    <a:pt x="342036" y="136156"/>
                  </a:lnTo>
                  <a:lnTo>
                    <a:pt x="341490" y="126199"/>
                  </a:lnTo>
                  <a:lnTo>
                    <a:pt x="342036" y="116293"/>
                  </a:lnTo>
                  <a:lnTo>
                    <a:pt x="360387" y="75971"/>
                  </a:lnTo>
                  <a:lnTo>
                    <a:pt x="398043" y="57416"/>
                  </a:lnTo>
                  <a:lnTo>
                    <a:pt x="407022" y="56870"/>
                  </a:lnTo>
                  <a:lnTo>
                    <a:pt x="415950" y="57416"/>
                  </a:lnTo>
                  <a:lnTo>
                    <a:pt x="453567" y="75971"/>
                  </a:lnTo>
                  <a:lnTo>
                    <a:pt x="471919" y="116293"/>
                  </a:lnTo>
                  <a:lnTo>
                    <a:pt x="472465" y="126199"/>
                  </a:lnTo>
                  <a:lnTo>
                    <a:pt x="472465" y="14605"/>
                  </a:lnTo>
                  <a:lnTo>
                    <a:pt x="460222" y="9080"/>
                  </a:lnTo>
                  <a:lnTo>
                    <a:pt x="443445" y="4013"/>
                  </a:lnTo>
                  <a:lnTo>
                    <a:pt x="425716" y="1003"/>
                  </a:lnTo>
                  <a:lnTo>
                    <a:pt x="407022" y="0"/>
                  </a:lnTo>
                  <a:lnTo>
                    <a:pt x="388277" y="1003"/>
                  </a:lnTo>
                  <a:lnTo>
                    <a:pt x="337921" y="16205"/>
                  </a:lnTo>
                  <a:lnTo>
                    <a:pt x="299326" y="47713"/>
                  </a:lnTo>
                  <a:lnTo>
                    <a:pt x="276631" y="91960"/>
                  </a:lnTo>
                  <a:lnTo>
                    <a:pt x="272211" y="126199"/>
                  </a:lnTo>
                  <a:lnTo>
                    <a:pt x="273316" y="143827"/>
                  </a:lnTo>
                  <a:lnTo>
                    <a:pt x="289775" y="191173"/>
                  </a:lnTo>
                  <a:lnTo>
                    <a:pt x="323380" y="227342"/>
                  </a:lnTo>
                  <a:lnTo>
                    <a:pt x="370522" y="248513"/>
                  </a:lnTo>
                  <a:lnTo>
                    <a:pt x="407022" y="252577"/>
                  </a:lnTo>
                  <a:lnTo>
                    <a:pt x="425716" y="251561"/>
                  </a:lnTo>
                  <a:lnTo>
                    <a:pt x="476034" y="236283"/>
                  </a:lnTo>
                  <a:lnTo>
                    <a:pt x="514629" y="204774"/>
                  </a:lnTo>
                  <a:lnTo>
                    <a:pt x="537337" y="160515"/>
                  </a:lnTo>
                  <a:lnTo>
                    <a:pt x="540639" y="143827"/>
                  </a:lnTo>
                  <a:lnTo>
                    <a:pt x="541743" y="126199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95126" y="4530747"/>
              <a:ext cx="241018" cy="25265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073682" y="4536071"/>
              <a:ext cx="184150" cy="243204"/>
            </a:xfrm>
            <a:custGeom>
              <a:avLst/>
              <a:gdLst/>
              <a:ahLst/>
              <a:cxnLst/>
              <a:rect l="l" t="t" r="r" b="b"/>
              <a:pathLst>
                <a:path w="184150" h="243204">
                  <a:moveTo>
                    <a:pt x="183921" y="0"/>
                  </a:moveTo>
                  <a:lnTo>
                    <a:pt x="0" y="0"/>
                  </a:lnTo>
                  <a:lnTo>
                    <a:pt x="0" y="52120"/>
                  </a:lnTo>
                  <a:lnTo>
                    <a:pt x="0" y="94081"/>
                  </a:lnTo>
                  <a:lnTo>
                    <a:pt x="0" y="144932"/>
                  </a:lnTo>
                  <a:lnTo>
                    <a:pt x="0" y="189420"/>
                  </a:lnTo>
                  <a:lnTo>
                    <a:pt x="0" y="242824"/>
                  </a:lnTo>
                  <a:lnTo>
                    <a:pt x="183921" y="242824"/>
                  </a:lnTo>
                  <a:lnTo>
                    <a:pt x="183921" y="189420"/>
                  </a:lnTo>
                  <a:lnTo>
                    <a:pt x="67881" y="189420"/>
                  </a:lnTo>
                  <a:lnTo>
                    <a:pt x="67881" y="144932"/>
                  </a:lnTo>
                  <a:lnTo>
                    <a:pt x="183921" y="144932"/>
                  </a:lnTo>
                  <a:lnTo>
                    <a:pt x="183921" y="94081"/>
                  </a:lnTo>
                  <a:lnTo>
                    <a:pt x="67881" y="94081"/>
                  </a:lnTo>
                  <a:lnTo>
                    <a:pt x="67881" y="52120"/>
                  </a:lnTo>
                  <a:lnTo>
                    <a:pt x="183921" y="52120"/>
                  </a:lnTo>
                  <a:lnTo>
                    <a:pt x="183921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99501" y="4535625"/>
              <a:ext cx="230675" cy="24290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561286" y="4535627"/>
              <a:ext cx="204470" cy="243204"/>
            </a:xfrm>
            <a:custGeom>
              <a:avLst/>
              <a:gdLst/>
              <a:ahLst/>
              <a:cxnLst/>
              <a:rect l="l" t="t" r="r" b="b"/>
              <a:pathLst>
                <a:path w="204470" h="243204">
                  <a:moveTo>
                    <a:pt x="204431" y="0"/>
                  </a:moveTo>
                  <a:lnTo>
                    <a:pt x="0" y="0"/>
                  </a:lnTo>
                  <a:lnTo>
                    <a:pt x="0" y="54673"/>
                  </a:lnTo>
                  <a:lnTo>
                    <a:pt x="68059" y="54673"/>
                  </a:lnTo>
                  <a:lnTo>
                    <a:pt x="68059" y="242824"/>
                  </a:lnTo>
                  <a:lnTo>
                    <a:pt x="136639" y="242824"/>
                  </a:lnTo>
                  <a:lnTo>
                    <a:pt x="136639" y="54673"/>
                  </a:lnTo>
                  <a:lnTo>
                    <a:pt x="204431" y="54673"/>
                  </a:lnTo>
                  <a:lnTo>
                    <a:pt x="204431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19002" cy="4735687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/>
              <a:t>Onderzoek.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249936" y="214884"/>
            <a:ext cx="1386840" cy="317500"/>
            <a:chOff x="249936" y="214884"/>
            <a:chExt cx="1386840" cy="3175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9936" y="214884"/>
              <a:ext cx="560819" cy="31699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7700" y="214884"/>
              <a:ext cx="262127" cy="31699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9807" y="214884"/>
              <a:ext cx="886967" cy="316991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25437" y="239435"/>
            <a:ext cx="122047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Calibri"/>
                <a:cs typeface="Calibri"/>
              </a:rPr>
              <a:t>MeAlz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–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21/09/2026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32180" y="778790"/>
            <a:ext cx="276098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latin typeface="Calibri"/>
                <a:cs typeface="Calibri"/>
              </a:rPr>
              <a:t>Onderzoeksdoel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657695" rIns="0" bIns="0" rtlCol="0">
            <a:spAutoFit/>
          </a:bodyPr>
          <a:lstStyle/>
          <a:p>
            <a:pPr marL="131445">
              <a:lnSpc>
                <a:spcPct val="100000"/>
              </a:lnSpc>
              <a:spcBef>
                <a:spcPts val="675"/>
              </a:spcBef>
            </a:pPr>
            <a:r>
              <a:rPr dirty="0">
                <a:latin typeface="Wingdings"/>
                <a:cs typeface="Wingdings"/>
              </a:rPr>
              <a:t></a:t>
            </a:r>
            <a:r>
              <a:rPr spc="-254" dirty="0">
                <a:latin typeface="Times New Roman"/>
                <a:cs typeface="Times New Roman"/>
              </a:rPr>
              <a:t> </a:t>
            </a:r>
            <a:r>
              <a:rPr spc="-10" dirty="0"/>
              <a:t>Ontwikkeling</a:t>
            </a:r>
            <a:r>
              <a:rPr spc="-114" dirty="0"/>
              <a:t> </a:t>
            </a:r>
            <a:r>
              <a:rPr dirty="0"/>
              <a:t>van</a:t>
            </a:r>
            <a:r>
              <a:rPr spc="-45" dirty="0"/>
              <a:t> </a:t>
            </a:r>
            <a:r>
              <a:rPr spc="-10" dirty="0"/>
              <a:t>narratief</a:t>
            </a:r>
            <a:r>
              <a:rPr spc="-65" dirty="0"/>
              <a:t> </a:t>
            </a:r>
            <a:r>
              <a:rPr spc="-10" dirty="0"/>
              <a:t>educatief</a:t>
            </a:r>
            <a:r>
              <a:rPr spc="-55" dirty="0"/>
              <a:t> </a:t>
            </a:r>
            <a:r>
              <a:rPr spc="-10" dirty="0"/>
              <a:t>materiaal</a:t>
            </a:r>
          </a:p>
          <a:p>
            <a:pPr marL="131445">
              <a:lnSpc>
                <a:spcPct val="100000"/>
              </a:lnSpc>
              <a:spcBef>
                <a:spcPts val="575"/>
              </a:spcBef>
            </a:pPr>
            <a:r>
              <a:rPr dirty="0">
                <a:latin typeface="Wingdings"/>
                <a:cs typeface="Wingdings"/>
              </a:rPr>
              <a:t></a:t>
            </a:r>
            <a:r>
              <a:rPr spc="-254" dirty="0">
                <a:latin typeface="Times New Roman"/>
                <a:cs typeface="Times New Roman"/>
              </a:rPr>
              <a:t> </a:t>
            </a:r>
            <a:r>
              <a:rPr dirty="0"/>
              <a:t>met</a:t>
            </a:r>
            <a:r>
              <a:rPr spc="-75" dirty="0"/>
              <a:t> </a:t>
            </a:r>
            <a:r>
              <a:rPr dirty="0"/>
              <a:t>en</a:t>
            </a:r>
            <a:r>
              <a:rPr spc="-40" dirty="0"/>
              <a:t> </a:t>
            </a:r>
            <a:r>
              <a:rPr dirty="0"/>
              <a:t>voor</a:t>
            </a:r>
            <a:r>
              <a:rPr spc="-25" dirty="0"/>
              <a:t> </a:t>
            </a:r>
            <a:r>
              <a:rPr spc="-10" dirty="0"/>
              <a:t>mantelzorgers</a:t>
            </a:r>
          </a:p>
          <a:p>
            <a:pPr marL="131445">
              <a:lnSpc>
                <a:spcPct val="100000"/>
              </a:lnSpc>
              <a:spcBef>
                <a:spcPts val="575"/>
              </a:spcBef>
            </a:pPr>
            <a:r>
              <a:rPr dirty="0">
                <a:latin typeface="Wingdings"/>
                <a:cs typeface="Wingdings"/>
              </a:rPr>
              <a:t></a:t>
            </a:r>
            <a:r>
              <a:rPr spc="-254" dirty="0">
                <a:latin typeface="Times New Roman"/>
                <a:cs typeface="Times New Roman"/>
              </a:rPr>
              <a:t> </a:t>
            </a:r>
            <a:r>
              <a:rPr dirty="0"/>
              <a:t>van</a:t>
            </a:r>
            <a:r>
              <a:rPr spc="-114" dirty="0"/>
              <a:t> </a:t>
            </a:r>
            <a:r>
              <a:rPr dirty="0"/>
              <a:t>thuiswonende</a:t>
            </a:r>
            <a:r>
              <a:rPr spc="-70" dirty="0"/>
              <a:t> </a:t>
            </a:r>
            <a:r>
              <a:rPr dirty="0"/>
              <a:t>personen</a:t>
            </a:r>
            <a:r>
              <a:rPr spc="-75" dirty="0"/>
              <a:t> </a:t>
            </a:r>
            <a:r>
              <a:rPr dirty="0"/>
              <a:t>met</a:t>
            </a:r>
            <a:r>
              <a:rPr spc="-85" dirty="0"/>
              <a:t> </a:t>
            </a:r>
            <a:r>
              <a:rPr spc="-10" dirty="0"/>
              <a:t>dementie</a:t>
            </a: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4460648"/>
            <a:ext cx="2566060" cy="6828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249936" y="214884"/>
            <a:ext cx="1386840" cy="317500"/>
            <a:chOff x="249936" y="214884"/>
            <a:chExt cx="1386840" cy="3175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9936" y="214884"/>
              <a:ext cx="589787" cy="31699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7700" y="214884"/>
              <a:ext cx="262127" cy="31699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9807" y="214884"/>
              <a:ext cx="886967" cy="316991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25437" y="239435"/>
            <a:ext cx="122047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Calibri"/>
                <a:cs typeface="Calibri"/>
              </a:rPr>
              <a:t>MeAlz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–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21/09/2026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70330" y="716717"/>
            <a:ext cx="315341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latin typeface="Calibri"/>
                <a:cs typeface="Calibri"/>
              </a:rPr>
              <a:t>Onderzoeksvragen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060" marR="5080" indent="-340360" algn="just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spc="-10" dirty="0"/>
              <a:t>Wat</a:t>
            </a:r>
            <a:r>
              <a:rPr spc="-60" dirty="0"/>
              <a:t> </a:t>
            </a:r>
            <a:r>
              <a:rPr dirty="0"/>
              <a:t>zijn</a:t>
            </a:r>
            <a:r>
              <a:rPr spc="-55" dirty="0"/>
              <a:t> </a:t>
            </a:r>
            <a:r>
              <a:rPr dirty="0"/>
              <a:t>de</a:t>
            </a:r>
            <a:r>
              <a:rPr spc="-50" dirty="0"/>
              <a:t> </a:t>
            </a:r>
            <a:r>
              <a:rPr spc="-10" dirty="0"/>
              <a:t>ervaringen</a:t>
            </a:r>
            <a:r>
              <a:rPr spc="-55" dirty="0"/>
              <a:t> </a:t>
            </a:r>
            <a:r>
              <a:rPr dirty="0"/>
              <a:t>en</a:t>
            </a:r>
            <a:r>
              <a:rPr spc="-60" dirty="0"/>
              <a:t> </a:t>
            </a:r>
            <a:r>
              <a:rPr dirty="0"/>
              <a:t>noden</a:t>
            </a:r>
            <a:r>
              <a:rPr spc="-55" dirty="0"/>
              <a:t> </a:t>
            </a:r>
            <a:r>
              <a:rPr dirty="0"/>
              <a:t>van</a:t>
            </a:r>
            <a:r>
              <a:rPr spc="-45" dirty="0"/>
              <a:t> </a:t>
            </a:r>
            <a:r>
              <a:rPr dirty="0"/>
              <a:t>Vlaamse</a:t>
            </a:r>
            <a:r>
              <a:rPr spc="-60" dirty="0"/>
              <a:t> </a:t>
            </a:r>
            <a:r>
              <a:rPr spc="-10" dirty="0"/>
              <a:t>mantelzorgers 	</a:t>
            </a:r>
            <a:r>
              <a:rPr dirty="0"/>
              <a:t>en</a:t>
            </a:r>
            <a:r>
              <a:rPr spc="-65" dirty="0"/>
              <a:t> </a:t>
            </a:r>
            <a:r>
              <a:rPr dirty="0"/>
              <a:t>personen</a:t>
            </a:r>
            <a:r>
              <a:rPr spc="-50" dirty="0"/>
              <a:t> </a:t>
            </a:r>
            <a:r>
              <a:rPr dirty="0"/>
              <a:t>met</a:t>
            </a:r>
            <a:r>
              <a:rPr spc="-60" dirty="0"/>
              <a:t> </a:t>
            </a:r>
            <a:r>
              <a:rPr dirty="0"/>
              <a:t>dementie</a:t>
            </a:r>
            <a:r>
              <a:rPr spc="-55" dirty="0"/>
              <a:t> </a:t>
            </a:r>
            <a:r>
              <a:rPr dirty="0"/>
              <a:t>rond</a:t>
            </a:r>
            <a:r>
              <a:rPr spc="-55" dirty="0"/>
              <a:t> </a:t>
            </a:r>
            <a:r>
              <a:rPr dirty="0"/>
              <a:t>het</a:t>
            </a:r>
            <a:r>
              <a:rPr spc="-50" dirty="0"/>
              <a:t> </a:t>
            </a:r>
            <a:r>
              <a:rPr spc="-10" dirty="0"/>
              <a:t>maaltijdgebeuren</a:t>
            </a:r>
            <a:r>
              <a:rPr spc="-65" dirty="0"/>
              <a:t> </a:t>
            </a:r>
            <a:r>
              <a:rPr dirty="0"/>
              <a:t>in</a:t>
            </a:r>
            <a:r>
              <a:rPr spc="-50" dirty="0"/>
              <a:t> </a:t>
            </a:r>
            <a:r>
              <a:rPr spc="-25" dirty="0"/>
              <a:t>de 	</a:t>
            </a:r>
            <a:r>
              <a:rPr spc="-10" dirty="0"/>
              <a:t>thuissituatie?</a:t>
            </a:r>
          </a:p>
          <a:p>
            <a:pPr marL="353060" marR="387985" indent="-340360" algn="just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5600" algn="l"/>
              </a:tabLst>
            </a:pPr>
            <a:r>
              <a:rPr dirty="0"/>
              <a:t>Welk</a:t>
            </a:r>
            <a:r>
              <a:rPr spc="-80" dirty="0"/>
              <a:t> </a:t>
            </a:r>
            <a:r>
              <a:rPr spc="-10" dirty="0"/>
              <a:t>educatief</a:t>
            </a:r>
            <a:r>
              <a:rPr spc="-75" dirty="0"/>
              <a:t> </a:t>
            </a:r>
            <a:r>
              <a:rPr dirty="0"/>
              <a:t>materiaal</a:t>
            </a:r>
            <a:r>
              <a:rPr spc="-90" dirty="0"/>
              <a:t> </a:t>
            </a:r>
            <a:r>
              <a:rPr dirty="0"/>
              <a:t>kunnen</a:t>
            </a:r>
            <a:r>
              <a:rPr spc="-65" dirty="0"/>
              <a:t> </a:t>
            </a:r>
            <a:r>
              <a:rPr dirty="0"/>
              <a:t>we</a:t>
            </a:r>
            <a:r>
              <a:rPr spc="-75" dirty="0"/>
              <a:t> </a:t>
            </a:r>
            <a:r>
              <a:rPr spc="-10" dirty="0"/>
              <a:t>ontwikkelen</a:t>
            </a:r>
            <a:r>
              <a:rPr spc="-85" dirty="0"/>
              <a:t> </a:t>
            </a:r>
            <a:r>
              <a:rPr dirty="0"/>
              <a:t>om</a:t>
            </a:r>
            <a:r>
              <a:rPr spc="-80" dirty="0"/>
              <a:t> </a:t>
            </a:r>
            <a:r>
              <a:rPr spc="-25" dirty="0"/>
              <a:t>aan 	</a:t>
            </a:r>
            <a:r>
              <a:rPr dirty="0"/>
              <a:t>deze</a:t>
            </a:r>
            <a:r>
              <a:rPr spc="-90" dirty="0"/>
              <a:t> </a:t>
            </a:r>
            <a:r>
              <a:rPr dirty="0"/>
              <a:t>noden</a:t>
            </a:r>
            <a:r>
              <a:rPr spc="-95" dirty="0"/>
              <a:t> </a:t>
            </a:r>
            <a:r>
              <a:rPr dirty="0"/>
              <a:t>tegemoet</a:t>
            </a:r>
            <a:r>
              <a:rPr spc="-100" dirty="0"/>
              <a:t> </a:t>
            </a:r>
            <a:r>
              <a:rPr spc="-10" dirty="0"/>
              <a:t>komen?</a:t>
            </a:r>
          </a:p>
        </p:txBody>
      </p:sp>
      <p:pic>
        <p:nvPicPr>
          <p:cNvPr id="4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4460648"/>
            <a:ext cx="2566060" cy="6828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316992" y="149352"/>
            <a:ext cx="1386840" cy="318770"/>
            <a:chOff x="316992" y="149352"/>
            <a:chExt cx="1386840" cy="3187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6992" y="149352"/>
              <a:ext cx="560831" cy="31851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4756" y="149352"/>
              <a:ext cx="262127" cy="31851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6864" y="149352"/>
              <a:ext cx="886967" cy="31851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92598" y="174862"/>
            <a:ext cx="122047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Calibri"/>
                <a:cs typeface="Calibri"/>
              </a:rPr>
              <a:t>MeAlz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–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21/09/2026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574438" y="319711"/>
            <a:ext cx="262191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5" dirty="0">
                <a:latin typeface="Calibri"/>
                <a:cs typeface="Calibri"/>
              </a:rPr>
              <a:t>Werkpakketten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39789" y="1251546"/>
            <a:ext cx="2316480" cy="523240"/>
            <a:chOff x="239789" y="1251546"/>
            <a:chExt cx="2316480" cy="523240"/>
          </a:xfrm>
        </p:grpSpPr>
        <p:sp>
          <p:nvSpPr>
            <p:cNvPr id="10" name="object 10"/>
            <p:cNvSpPr/>
            <p:nvPr/>
          </p:nvSpPr>
          <p:spPr>
            <a:xfrm>
              <a:off x="252489" y="1264246"/>
              <a:ext cx="2291080" cy="497840"/>
            </a:xfrm>
            <a:custGeom>
              <a:avLst/>
              <a:gdLst/>
              <a:ahLst/>
              <a:cxnLst/>
              <a:rect l="l" t="t" r="r" b="b"/>
              <a:pathLst>
                <a:path w="2291080" h="497839">
                  <a:moveTo>
                    <a:pt x="2240673" y="0"/>
                  </a:moveTo>
                  <a:lnTo>
                    <a:pt x="49784" y="0"/>
                  </a:lnTo>
                  <a:lnTo>
                    <a:pt x="30405" y="3912"/>
                  </a:lnTo>
                  <a:lnTo>
                    <a:pt x="14581" y="14581"/>
                  </a:lnTo>
                  <a:lnTo>
                    <a:pt x="3912" y="30405"/>
                  </a:lnTo>
                  <a:lnTo>
                    <a:pt x="0" y="49784"/>
                  </a:lnTo>
                  <a:lnTo>
                    <a:pt x="0" y="448005"/>
                  </a:lnTo>
                  <a:lnTo>
                    <a:pt x="3912" y="467383"/>
                  </a:lnTo>
                  <a:lnTo>
                    <a:pt x="14581" y="483208"/>
                  </a:lnTo>
                  <a:lnTo>
                    <a:pt x="30405" y="493877"/>
                  </a:lnTo>
                  <a:lnTo>
                    <a:pt x="49784" y="497789"/>
                  </a:lnTo>
                  <a:lnTo>
                    <a:pt x="2240673" y="497789"/>
                  </a:lnTo>
                  <a:lnTo>
                    <a:pt x="2260052" y="493877"/>
                  </a:lnTo>
                  <a:lnTo>
                    <a:pt x="2275876" y="483208"/>
                  </a:lnTo>
                  <a:lnTo>
                    <a:pt x="2286545" y="467383"/>
                  </a:lnTo>
                  <a:lnTo>
                    <a:pt x="2290457" y="448005"/>
                  </a:lnTo>
                  <a:lnTo>
                    <a:pt x="2290457" y="49784"/>
                  </a:lnTo>
                  <a:lnTo>
                    <a:pt x="2286545" y="30405"/>
                  </a:lnTo>
                  <a:lnTo>
                    <a:pt x="2275876" y="14581"/>
                  </a:lnTo>
                  <a:lnTo>
                    <a:pt x="2260052" y="3912"/>
                  </a:lnTo>
                  <a:lnTo>
                    <a:pt x="2240673" y="0"/>
                  </a:lnTo>
                  <a:close/>
                </a:path>
              </a:pathLst>
            </a:custGeom>
            <a:solidFill>
              <a:srgbClr val="EE8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52489" y="1264246"/>
              <a:ext cx="2291080" cy="497840"/>
            </a:xfrm>
            <a:custGeom>
              <a:avLst/>
              <a:gdLst/>
              <a:ahLst/>
              <a:cxnLst/>
              <a:rect l="l" t="t" r="r" b="b"/>
              <a:pathLst>
                <a:path w="2291080" h="497839">
                  <a:moveTo>
                    <a:pt x="0" y="49784"/>
                  </a:moveTo>
                  <a:lnTo>
                    <a:pt x="3912" y="30405"/>
                  </a:lnTo>
                  <a:lnTo>
                    <a:pt x="14581" y="14581"/>
                  </a:lnTo>
                  <a:lnTo>
                    <a:pt x="30405" y="3912"/>
                  </a:lnTo>
                  <a:lnTo>
                    <a:pt x="49784" y="0"/>
                  </a:lnTo>
                  <a:lnTo>
                    <a:pt x="2240673" y="0"/>
                  </a:lnTo>
                  <a:lnTo>
                    <a:pt x="2260052" y="3912"/>
                  </a:lnTo>
                  <a:lnTo>
                    <a:pt x="2275876" y="14581"/>
                  </a:lnTo>
                  <a:lnTo>
                    <a:pt x="2286545" y="30405"/>
                  </a:lnTo>
                  <a:lnTo>
                    <a:pt x="2290457" y="49784"/>
                  </a:lnTo>
                  <a:lnTo>
                    <a:pt x="2290457" y="448005"/>
                  </a:lnTo>
                  <a:lnTo>
                    <a:pt x="2286545" y="467383"/>
                  </a:lnTo>
                  <a:lnTo>
                    <a:pt x="2275876" y="483208"/>
                  </a:lnTo>
                  <a:lnTo>
                    <a:pt x="2260052" y="493877"/>
                  </a:lnTo>
                  <a:lnTo>
                    <a:pt x="2240673" y="497789"/>
                  </a:lnTo>
                  <a:lnTo>
                    <a:pt x="49784" y="497789"/>
                  </a:lnTo>
                  <a:lnTo>
                    <a:pt x="30405" y="493877"/>
                  </a:lnTo>
                  <a:lnTo>
                    <a:pt x="14581" y="483208"/>
                  </a:lnTo>
                  <a:lnTo>
                    <a:pt x="3912" y="467383"/>
                  </a:lnTo>
                  <a:lnTo>
                    <a:pt x="0" y="448005"/>
                  </a:lnTo>
                  <a:lnTo>
                    <a:pt x="0" y="49784"/>
                  </a:lnTo>
                  <a:close/>
                </a:path>
              </a:pathLst>
            </a:custGeom>
            <a:ln w="25400">
              <a:solidFill>
                <a:srgbClr val="EE86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03396" y="1284415"/>
            <a:ext cx="1587500" cy="42418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436245" marR="5080" indent="-424180">
              <a:lnSpc>
                <a:spcPts val="1450"/>
              </a:lnSpc>
              <a:spcBef>
                <a:spcPts val="340"/>
              </a:spcBef>
            </a:pPr>
            <a:r>
              <a:rPr sz="1400" dirty="0">
                <a:latin typeface="Arial MT"/>
                <a:cs typeface="Arial MT"/>
              </a:rPr>
              <a:t>1.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Literatuur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&amp;</a:t>
            </a:r>
            <a:r>
              <a:rPr sz="1400" spc="-20" dirty="0">
                <a:latin typeface="Arial MT"/>
                <a:cs typeface="Arial MT"/>
              </a:rPr>
              <a:t> good </a:t>
            </a:r>
            <a:r>
              <a:rPr sz="1400" spc="-10" dirty="0">
                <a:latin typeface="Arial MT"/>
                <a:cs typeface="Arial MT"/>
              </a:rPr>
              <a:t>practices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379659" y="1251551"/>
            <a:ext cx="1891030" cy="1136015"/>
            <a:chOff x="1379659" y="1251551"/>
            <a:chExt cx="1891030" cy="1136015"/>
          </a:xfrm>
        </p:grpSpPr>
        <p:sp>
          <p:nvSpPr>
            <p:cNvPr id="17" name="object 17"/>
            <p:cNvSpPr/>
            <p:nvPr/>
          </p:nvSpPr>
          <p:spPr>
            <a:xfrm>
              <a:off x="2771993" y="1264251"/>
              <a:ext cx="485775" cy="497840"/>
            </a:xfrm>
            <a:custGeom>
              <a:avLst/>
              <a:gdLst/>
              <a:ahLst/>
              <a:cxnLst/>
              <a:rect l="l" t="t" r="r" b="b"/>
              <a:pathLst>
                <a:path w="485775" h="497839">
                  <a:moveTo>
                    <a:pt x="242785" y="0"/>
                  </a:moveTo>
                  <a:lnTo>
                    <a:pt x="242785" y="99555"/>
                  </a:lnTo>
                  <a:lnTo>
                    <a:pt x="0" y="99555"/>
                  </a:lnTo>
                  <a:lnTo>
                    <a:pt x="0" y="398221"/>
                  </a:lnTo>
                  <a:lnTo>
                    <a:pt x="242785" y="398221"/>
                  </a:lnTo>
                  <a:lnTo>
                    <a:pt x="242785" y="497776"/>
                  </a:lnTo>
                  <a:lnTo>
                    <a:pt x="485571" y="248894"/>
                  </a:lnTo>
                  <a:lnTo>
                    <a:pt x="242785" y="0"/>
                  </a:lnTo>
                  <a:close/>
                </a:path>
              </a:pathLst>
            </a:custGeom>
            <a:solidFill>
              <a:srgbClr val="EE8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771993" y="1264251"/>
              <a:ext cx="485775" cy="497840"/>
            </a:xfrm>
            <a:custGeom>
              <a:avLst/>
              <a:gdLst/>
              <a:ahLst/>
              <a:cxnLst/>
              <a:rect l="l" t="t" r="r" b="b"/>
              <a:pathLst>
                <a:path w="485775" h="497839">
                  <a:moveTo>
                    <a:pt x="0" y="99555"/>
                  </a:moveTo>
                  <a:lnTo>
                    <a:pt x="242785" y="99555"/>
                  </a:lnTo>
                  <a:lnTo>
                    <a:pt x="242785" y="0"/>
                  </a:lnTo>
                  <a:lnTo>
                    <a:pt x="485571" y="248894"/>
                  </a:lnTo>
                  <a:lnTo>
                    <a:pt x="242785" y="497776"/>
                  </a:lnTo>
                  <a:lnTo>
                    <a:pt x="242785" y="398221"/>
                  </a:lnTo>
                  <a:lnTo>
                    <a:pt x="0" y="398221"/>
                  </a:lnTo>
                  <a:lnTo>
                    <a:pt x="0" y="99555"/>
                  </a:lnTo>
                  <a:close/>
                </a:path>
              </a:pathLst>
            </a:custGeom>
            <a:ln w="25400">
              <a:solidFill>
                <a:srgbClr val="EE86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389184" y="1762034"/>
              <a:ext cx="1802130" cy="597535"/>
            </a:xfrm>
            <a:custGeom>
              <a:avLst/>
              <a:gdLst/>
              <a:ahLst/>
              <a:cxnLst/>
              <a:rect l="l" t="t" r="r" b="b"/>
              <a:pathLst>
                <a:path w="1802130" h="597535">
                  <a:moveTo>
                    <a:pt x="0" y="0"/>
                  </a:moveTo>
                  <a:lnTo>
                    <a:pt x="1802104" y="597166"/>
                  </a:lnTo>
                </a:path>
              </a:pathLst>
            </a:custGeom>
            <a:ln w="19050">
              <a:solidFill>
                <a:srgbClr val="EE86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104977" y="2293033"/>
              <a:ext cx="86360" cy="84455"/>
            </a:xfrm>
            <a:custGeom>
              <a:avLst/>
              <a:gdLst/>
              <a:ahLst/>
              <a:cxnLst/>
              <a:rect l="l" t="t" r="r" b="b"/>
              <a:pathLst>
                <a:path w="86360" h="84455">
                  <a:moveTo>
                    <a:pt x="27965" y="0"/>
                  </a:moveTo>
                  <a:lnTo>
                    <a:pt x="86309" y="66167"/>
                  </a:lnTo>
                  <a:lnTo>
                    <a:pt x="0" y="84391"/>
                  </a:lnTo>
                </a:path>
              </a:pathLst>
            </a:custGeom>
            <a:ln w="19050">
              <a:solidFill>
                <a:srgbClr val="EE86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3446430" y="1251546"/>
            <a:ext cx="2316480" cy="523240"/>
            <a:chOff x="3446430" y="1251546"/>
            <a:chExt cx="2316480" cy="523240"/>
          </a:xfrm>
        </p:grpSpPr>
        <p:sp>
          <p:nvSpPr>
            <p:cNvPr id="14" name="object 14"/>
            <p:cNvSpPr/>
            <p:nvPr/>
          </p:nvSpPr>
          <p:spPr>
            <a:xfrm>
              <a:off x="3459130" y="1264246"/>
              <a:ext cx="2291080" cy="497840"/>
            </a:xfrm>
            <a:custGeom>
              <a:avLst/>
              <a:gdLst/>
              <a:ahLst/>
              <a:cxnLst/>
              <a:rect l="l" t="t" r="r" b="b"/>
              <a:pathLst>
                <a:path w="2291079" h="497839">
                  <a:moveTo>
                    <a:pt x="2240673" y="0"/>
                  </a:moveTo>
                  <a:lnTo>
                    <a:pt x="49784" y="0"/>
                  </a:lnTo>
                  <a:lnTo>
                    <a:pt x="30405" y="3912"/>
                  </a:lnTo>
                  <a:lnTo>
                    <a:pt x="14581" y="14581"/>
                  </a:lnTo>
                  <a:lnTo>
                    <a:pt x="3912" y="30405"/>
                  </a:lnTo>
                  <a:lnTo>
                    <a:pt x="0" y="49784"/>
                  </a:lnTo>
                  <a:lnTo>
                    <a:pt x="0" y="448005"/>
                  </a:lnTo>
                  <a:lnTo>
                    <a:pt x="3912" y="467383"/>
                  </a:lnTo>
                  <a:lnTo>
                    <a:pt x="14581" y="483208"/>
                  </a:lnTo>
                  <a:lnTo>
                    <a:pt x="30405" y="493877"/>
                  </a:lnTo>
                  <a:lnTo>
                    <a:pt x="49784" y="497789"/>
                  </a:lnTo>
                  <a:lnTo>
                    <a:pt x="2240673" y="497789"/>
                  </a:lnTo>
                  <a:lnTo>
                    <a:pt x="2260052" y="493877"/>
                  </a:lnTo>
                  <a:lnTo>
                    <a:pt x="2275876" y="483208"/>
                  </a:lnTo>
                  <a:lnTo>
                    <a:pt x="2286545" y="467383"/>
                  </a:lnTo>
                  <a:lnTo>
                    <a:pt x="2290457" y="448005"/>
                  </a:lnTo>
                  <a:lnTo>
                    <a:pt x="2290457" y="49784"/>
                  </a:lnTo>
                  <a:lnTo>
                    <a:pt x="2286545" y="30405"/>
                  </a:lnTo>
                  <a:lnTo>
                    <a:pt x="2275876" y="14581"/>
                  </a:lnTo>
                  <a:lnTo>
                    <a:pt x="2260052" y="3912"/>
                  </a:lnTo>
                  <a:lnTo>
                    <a:pt x="2240673" y="0"/>
                  </a:lnTo>
                  <a:close/>
                </a:path>
              </a:pathLst>
            </a:custGeom>
            <a:solidFill>
              <a:srgbClr val="EE8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459130" y="1264246"/>
              <a:ext cx="2291080" cy="497840"/>
            </a:xfrm>
            <a:custGeom>
              <a:avLst/>
              <a:gdLst/>
              <a:ahLst/>
              <a:cxnLst/>
              <a:rect l="l" t="t" r="r" b="b"/>
              <a:pathLst>
                <a:path w="2291079" h="497839">
                  <a:moveTo>
                    <a:pt x="0" y="49784"/>
                  </a:moveTo>
                  <a:lnTo>
                    <a:pt x="3912" y="30405"/>
                  </a:lnTo>
                  <a:lnTo>
                    <a:pt x="14581" y="14581"/>
                  </a:lnTo>
                  <a:lnTo>
                    <a:pt x="30405" y="3912"/>
                  </a:lnTo>
                  <a:lnTo>
                    <a:pt x="49784" y="0"/>
                  </a:lnTo>
                  <a:lnTo>
                    <a:pt x="2240673" y="0"/>
                  </a:lnTo>
                  <a:lnTo>
                    <a:pt x="2260052" y="3912"/>
                  </a:lnTo>
                  <a:lnTo>
                    <a:pt x="2275876" y="14581"/>
                  </a:lnTo>
                  <a:lnTo>
                    <a:pt x="2286545" y="30405"/>
                  </a:lnTo>
                  <a:lnTo>
                    <a:pt x="2290457" y="49784"/>
                  </a:lnTo>
                  <a:lnTo>
                    <a:pt x="2290457" y="448005"/>
                  </a:lnTo>
                  <a:lnTo>
                    <a:pt x="2286545" y="467383"/>
                  </a:lnTo>
                  <a:lnTo>
                    <a:pt x="2275876" y="483208"/>
                  </a:lnTo>
                  <a:lnTo>
                    <a:pt x="2260052" y="493877"/>
                  </a:lnTo>
                  <a:lnTo>
                    <a:pt x="2240673" y="497789"/>
                  </a:lnTo>
                  <a:lnTo>
                    <a:pt x="49784" y="497789"/>
                  </a:lnTo>
                  <a:lnTo>
                    <a:pt x="30405" y="493877"/>
                  </a:lnTo>
                  <a:lnTo>
                    <a:pt x="14581" y="483208"/>
                  </a:lnTo>
                  <a:lnTo>
                    <a:pt x="3912" y="467383"/>
                  </a:lnTo>
                  <a:lnTo>
                    <a:pt x="0" y="448005"/>
                  </a:lnTo>
                  <a:lnTo>
                    <a:pt x="0" y="49784"/>
                  </a:lnTo>
                  <a:close/>
                </a:path>
              </a:pathLst>
            </a:custGeom>
            <a:ln w="25400">
              <a:solidFill>
                <a:srgbClr val="EE86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967009" y="1284415"/>
            <a:ext cx="1273810" cy="42418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71755" marR="5080" indent="-59690">
              <a:lnSpc>
                <a:spcPts val="1450"/>
              </a:lnSpc>
              <a:spcBef>
                <a:spcPts val="340"/>
              </a:spcBef>
            </a:pPr>
            <a:r>
              <a:rPr sz="1400" dirty="0">
                <a:latin typeface="Arial MT"/>
                <a:cs typeface="Arial MT"/>
              </a:rPr>
              <a:t>2.</a:t>
            </a:r>
            <a:r>
              <a:rPr sz="1400" spc="1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Vragenlijst</a:t>
            </a:r>
            <a:r>
              <a:rPr sz="1400" spc="-25" dirty="0">
                <a:latin typeface="Arial MT"/>
                <a:cs typeface="Arial MT"/>
              </a:rPr>
              <a:t> bij </a:t>
            </a:r>
            <a:r>
              <a:rPr sz="1400" spc="-10" dirty="0">
                <a:latin typeface="Arial MT"/>
                <a:cs typeface="Arial MT"/>
              </a:rPr>
              <a:t>mantelzorgers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965934" y="1251546"/>
            <a:ext cx="3003550" cy="523240"/>
            <a:chOff x="5965934" y="1251546"/>
            <a:chExt cx="3003550" cy="523240"/>
          </a:xfrm>
        </p:grpSpPr>
        <p:sp>
          <p:nvSpPr>
            <p:cNvPr id="23" name="object 23"/>
            <p:cNvSpPr/>
            <p:nvPr/>
          </p:nvSpPr>
          <p:spPr>
            <a:xfrm>
              <a:off x="5978634" y="1264251"/>
              <a:ext cx="485775" cy="497840"/>
            </a:xfrm>
            <a:custGeom>
              <a:avLst/>
              <a:gdLst/>
              <a:ahLst/>
              <a:cxnLst/>
              <a:rect l="l" t="t" r="r" b="b"/>
              <a:pathLst>
                <a:path w="485775" h="497839">
                  <a:moveTo>
                    <a:pt x="242785" y="0"/>
                  </a:moveTo>
                  <a:lnTo>
                    <a:pt x="242785" y="99555"/>
                  </a:lnTo>
                  <a:lnTo>
                    <a:pt x="0" y="99555"/>
                  </a:lnTo>
                  <a:lnTo>
                    <a:pt x="0" y="398221"/>
                  </a:lnTo>
                  <a:lnTo>
                    <a:pt x="242785" y="398221"/>
                  </a:lnTo>
                  <a:lnTo>
                    <a:pt x="242785" y="497776"/>
                  </a:lnTo>
                  <a:lnTo>
                    <a:pt x="485571" y="248894"/>
                  </a:lnTo>
                  <a:lnTo>
                    <a:pt x="242785" y="0"/>
                  </a:lnTo>
                  <a:close/>
                </a:path>
              </a:pathLst>
            </a:custGeom>
            <a:solidFill>
              <a:srgbClr val="EE8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978634" y="1264251"/>
              <a:ext cx="485775" cy="497840"/>
            </a:xfrm>
            <a:custGeom>
              <a:avLst/>
              <a:gdLst/>
              <a:ahLst/>
              <a:cxnLst/>
              <a:rect l="l" t="t" r="r" b="b"/>
              <a:pathLst>
                <a:path w="485775" h="497839">
                  <a:moveTo>
                    <a:pt x="0" y="99555"/>
                  </a:moveTo>
                  <a:lnTo>
                    <a:pt x="242785" y="99555"/>
                  </a:lnTo>
                  <a:lnTo>
                    <a:pt x="242785" y="0"/>
                  </a:lnTo>
                  <a:lnTo>
                    <a:pt x="485571" y="248894"/>
                  </a:lnTo>
                  <a:lnTo>
                    <a:pt x="242785" y="497776"/>
                  </a:lnTo>
                  <a:lnTo>
                    <a:pt x="242785" y="398221"/>
                  </a:lnTo>
                  <a:lnTo>
                    <a:pt x="0" y="398221"/>
                  </a:lnTo>
                  <a:lnTo>
                    <a:pt x="0" y="99555"/>
                  </a:lnTo>
                  <a:close/>
                </a:path>
              </a:pathLst>
            </a:custGeom>
            <a:ln w="25400">
              <a:solidFill>
                <a:srgbClr val="EE86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665771" y="1264246"/>
              <a:ext cx="2291080" cy="497840"/>
            </a:xfrm>
            <a:custGeom>
              <a:avLst/>
              <a:gdLst/>
              <a:ahLst/>
              <a:cxnLst/>
              <a:rect l="l" t="t" r="r" b="b"/>
              <a:pathLst>
                <a:path w="2291079" h="497839">
                  <a:moveTo>
                    <a:pt x="2240673" y="0"/>
                  </a:moveTo>
                  <a:lnTo>
                    <a:pt x="49784" y="0"/>
                  </a:lnTo>
                  <a:lnTo>
                    <a:pt x="30405" y="3912"/>
                  </a:lnTo>
                  <a:lnTo>
                    <a:pt x="14581" y="14581"/>
                  </a:lnTo>
                  <a:lnTo>
                    <a:pt x="3912" y="30405"/>
                  </a:lnTo>
                  <a:lnTo>
                    <a:pt x="0" y="49784"/>
                  </a:lnTo>
                  <a:lnTo>
                    <a:pt x="0" y="448005"/>
                  </a:lnTo>
                  <a:lnTo>
                    <a:pt x="3912" y="467383"/>
                  </a:lnTo>
                  <a:lnTo>
                    <a:pt x="14581" y="483208"/>
                  </a:lnTo>
                  <a:lnTo>
                    <a:pt x="30405" y="493877"/>
                  </a:lnTo>
                  <a:lnTo>
                    <a:pt x="49784" y="497789"/>
                  </a:lnTo>
                  <a:lnTo>
                    <a:pt x="2240673" y="497789"/>
                  </a:lnTo>
                  <a:lnTo>
                    <a:pt x="2260052" y="493877"/>
                  </a:lnTo>
                  <a:lnTo>
                    <a:pt x="2275876" y="483208"/>
                  </a:lnTo>
                  <a:lnTo>
                    <a:pt x="2286545" y="467383"/>
                  </a:lnTo>
                  <a:lnTo>
                    <a:pt x="2290457" y="448005"/>
                  </a:lnTo>
                  <a:lnTo>
                    <a:pt x="2290457" y="49784"/>
                  </a:lnTo>
                  <a:lnTo>
                    <a:pt x="2286545" y="30405"/>
                  </a:lnTo>
                  <a:lnTo>
                    <a:pt x="2275876" y="14581"/>
                  </a:lnTo>
                  <a:lnTo>
                    <a:pt x="2260052" y="3912"/>
                  </a:lnTo>
                  <a:lnTo>
                    <a:pt x="2240673" y="0"/>
                  </a:lnTo>
                  <a:close/>
                </a:path>
              </a:pathLst>
            </a:custGeom>
            <a:solidFill>
              <a:srgbClr val="EE8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665771" y="1264246"/>
              <a:ext cx="2291080" cy="497840"/>
            </a:xfrm>
            <a:custGeom>
              <a:avLst/>
              <a:gdLst/>
              <a:ahLst/>
              <a:cxnLst/>
              <a:rect l="l" t="t" r="r" b="b"/>
              <a:pathLst>
                <a:path w="2291079" h="497839">
                  <a:moveTo>
                    <a:pt x="0" y="49784"/>
                  </a:moveTo>
                  <a:lnTo>
                    <a:pt x="3912" y="30405"/>
                  </a:lnTo>
                  <a:lnTo>
                    <a:pt x="14581" y="14581"/>
                  </a:lnTo>
                  <a:lnTo>
                    <a:pt x="30405" y="3912"/>
                  </a:lnTo>
                  <a:lnTo>
                    <a:pt x="49784" y="0"/>
                  </a:lnTo>
                  <a:lnTo>
                    <a:pt x="2240673" y="0"/>
                  </a:lnTo>
                  <a:lnTo>
                    <a:pt x="2260052" y="3912"/>
                  </a:lnTo>
                  <a:lnTo>
                    <a:pt x="2275876" y="14581"/>
                  </a:lnTo>
                  <a:lnTo>
                    <a:pt x="2286545" y="30405"/>
                  </a:lnTo>
                  <a:lnTo>
                    <a:pt x="2290457" y="49784"/>
                  </a:lnTo>
                  <a:lnTo>
                    <a:pt x="2290457" y="448005"/>
                  </a:lnTo>
                  <a:lnTo>
                    <a:pt x="2286545" y="467383"/>
                  </a:lnTo>
                  <a:lnTo>
                    <a:pt x="2275876" y="483208"/>
                  </a:lnTo>
                  <a:lnTo>
                    <a:pt x="2260052" y="493877"/>
                  </a:lnTo>
                  <a:lnTo>
                    <a:pt x="2240673" y="497789"/>
                  </a:lnTo>
                  <a:lnTo>
                    <a:pt x="49784" y="497789"/>
                  </a:lnTo>
                  <a:lnTo>
                    <a:pt x="30405" y="493877"/>
                  </a:lnTo>
                  <a:lnTo>
                    <a:pt x="14581" y="483208"/>
                  </a:lnTo>
                  <a:lnTo>
                    <a:pt x="3912" y="467383"/>
                  </a:lnTo>
                  <a:lnTo>
                    <a:pt x="0" y="448005"/>
                  </a:lnTo>
                  <a:lnTo>
                    <a:pt x="0" y="49784"/>
                  </a:lnTo>
                  <a:close/>
                </a:path>
              </a:pathLst>
            </a:custGeom>
            <a:ln w="25400">
              <a:solidFill>
                <a:srgbClr val="EE86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7298617" y="1376427"/>
            <a:ext cx="10229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 MT"/>
                <a:cs typeface="Arial MT"/>
              </a:rPr>
              <a:t>3.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Interviews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4550389" y="1762034"/>
            <a:ext cx="107950" cy="444500"/>
            <a:chOff x="4550389" y="1762034"/>
            <a:chExt cx="107950" cy="444500"/>
          </a:xfrm>
        </p:grpSpPr>
        <p:sp>
          <p:nvSpPr>
            <p:cNvPr id="39" name="object 39"/>
            <p:cNvSpPr/>
            <p:nvPr/>
          </p:nvSpPr>
          <p:spPr>
            <a:xfrm>
              <a:off x="4604359" y="1762034"/>
              <a:ext cx="0" cy="434975"/>
            </a:xfrm>
            <a:custGeom>
              <a:avLst/>
              <a:gdLst/>
              <a:ahLst/>
              <a:cxnLst/>
              <a:rect l="l" t="t" r="r" b="b"/>
              <a:pathLst>
                <a:path h="434975">
                  <a:moveTo>
                    <a:pt x="0" y="0"/>
                  </a:moveTo>
                  <a:lnTo>
                    <a:pt x="0" y="434771"/>
                  </a:lnTo>
                </a:path>
              </a:pathLst>
            </a:custGeom>
            <a:ln w="19050">
              <a:solidFill>
                <a:srgbClr val="EE86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559914" y="2120604"/>
              <a:ext cx="88900" cy="76200"/>
            </a:xfrm>
            <a:custGeom>
              <a:avLst/>
              <a:gdLst/>
              <a:ahLst/>
              <a:cxnLst/>
              <a:rect l="l" t="t" r="r" b="b"/>
              <a:pathLst>
                <a:path w="88900" h="76200">
                  <a:moveTo>
                    <a:pt x="88900" y="0"/>
                  </a:moveTo>
                  <a:lnTo>
                    <a:pt x="44450" y="762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EE86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5978471" y="1752509"/>
            <a:ext cx="1953260" cy="636905"/>
            <a:chOff x="5978471" y="1752509"/>
            <a:chExt cx="1953260" cy="636905"/>
          </a:xfrm>
        </p:grpSpPr>
        <p:sp>
          <p:nvSpPr>
            <p:cNvPr id="42" name="object 42"/>
            <p:cNvSpPr/>
            <p:nvPr/>
          </p:nvSpPr>
          <p:spPr>
            <a:xfrm>
              <a:off x="5988001" y="1762034"/>
              <a:ext cx="1934210" cy="597535"/>
            </a:xfrm>
            <a:custGeom>
              <a:avLst/>
              <a:gdLst/>
              <a:ahLst/>
              <a:cxnLst/>
              <a:rect l="l" t="t" r="r" b="b"/>
              <a:pathLst>
                <a:path w="1934209" h="597535">
                  <a:moveTo>
                    <a:pt x="1933867" y="0"/>
                  </a:moveTo>
                  <a:lnTo>
                    <a:pt x="0" y="597522"/>
                  </a:lnTo>
                </a:path>
              </a:pathLst>
            </a:custGeom>
            <a:ln w="19050">
              <a:solidFill>
                <a:srgbClr val="EE86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987996" y="2294595"/>
              <a:ext cx="86360" cy="85090"/>
            </a:xfrm>
            <a:custGeom>
              <a:avLst/>
              <a:gdLst/>
              <a:ahLst/>
              <a:cxnLst/>
              <a:rect l="l" t="t" r="r" b="b"/>
              <a:pathLst>
                <a:path w="86360" h="85089">
                  <a:moveTo>
                    <a:pt x="59677" y="0"/>
                  </a:moveTo>
                  <a:lnTo>
                    <a:pt x="0" y="64960"/>
                  </a:lnTo>
                  <a:lnTo>
                    <a:pt x="85928" y="84937"/>
                  </a:lnTo>
                </a:path>
              </a:pathLst>
            </a:custGeom>
            <a:ln w="19050">
              <a:solidFill>
                <a:srgbClr val="EE86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3391022" y="2290478"/>
            <a:ext cx="2426970" cy="523240"/>
            <a:chOff x="3391022" y="2290478"/>
            <a:chExt cx="2426970" cy="523240"/>
          </a:xfrm>
        </p:grpSpPr>
        <p:sp>
          <p:nvSpPr>
            <p:cNvPr id="29" name="object 29"/>
            <p:cNvSpPr/>
            <p:nvPr/>
          </p:nvSpPr>
          <p:spPr>
            <a:xfrm>
              <a:off x="3403722" y="2303178"/>
              <a:ext cx="2401570" cy="497840"/>
            </a:xfrm>
            <a:custGeom>
              <a:avLst/>
              <a:gdLst/>
              <a:ahLst/>
              <a:cxnLst/>
              <a:rect l="l" t="t" r="r" b="b"/>
              <a:pathLst>
                <a:path w="2401570" h="497839">
                  <a:moveTo>
                    <a:pt x="2318308" y="0"/>
                  </a:moveTo>
                  <a:lnTo>
                    <a:pt x="82969" y="0"/>
                  </a:lnTo>
                  <a:lnTo>
                    <a:pt x="50674" y="6520"/>
                  </a:lnTo>
                  <a:lnTo>
                    <a:pt x="24301" y="24301"/>
                  </a:lnTo>
                  <a:lnTo>
                    <a:pt x="6520" y="50674"/>
                  </a:lnTo>
                  <a:lnTo>
                    <a:pt x="0" y="82969"/>
                  </a:lnTo>
                  <a:lnTo>
                    <a:pt x="0" y="414820"/>
                  </a:lnTo>
                  <a:lnTo>
                    <a:pt x="6520" y="447115"/>
                  </a:lnTo>
                  <a:lnTo>
                    <a:pt x="24301" y="473487"/>
                  </a:lnTo>
                  <a:lnTo>
                    <a:pt x="50674" y="491268"/>
                  </a:lnTo>
                  <a:lnTo>
                    <a:pt x="82969" y="497789"/>
                  </a:lnTo>
                  <a:lnTo>
                    <a:pt x="2318308" y="497789"/>
                  </a:lnTo>
                  <a:lnTo>
                    <a:pt x="2350603" y="491268"/>
                  </a:lnTo>
                  <a:lnTo>
                    <a:pt x="2376976" y="473487"/>
                  </a:lnTo>
                  <a:lnTo>
                    <a:pt x="2394757" y="447115"/>
                  </a:lnTo>
                  <a:lnTo>
                    <a:pt x="2401277" y="414820"/>
                  </a:lnTo>
                  <a:lnTo>
                    <a:pt x="2401277" y="82969"/>
                  </a:lnTo>
                  <a:lnTo>
                    <a:pt x="2394757" y="50674"/>
                  </a:lnTo>
                  <a:lnTo>
                    <a:pt x="2376976" y="24301"/>
                  </a:lnTo>
                  <a:lnTo>
                    <a:pt x="2350603" y="6520"/>
                  </a:lnTo>
                  <a:lnTo>
                    <a:pt x="2318308" y="0"/>
                  </a:lnTo>
                  <a:close/>
                </a:path>
              </a:pathLst>
            </a:custGeom>
            <a:solidFill>
              <a:srgbClr val="EE8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403722" y="2303178"/>
              <a:ext cx="2401570" cy="497840"/>
            </a:xfrm>
            <a:custGeom>
              <a:avLst/>
              <a:gdLst/>
              <a:ahLst/>
              <a:cxnLst/>
              <a:rect l="l" t="t" r="r" b="b"/>
              <a:pathLst>
                <a:path w="2401570" h="497839">
                  <a:moveTo>
                    <a:pt x="0" y="82969"/>
                  </a:moveTo>
                  <a:lnTo>
                    <a:pt x="6520" y="50674"/>
                  </a:lnTo>
                  <a:lnTo>
                    <a:pt x="24301" y="24301"/>
                  </a:lnTo>
                  <a:lnTo>
                    <a:pt x="50674" y="6520"/>
                  </a:lnTo>
                  <a:lnTo>
                    <a:pt x="82969" y="0"/>
                  </a:lnTo>
                  <a:lnTo>
                    <a:pt x="2318308" y="0"/>
                  </a:lnTo>
                  <a:lnTo>
                    <a:pt x="2350603" y="6520"/>
                  </a:lnTo>
                  <a:lnTo>
                    <a:pt x="2376976" y="24301"/>
                  </a:lnTo>
                  <a:lnTo>
                    <a:pt x="2394757" y="50674"/>
                  </a:lnTo>
                  <a:lnTo>
                    <a:pt x="2401277" y="82969"/>
                  </a:lnTo>
                  <a:lnTo>
                    <a:pt x="2401277" y="414820"/>
                  </a:lnTo>
                  <a:lnTo>
                    <a:pt x="2394757" y="447115"/>
                  </a:lnTo>
                  <a:lnTo>
                    <a:pt x="2376976" y="473487"/>
                  </a:lnTo>
                  <a:lnTo>
                    <a:pt x="2350603" y="491268"/>
                  </a:lnTo>
                  <a:lnTo>
                    <a:pt x="2318308" y="497789"/>
                  </a:lnTo>
                  <a:lnTo>
                    <a:pt x="82969" y="497789"/>
                  </a:lnTo>
                  <a:lnTo>
                    <a:pt x="50674" y="491268"/>
                  </a:lnTo>
                  <a:lnTo>
                    <a:pt x="24301" y="473487"/>
                  </a:lnTo>
                  <a:lnTo>
                    <a:pt x="6520" y="447115"/>
                  </a:lnTo>
                  <a:lnTo>
                    <a:pt x="0" y="414820"/>
                  </a:lnTo>
                  <a:lnTo>
                    <a:pt x="0" y="82969"/>
                  </a:lnTo>
                  <a:close/>
                </a:path>
              </a:pathLst>
            </a:custGeom>
            <a:ln w="25399">
              <a:solidFill>
                <a:srgbClr val="EE86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3391022" y="3119869"/>
            <a:ext cx="2426970" cy="523240"/>
            <a:chOff x="3391022" y="3119869"/>
            <a:chExt cx="2426970" cy="523240"/>
          </a:xfrm>
        </p:grpSpPr>
        <p:sp>
          <p:nvSpPr>
            <p:cNvPr id="35" name="object 35"/>
            <p:cNvSpPr/>
            <p:nvPr/>
          </p:nvSpPr>
          <p:spPr>
            <a:xfrm>
              <a:off x="3403722" y="3132569"/>
              <a:ext cx="2401570" cy="497840"/>
            </a:xfrm>
            <a:custGeom>
              <a:avLst/>
              <a:gdLst/>
              <a:ahLst/>
              <a:cxnLst/>
              <a:rect l="l" t="t" r="r" b="b"/>
              <a:pathLst>
                <a:path w="2401570" h="497839">
                  <a:moveTo>
                    <a:pt x="2318308" y="0"/>
                  </a:moveTo>
                  <a:lnTo>
                    <a:pt x="82969" y="0"/>
                  </a:lnTo>
                  <a:lnTo>
                    <a:pt x="50674" y="6520"/>
                  </a:lnTo>
                  <a:lnTo>
                    <a:pt x="24301" y="24301"/>
                  </a:lnTo>
                  <a:lnTo>
                    <a:pt x="6520" y="50674"/>
                  </a:lnTo>
                  <a:lnTo>
                    <a:pt x="0" y="82969"/>
                  </a:lnTo>
                  <a:lnTo>
                    <a:pt x="0" y="414820"/>
                  </a:lnTo>
                  <a:lnTo>
                    <a:pt x="6520" y="447115"/>
                  </a:lnTo>
                  <a:lnTo>
                    <a:pt x="24301" y="473487"/>
                  </a:lnTo>
                  <a:lnTo>
                    <a:pt x="50674" y="491268"/>
                  </a:lnTo>
                  <a:lnTo>
                    <a:pt x="82969" y="497789"/>
                  </a:lnTo>
                  <a:lnTo>
                    <a:pt x="2318308" y="497789"/>
                  </a:lnTo>
                  <a:lnTo>
                    <a:pt x="2350603" y="491268"/>
                  </a:lnTo>
                  <a:lnTo>
                    <a:pt x="2376976" y="473487"/>
                  </a:lnTo>
                  <a:lnTo>
                    <a:pt x="2394757" y="447115"/>
                  </a:lnTo>
                  <a:lnTo>
                    <a:pt x="2401277" y="414820"/>
                  </a:lnTo>
                  <a:lnTo>
                    <a:pt x="2401277" y="82969"/>
                  </a:lnTo>
                  <a:lnTo>
                    <a:pt x="2394757" y="50674"/>
                  </a:lnTo>
                  <a:lnTo>
                    <a:pt x="2376976" y="24301"/>
                  </a:lnTo>
                  <a:lnTo>
                    <a:pt x="2350603" y="6520"/>
                  </a:lnTo>
                  <a:lnTo>
                    <a:pt x="2318308" y="0"/>
                  </a:lnTo>
                  <a:close/>
                </a:path>
              </a:pathLst>
            </a:custGeom>
            <a:solidFill>
              <a:srgbClr val="EE8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403722" y="3132569"/>
              <a:ext cx="2401570" cy="497840"/>
            </a:xfrm>
            <a:custGeom>
              <a:avLst/>
              <a:gdLst/>
              <a:ahLst/>
              <a:cxnLst/>
              <a:rect l="l" t="t" r="r" b="b"/>
              <a:pathLst>
                <a:path w="2401570" h="497839">
                  <a:moveTo>
                    <a:pt x="0" y="82969"/>
                  </a:moveTo>
                  <a:lnTo>
                    <a:pt x="6520" y="50674"/>
                  </a:lnTo>
                  <a:lnTo>
                    <a:pt x="24301" y="24301"/>
                  </a:lnTo>
                  <a:lnTo>
                    <a:pt x="50674" y="6520"/>
                  </a:lnTo>
                  <a:lnTo>
                    <a:pt x="82969" y="0"/>
                  </a:lnTo>
                  <a:lnTo>
                    <a:pt x="2318308" y="0"/>
                  </a:lnTo>
                  <a:lnTo>
                    <a:pt x="2350603" y="6520"/>
                  </a:lnTo>
                  <a:lnTo>
                    <a:pt x="2376976" y="24301"/>
                  </a:lnTo>
                  <a:lnTo>
                    <a:pt x="2394757" y="50674"/>
                  </a:lnTo>
                  <a:lnTo>
                    <a:pt x="2401277" y="82969"/>
                  </a:lnTo>
                  <a:lnTo>
                    <a:pt x="2401277" y="414820"/>
                  </a:lnTo>
                  <a:lnTo>
                    <a:pt x="2394757" y="447115"/>
                  </a:lnTo>
                  <a:lnTo>
                    <a:pt x="2376976" y="473487"/>
                  </a:lnTo>
                  <a:lnTo>
                    <a:pt x="2350603" y="491268"/>
                  </a:lnTo>
                  <a:lnTo>
                    <a:pt x="2318308" y="497789"/>
                  </a:lnTo>
                  <a:lnTo>
                    <a:pt x="82969" y="497789"/>
                  </a:lnTo>
                  <a:lnTo>
                    <a:pt x="50674" y="491268"/>
                  </a:lnTo>
                  <a:lnTo>
                    <a:pt x="24301" y="473487"/>
                  </a:lnTo>
                  <a:lnTo>
                    <a:pt x="6520" y="447115"/>
                  </a:lnTo>
                  <a:lnTo>
                    <a:pt x="0" y="414820"/>
                  </a:lnTo>
                  <a:lnTo>
                    <a:pt x="0" y="82969"/>
                  </a:lnTo>
                  <a:close/>
                </a:path>
              </a:pathLst>
            </a:custGeom>
            <a:ln w="25399">
              <a:solidFill>
                <a:srgbClr val="EE86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3391022" y="3949262"/>
            <a:ext cx="2426970" cy="523240"/>
            <a:chOff x="3391022" y="3949262"/>
            <a:chExt cx="2426970" cy="523240"/>
          </a:xfrm>
        </p:grpSpPr>
        <p:sp>
          <p:nvSpPr>
            <p:cNvPr id="32" name="object 32"/>
            <p:cNvSpPr/>
            <p:nvPr/>
          </p:nvSpPr>
          <p:spPr>
            <a:xfrm>
              <a:off x="3403722" y="3961962"/>
              <a:ext cx="2401570" cy="497840"/>
            </a:xfrm>
            <a:custGeom>
              <a:avLst/>
              <a:gdLst/>
              <a:ahLst/>
              <a:cxnLst/>
              <a:rect l="l" t="t" r="r" b="b"/>
              <a:pathLst>
                <a:path w="2401570" h="497839">
                  <a:moveTo>
                    <a:pt x="2318308" y="0"/>
                  </a:moveTo>
                  <a:lnTo>
                    <a:pt x="82969" y="0"/>
                  </a:lnTo>
                  <a:lnTo>
                    <a:pt x="50674" y="6520"/>
                  </a:lnTo>
                  <a:lnTo>
                    <a:pt x="24301" y="24301"/>
                  </a:lnTo>
                  <a:lnTo>
                    <a:pt x="6520" y="50674"/>
                  </a:lnTo>
                  <a:lnTo>
                    <a:pt x="0" y="82969"/>
                  </a:lnTo>
                  <a:lnTo>
                    <a:pt x="0" y="414820"/>
                  </a:lnTo>
                  <a:lnTo>
                    <a:pt x="6520" y="447115"/>
                  </a:lnTo>
                  <a:lnTo>
                    <a:pt x="24301" y="473487"/>
                  </a:lnTo>
                  <a:lnTo>
                    <a:pt x="50674" y="491268"/>
                  </a:lnTo>
                  <a:lnTo>
                    <a:pt x="82969" y="497789"/>
                  </a:lnTo>
                  <a:lnTo>
                    <a:pt x="2318308" y="497789"/>
                  </a:lnTo>
                  <a:lnTo>
                    <a:pt x="2350603" y="491268"/>
                  </a:lnTo>
                  <a:lnTo>
                    <a:pt x="2376976" y="473487"/>
                  </a:lnTo>
                  <a:lnTo>
                    <a:pt x="2394757" y="447115"/>
                  </a:lnTo>
                  <a:lnTo>
                    <a:pt x="2401277" y="414820"/>
                  </a:lnTo>
                  <a:lnTo>
                    <a:pt x="2401277" y="82969"/>
                  </a:lnTo>
                  <a:lnTo>
                    <a:pt x="2394757" y="50674"/>
                  </a:lnTo>
                  <a:lnTo>
                    <a:pt x="2376976" y="24301"/>
                  </a:lnTo>
                  <a:lnTo>
                    <a:pt x="2350603" y="6520"/>
                  </a:lnTo>
                  <a:lnTo>
                    <a:pt x="2318308" y="0"/>
                  </a:lnTo>
                  <a:close/>
                </a:path>
              </a:pathLst>
            </a:custGeom>
            <a:solidFill>
              <a:srgbClr val="EE8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403722" y="3961962"/>
              <a:ext cx="2401570" cy="497840"/>
            </a:xfrm>
            <a:custGeom>
              <a:avLst/>
              <a:gdLst/>
              <a:ahLst/>
              <a:cxnLst/>
              <a:rect l="l" t="t" r="r" b="b"/>
              <a:pathLst>
                <a:path w="2401570" h="497839">
                  <a:moveTo>
                    <a:pt x="0" y="82969"/>
                  </a:moveTo>
                  <a:lnTo>
                    <a:pt x="6520" y="50674"/>
                  </a:lnTo>
                  <a:lnTo>
                    <a:pt x="24301" y="24301"/>
                  </a:lnTo>
                  <a:lnTo>
                    <a:pt x="50674" y="6520"/>
                  </a:lnTo>
                  <a:lnTo>
                    <a:pt x="82969" y="0"/>
                  </a:lnTo>
                  <a:lnTo>
                    <a:pt x="2318308" y="0"/>
                  </a:lnTo>
                  <a:lnTo>
                    <a:pt x="2350603" y="6520"/>
                  </a:lnTo>
                  <a:lnTo>
                    <a:pt x="2376976" y="24301"/>
                  </a:lnTo>
                  <a:lnTo>
                    <a:pt x="2394757" y="50674"/>
                  </a:lnTo>
                  <a:lnTo>
                    <a:pt x="2401277" y="82969"/>
                  </a:lnTo>
                  <a:lnTo>
                    <a:pt x="2401277" y="414820"/>
                  </a:lnTo>
                  <a:lnTo>
                    <a:pt x="2394757" y="447115"/>
                  </a:lnTo>
                  <a:lnTo>
                    <a:pt x="2376976" y="473487"/>
                  </a:lnTo>
                  <a:lnTo>
                    <a:pt x="2350603" y="491268"/>
                  </a:lnTo>
                  <a:lnTo>
                    <a:pt x="2318308" y="497789"/>
                  </a:lnTo>
                  <a:lnTo>
                    <a:pt x="82969" y="497789"/>
                  </a:lnTo>
                  <a:lnTo>
                    <a:pt x="50674" y="491268"/>
                  </a:lnTo>
                  <a:lnTo>
                    <a:pt x="24301" y="473487"/>
                  </a:lnTo>
                  <a:lnTo>
                    <a:pt x="6520" y="447115"/>
                  </a:lnTo>
                  <a:lnTo>
                    <a:pt x="0" y="414820"/>
                  </a:lnTo>
                  <a:lnTo>
                    <a:pt x="0" y="82969"/>
                  </a:lnTo>
                  <a:close/>
                </a:path>
              </a:pathLst>
            </a:custGeom>
            <a:ln w="25399">
              <a:solidFill>
                <a:srgbClr val="EE86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702468" y="2319916"/>
            <a:ext cx="1804670" cy="2112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7010" marR="5080" indent="-194945">
              <a:lnSpc>
                <a:spcPct val="100000"/>
              </a:lnSpc>
              <a:spcBef>
                <a:spcPts val="100"/>
              </a:spcBef>
              <a:buAutoNum type="arabicPeriod" startAt="4"/>
              <a:tabLst>
                <a:tab pos="545465" algn="l"/>
              </a:tabLst>
            </a:pPr>
            <a:r>
              <a:rPr sz="1400" spc="-10" dirty="0">
                <a:latin typeface="Arial MT"/>
                <a:cs typeface="Arial MT"/>
              </a:rPr>
              <a:t>Ervaringsverhalen</a:t>
            </a:r>
            <a:r>
              <a:rPr sz="1400" spc="65" dirty="0">
                <a:latin typeface="Arial MT"/>
                <a:cs typeface="Arial MT"/>
              </a:rPr>
              <a:t> </a:t>
            </a:r>
            <a:r>
              <a:rPr sz="1400" spc="-50" dirty="0">
                <a:latin typeface="Arial MT"/>
                <a:cs typeface="Arial MT"/>
              </a:rPr>
              <a:t>+ 	</a:t>
            </a:r>
            <a:r>
              <a:rPr sz="1400" spc="-10" dirty="0">
                <a:latin typeface="Arial MT"/>
                <a:cs typeface="Arial MT"/>
              </a:rPr>
              <a:t>adviezen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Font typeface="Arial MT"/>
              <a:buAutoNum type="arabicPeriod" startAt="4"/>
            </a:pP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790"/>
              </a:spcBef>
              <a:buFont typeface="Arial MT"/>
              <a:buAutoNum type="arabicPeriod" startAt="4"/>
            </a:pPr>
            <a:endParaRPr sz="1400">
              <a:latin typeface="Arial MT"/>
              <a:cs typeface="Arial MT"/>
            </a:endParaRPr>
          </a:p>
          <a:p>
            <a:pPr marL="414655" indent="-194945">
              <a:lnSpc>
                <a:spcPct val="100000"/>
              </a:lnSpc>
              <a:spcBef>
                <a:spcPts val="5"/>
              </a:spcBef>
              <a:buAutoNum type="arabicPeriod" startAt="4"/>
              <a:tabLst>
                <a:tab pos="414655" algn="l"/>
              </a:tabLst>
            </a:pPr>
            <a:r>
              <a:rPr sz="1400" spc="-10" dirty="0">
                <a:latin typeface="Arial MT"/>
                <a:cs typeface="Arial MT"/>
              </a:rPr>
              <a:t>Expertvalidatie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Font typeface="Arial MT"/>
              <a:buAutoNum type="arabicPeriod" startAt="4"/>
            </a:pP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790"/>
              </a:spcBef>
              <a:buFont typeface="Arial MT"/>
              <a:buAutoNum type="arabicPeriod" startAt="4"/>
            </a:pPr>
            <a:endParaRPr sz="1400">
              <a:latin typeface="Arial MT"/>
              <a:cs typeface="Arial MT"/>
            </a:endParaRPr>
          </a:p>
          <a:p>
            <a:pPr marL="436245" marR="279400" indent="-151130">
              <a:lnSpc>
                <a:spcPct val="100000"/>
              </a:lnSpc>
              <a:buAutoNum type="arabicPeriod" startAt="4"/>
              <a:tabLst>
                <a:tab pos="436245" algn="l"/>
                <a:tab pos="480059" algn="l"/>
              </a:tabLst>
            </a:pPr>
            <a:r>
              <a:rPr sz="1400" dirty="0">
                <a:latin typeface="Arial MT"/>
                <a:cs typeface="Arial MT"/>
              </a:rPr>
              <a:t>	Finaliseren</a:t>
            </a:r>
            <a:r>
              <a:rPr sz="1400" spc="-75" dirty="0">
                <a:latin typeface="Arial MT"/>
                <a:cs typeface="Arial MT"/>
              </a:rPr>
              <a:t> </a:t>
            </a:r>
            <a:r>
              <a:rPr sz="1400" spc="-50" dirty="0">
                <a:latin typeface="Arial MT"/>
                <a:cs typeface="Arial MT"/>
              </a:rPr>
              <a:t>&amp; </a:t>
            </a:r>
            <a:r>
              <a:rPr sz="1400" spc="-10" dirty="0">
                <a:latin typeface="Arial MT"/>
                <a:cs typeface="Arial MT"/>
              </a:rPr>
              <a:t>verspreiden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4550389" y="2800963"/>
            <a:ext cx="107950" cy="223520"/>
            <a:chOff x="4550389" y="2800963"/>
            <a:chExt cx="107950" cy="223520"/>
          </a:xfrm>
        </p:grpSpPr>
        <p:sp>
          <p:nvSpPr>
            <p:cNvPr id="45" name="object 45"/>
            <p:cNvSpPr/>
            <p:nvPr/>
          </p:nvSpPr>
          <p:spPr>
            <a:xfrm>
              <a:off x="4604359" y="2800963"/>
              <a:ext cx="0" cy="213995"/>
            </a:xfrm>
            <a:custGeom>
              <a:avLst/>
              <a:gdLst/>
              <a:ahLst/>
              <a:cxnLst/>
              <a:rect l="l" t="t" r="r" b="b"/>
              <a:pathLst>
                <a:path h="213994">
                  <a:moveTo>
                    <a:pt x="0" y="0"/>
                  </a:moveTo>
                  <a:lnTo>
                    <a:pt x="0" y="213525"/>
                  </a:lnTo>
                </a:path>
              </a:pathLst>
            </a:custGeom>
            <a:ln w="19050">
              <a:solidFill>
                <a:srgbClr val="EE86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559914" y="2938288"/>
              <a:ext cx="88900" cy="76200"/>
            </a:xfrm>
            <a:custGeom>
              <a:avLst/>
              <a:gdLst/>
              <a:ahLst/>
              <a:cxnLst/>
              <a:rect l="l" t="t" r="r" b="b"/>
              <a:pathLst>
                <a:path w="88900" h="76200">
                  <a:moveTo>
                    <a:pt x="88900" y="0"/>
                  </a:moveTo>
                  <a:lnTo>
                    <a:pt x="44450" y="762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EE86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4550511" y="3630355"/>
            <a:ext cx="107950" cy="223520"/>
            <a:chOff x="4550511" y="3630355"/>
            <a:chExt cx="107950" cy="223520"/>
          </a:xfrm>
        </p:grpSpPr>
        <p:sp>
          <p:nvSpPr>
            <p:cNvPr id="48" name="object 48"/>
            <p:cNvSpPr/>
            <p:nvPr/>
          </p:nvSpPr>
          <p:spPr>
            <a:xfrm>
              <a:off x="4604481" y="3630355"/>
              <a:ext cx="0" cy="213995"/>
            </a:xfrm>
            <a:custGeom>
              <a:avLst/>
              <a:gdLst/>
              <a:ahLst/>
              <a:cxnLst/>
              <a:rect l="l" t="t" r="r" b="b"/>
              <a:pathLst>
                <a:path h="213995">
                  <a:moveTo>
                    <a:pt x="0" y="0"/>
                  </a:moveTo>
                  <a:lnTo>
                    <a:pt x="0" y="213525"/>
                  </a:lnTo>
                </a:path>
              </a:pathLst>
            </a:custGeom>
            <a:ln w="19050">
              <a:solidFill>
                <a:srgbClr val="EE86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560036" y="3767679"/>
              <a:ext cx="88900" cy="76200"/>
            </a:xfrm>
            <a:custGeom>
              <a:avLst/>
              <a:gdLst/>
              <a:ahLst/>
              <a:cxnLst/>
              <a:rect l="l" t="t" r="r" b="b"/>
              <a:pathLst>
                <a:path w="88900" h="76200">
                  <a:moveTo>
                    <a:pt x="88900" y="0"/>
                  </a:moveTo>
                  <a:lnTo>
                    <a:pt x="44450" y="7620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EE86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" name="object 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4460648"/>
            <a:ext cx="2566060" cy="6828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19002" cy="4735687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30" dirty="0"/>
              <a:t>Resultaten.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1274605" y="451859"/>
            <a:ext cx="42011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latin typeface="Calibri"/>
                <a:cs typeface="Calibri"/>
              </a:rPr>
              <a:t>Vragenlijst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bij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mantelzorgers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16992" y="149352"/>
            <a:ext cx="1386840" cy="318770"/>
            <a:chOff x="316992" y="149352"/>
            <a:chExt cx="1386840" cy="31877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6992" y="149352"/>
              <a:ext cx="560831" cy="31851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4756" y="149352"/>
              <a:ext cx="262127" cy="31851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6864" y="149352"/>
              <a:ext cx="886967" cy="318515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392598" y="174862"/>
            <a:ext cx="122047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Calibri"/>
                <a:cs typeface="Calibri"/>
              </a:rPr>
              <a:t>MeAlz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–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21/09/2026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51982" y="1354528"/>
            <a:ext cx="79051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62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mantelzorgers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van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thuiswonende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personen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met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dementie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9357" y="1896044"/>
            <a:ext cx="3873727" cy="232505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70348" y="1938604"/>
            <a:ext cx="3722112" cy="223993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460648"/>
            <a:ext cx="2566060" cy="6828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1692435" y="361627"/>
            <a:ext cx="15773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5" dirty="0">
                <a:latin typeface="Calibri"/>
                <a:cs typeface="Calibri"/>
              </a:rPr>
              <a:t>Vragenlijst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16992" y="149352"/>
            <a:ext cx="1386840" cy="318770"/>
            <a:chOff x="316992" y="149352"/>
            <a:chExt cx="1386840" cy="31877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6992" y="149352"/>
              <a:ext cx="560831" cy="31851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4756" y="149352"/>
              <a:ext cx="262127" cy="3185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6864" y="149352"/>
              <a:ext cx="886967" cy="31851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92598" y="174862"/>
            <a:ext cx="122047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Calibri"/>
                <a:cs typeface="Calibri"/>
              </a:rPr>
              <a:t>MeAlz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–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21/09/2026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51982" y="948640"/>
            <a:ext cx="7737475" cy="33496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Moeilijkheden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tijdens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maaltijd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(meerdere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keren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per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week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tot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dagelijks):</a:t>
            </a:r>
            <a:endParaRPr sz="20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PMD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drinkt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weinig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(60%)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PMD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heeft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minder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eetlust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(38,5%)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PMD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heeft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meer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zin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zoet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eten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(38,5%)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PMD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heeft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moeite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met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het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hanteren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van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bestek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(32%)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PMD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wil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vaak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hetzelfde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eten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(30%)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De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tafelmanieren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van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PMD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gaan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achteruit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(25%)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PMD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heeft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meer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eetlust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(25%)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PMD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lijkt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minder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andere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smaak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ervaren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(25%)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PMD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weigert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te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eten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(19%)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PMD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heeft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moeite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met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kauwen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(19%)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Calibri"/>
                <a:cs typeface="Calibri"/>
              </a:rPr>
              <a:t>PMD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heeft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moeite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met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slikken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(13,5%)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4460648"/>
            <a:ext cx="2566060" cy="6828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316992" y="149352"/>
            <a:ext cx="1386840" cy="318770"/>
            <a:chOff x="316992" y="149352"/>
            <a:chExt cx="1386840" cy="31877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6992" y="149352"/>
              <a:ext cx="560831" cy="3185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4756" y="149352"/>
              <a:ext cx="262127" cy="31851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6864" y="149352"/>
              <a:ext cx="886967" cy="318515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392598" y="174862"/>
            <a:ext cx="122047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Calibri"/>
                <a:cs typeface="Calibri"/>
              </a:rPr>
              <a:t>MeAlz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–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21/09/2026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Calibri"/>
                <a:cs typeface="Calibri"/>
              </a:rPr>
              <a:t>Resultaten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vragenlijst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tijdschrift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Logopedie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6697" y="1193615"/>
            <a:ext cx="4116387" cy="3087290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4859656" y="1650600"/>
            <a:ext cx="3757929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latin typeface="Calibri"/>
                <a:cs typeface="Calibri"/>
              </a:rPr>
              <a:t>Walgraef,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I.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&amp;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Huion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A.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(2026).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Mantelzorg</a:t>
            </a:r>
            <a:r>
              <a:rPr sz="1600" spc="-25" dirty="0">
                <a:latin typeface="Calibri"/>
                <a:cs typeface="Calibri"/>
              </a:rPr>
              <a:t> en </a:t>
            </a:r>
            <a:r>
              <a:rPr sz="1600" spc="-10" dirty="0">
                <a:latin typeface="Calibri"/>
                <a:cs typeface="Calibri"/>
              </a:rPr>
              <a:t>maaltijdbegeleiding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bij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personen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met </a:t>
            </a:r>
            <a:r>
              <a:rPr sz="1600" dirty="0">
                <a:latin typeface="Calibri"/>
                <a:cs typeface="Calibri"/>
              </a:rPr>
              <a:t>dementie.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Logopedie,</a:t>
            </a:r>
            <a:r>
              <a:rPr sz="1600" i="1" spc="-4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39</a:t>
            </a:r>
            <a:r>
              <a:rPr sz="1600" dirty="0">
                <a:latin typeface="Calibri"/>
                <a:cs typeface="Calibri"/>
              </a:rPr>
              <a:t>(4),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41-</a:t>
            </a:r>
            <a:r>
              <a:rPr sz="1600" spc="-25" dirty="0">
                <a:latin typeface="Calibri"/>
                <a:cs typeface="Calibri"/>
              </a:rPr>
              <a:t>46.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4460648"/>
            <a:ext cx="2566060" cy="6828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316992" y="149352"/>
            <a:ext cx="1386840" cy="318770"/>
            <a:chOff x="316992" y="149352"/>
            <a:chExt cx="1386840" cy="31877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6992" y="149352"/>
              <a:ext cx="560831" cy="31851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4756" y="149352"/>
              <a:ext cx="262127" cy="31851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6864" y="149352"/>
              <a:ext cx="886967" cy="318515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392598" y="174862"/>
            <a:ext cx="122047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Calibri"/>
                <a:cs typeface="Calibri"/>
              </a:rPr>
              <a:t>MeAlz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–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21/09/2026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1919899" y="454625"/>
            <a:ext cx="15703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Calibri"/>
                <a:cs typeface="Calibri"/>
              </a:rPr>
              <a:t>Interviews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2811585" y="2465022"/>
            <a:ext cx="5948045" cy="2318385"/>
            <a:chOff x="2811585" y="2465022"/>
            <a:chExt cx="5948045" cy="2318385"/>
          </a:xfrm>
        </p:grpSpPr>
        <p:sp>
          <p:nvSpPr>
            <p:cNvPr id="3" name="object 3"/>
            <p:cNvSpPr/>
            <p:nvPr/>
          </p:nvSpPr>
          <p:spPr>
            <a:xfrm>
              <a:off x="2824285" y="2477722"/>
              <a:ext cx="5102860" cy="1818639"/>
            </a:xfrm>
            <a:custGeom>
              <a:avLst/>
              <a:gdLst/>
              <a:ahLst/>
              <a:cxnLst/>
              <a:rect l="l" t="t" r="r" b="b"/>
              <a:pathLst>
                <a:path w="5102859" h="1818639">
                  <a:moveTo>
                    <a:pt x="2126157" y="1616532"/>
                  </a:moveTo>
                  <a:lnTo>
                    <a:pt x="850468" y="1616532"/>
                  </a:lnTo>
                  <a:lnTo>
                    <a:pt x="1488325" y="1818601"/>
                  </a:lnTo>
                  <a:lnTo>
                    <a:pt x="2126157" y="1616532"/>
                  </a:lnTo>
                  <a:close/>
                </a:path>
                <a:path w="5102859" h="1818639">
                  <a:moveTo>
                    <a:pt x="4833353" y="0"/>
                  </a:moveTo>
                  <a:lnTo>
                    <a:pt x="269430" y="0"/>
                  </a:lnTo>
                  <a:lnTo>
                    <a:pt x="220999" y="4341"/>
                  </a:lnTo>
                  <a:lnTo>
                    <a:pt x="175416" y="16857"/>
                  </a:lnTo>
                  <a:lnTo>
                    <a:pt x="133442" y="36787"/>
                  </a:lnTo>
                  <a:lnTo>
                    <a:pt x="95838" y="63369"/>
                  </a:lnTo>
                  <a:lnTo>
                    <a:pt x="63365" y="95843"/>
                  </a:lnTo>
                  <a:lnTo>
                    <a:pt x="36784" y="133447"/>
                  </a:lnTo>
                  <a:lnTo>
                    <a:pt x="16855" y="175421"/>
                  </a:lnTo>
                  <a:lnTo>
                    <a:pt x="4340" y="221002"/>
                  </a:lnTo>
                  <a:lnTo>
                    <a:pt x="0" y="269430"/>
                  </a:lnTo>
                  <a:lnTo>
                    <a:pt x="0" y="1347114"/>
                  </a:lnTo>
                  <a:lnTo>
                    <a:pt x="4340" y="1395542"/>
                  </a:lnTo>
                  <a:lnTo>
                    <a:pt x="16855" y="1441122"/>
                  </a:lnTo>
                  <a:lnTo>
                    <a:pt x="36784" y="1483093"/>
                  </a:lnTo>
                  <a:lnTo>
                    <a:pt x="63365" y="1520695"/>
                  </a:lnTo>
                  <a:lnTo>
                    <a:pt x="95838" y="1553167"/>
                  </a:lnTo>
                  <a:lnTo>
                    <a:pt x="133442" y="1579748"/>
                  </a:lnTo>
                  <a:lnTo>
                    <a:pt x="175416" y="1599676"/>
                  </a:lnTo>
                  <a:lnTo>
                    <a:pt x="220999" y="1612191"/>
                  </a:lnTo>
                  <a:lnTo>
                    <a:pt x="269430" y="1616532"/>
                  </a:lnTo>
                  <a:lnTo>
                    <a:pt x="4833353" y="1616532"/>
                  </a:lnTo>
                  <a:lnTo>
                    <a:pt x="4881784" y="1612191"/>
                  </a:lnTo>
                  <a:lnTo>
                    <a:pt x="4927367" y="1599676"/>
                  </a:lnTo>
                  <a:lnTo>
                    <a:pt x="4969341" y="1579748"/>
                  </a:lnTo>
                  <a:lnTo>
                    <a:pt x="5006945" y="1553167"/>
                  </a:lnTo>
                  <a:lnTo>
                    <a:pt x="5039418" y="1520695"/>
                  </a:lnTo>
                  <a:lnTo>
                    <a:pt x="5065999" y="1483093"/>
                  </a:lnTo>
                  <a:lnTo>
                    <a:pt x="5085927" y="1441122"/>
                  </a:lnTo>
                  <a:lnTo>
                    <a:pt x="5098443" y="1395542"/>
                  </a:lnTo>
                  <a:lnTo>
                    <a:pt x="5102783" y="1347114"/>
                  </a:lnTo>
                  <a:lnTo>
                    <a:pt x="5102783" y="269430"/>
                  </a:lnTo>
                  <a:lnTo>
                    <a:pt x="5098443" y="221002"/>
                  </a:lnTo>
                  <a:lnTo>
                    <a:pt x="5085927" y="175421"/>
                  </a:lnTo>
                  <a:lnTo>
                    <a:pt x="5065999" y="133447"/>
                  </a:lnTo>
                  <a:lnTo>
                    <a:pt x="5039418" y="95843"/>
                  </a:lnTo>
                  <a:lnTo>
                    <a:pt x="5006945" y="63369"/>
                  </a:lnTo>
                  <a:lnTo>
                    <a:pt x="4969341" y="36787"/>
                  </a:lnTo>
                  <a:lnTo>
                    <a:pt x="4927367" y="16857"/>
                  </a:lnTo>
                  <a:lnTo>
                    <a:pt x="4881784" y="4341"/>
                  </a:lnTo>
                  <a:lnTo>
                    <a:pt x="4833353" y="0"/>
                  </a:lnTo>
                  <a:close/>
                </a:path>
              </a:pathLst>
            </a:custGeom>
            <a:solidFill>
              <a:srgbClr val="EE86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824285" y="2477722"/>
              <a:ext cx="5102860" cy="1818639"/>
            </a:xfrm>
            <a:custGeom>
              <a:avLst/>
              <a:gdLst/>
              <a:ahLst/>
              <a:cxnLst/>
              <a:rect l="l" t="t" r="r" b="b"/>
              <a:pathLst>
                <a:path w="5102859" h="1818639">
                  <a:moveTo>
                    <a:pt x="0" y="269430"/>
                  </a:moveTo>
                  <a:lnTo>
                    <a:pt x="4340" y="221002"/>
                  </a:lnTo>
                  <a:lnTo>
                    <a:pt x="16855" y="175421"/>
                  </a:lnTo>
                  <a:lnTo>
                    <a:pt x="36784" y="133447"/>
                  </a:lnTo>
                  <a:lnTo>
                    <a:pt x="63365" y="95843"/>
                  </a:lnTo>
                  <a:lnTo>
                    <a:pt x="95838" y="63369"/>
                  </a:lnTo>
                  <a:lnTo>
                    <a:pt x="133442" y="36787"/>
                  </a:lnTo>
                  <a:lnTo>
                    <a:pt x="175416" y="16857"/>
                  </a:lnTo>
                  <a:lnTo>
                    <a:pt x="220999" y="4341"/>
                  </a:lnTo>
                  <a:lnTo>
                    <a:pt x="269430" y="0"/>
                  </a:lnTo>
                  <a:lnTo>
                    <a:pt x="850468" y="0"/>
                  </a:lnTo>
                  <a:lnTo>
                    <a:pt x="2126157" y="0"/>
                  </a:lnTo>
                  <a:lnTo>
                    <a:pt x="4833353" y="0"/>
                  </a:lnTo>
                  <a:lnTo>
                    <a:pt x="4881784" y="4341"/>
                  </a:lnTo>
                  <a:lnTo>
                    <a:pt x="4927367" y="16857"/>
                  </a:lnTo>
                  <a:lnTo>
                    <a:pt x="4969341" y="36787"/>
                  </a:lnTo>
                  <a:lnTo>
                    <a:pt x="5006945" y="63369"/>
                  </a:lnTo>
                  <a:lnTo>
                    <a:pt x="5039418" y="95843"/>
                  </a:lnTo>
                  <a:lnTo>
                    <a:pt x="5065999" y="133447"/>
                  </a:lnTo>
                  <a:lnTo>
                    <a:pt x="5085927" y="175421"/>
                  </a:lnTo>
                  <a:lnTo>
                    <a:pt x="5098443" y="221002"/>
                  </a:lnTo>
                  <a:lnTo>
                    <a:pt x="5102783" y="269430"/>
                  </a:lnTo>
                  <a:lnTo>
                    <a:pt x="5102783" y="942987"/>
                  </a:lnTo>
                  <a:lnTo>
                    <a:pt x="5102783" y="1347114"/>
                  </a:lnTo>
                  <a:lnTo>
                    <a:pt x="5098443" y="1395542"/>
                  </a:lnTo>
                  <a:lnTo>
                    <a:pt x="5085927" y="1441122"/>
                  </a:lnTo>
                  <a:lnTo>
                    <a:pt x="5065999" y="1483093"/>
                  </a:lnTo>
                  <a:lnTo>
                    <a:pt x="5039418" y="1520695"/>
                  </a:lnTo>
                  <a:lnTo>
                    <a:pt x="5006945" y="1553167"/>
                  </a:lnTo>
                  <a:lnTo>
                    <a:pt x="4969341" y="1579748"/>
                  </a:lnTo>
                  <a:lnTo>
                    <a:pt x="4927367" y="1599676"/>
                  </a:lnTo>
                  <a:lnTo>
                    <a:pt x="4881784" y="1612191"/>
                  </a:lnTo>
                  <a:lnTo>
                    <a:pt x="4833353" y="1616532"/>
                  </a:lnTo>
                  <a:lnTo>
                    <a:pt x="2126157" y="1616532"/>
                  </a:lnTo>
                  <a:lnTo>
                    <a:pt x="1488325" y="1818601"/>
                  </a:lnTo>
                  <a:lnTo>
                    <a:pt x="850468" y="1616532"/>
                  </a:lnTo>
                  <a:lnTo>
                    <a:pt x="269430" y="1616532"/>
                  </a:lnTo>
                  <a:lnTo>
                    <a:pt x="220999" y="1612191"/>
                  </a:lnTo>
                  <a:lnTo>
                    <a:pt x="175416" y="1599676"/>
                  </a:lnTo>
                  <a:lnTo>
                    <a:pt x="133442" y="1579748"/>
                  </a:lnTo>
                  <a:lnTo>
                    <a:pt x="95838" y="1553167"/>
                  </a:lnTo>
                  <a:lnTo>
                    <a:pt x="63365" y="1520695"/>
                  </a:lnTo>
                  <a:lnTo>
                    <a:pt x="36784" y="1483093"/>
                  </a:lnTo>
                  <a:lnTo>
                    <a:pt x="16855" y="1441122"/>
                  </a:lnTo>
                  <a:lnTo>
                    <a:pt x="4340" y="1395542"/>
                  </a:lnTo>
                  <a:lnTo>
                    <a:pt x="0" y="1347114"/>
                  </a:lnTo>
                  <a:lnTo>
                    <a:pt x="0" y="942987"/>
                  </a:lnTo>
                  <a:lnTo>
                    <a:pt x="0" y="26943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51982" y="1159257"/>
            <a:ext cx="7905115" cy="253111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17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mantelzorgers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van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thuiswonende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personen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met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dementie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7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5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thuiswonende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personen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met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dementie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75"/>
              </a:spcBef>
            </a:pPr>
            <a:endParaRPr sz="2400">
              <a:latin typeface="Calibri"/>
              <a:cs typeface="Calibri"/>
            </a:endParaRPr>
          </a:p>
          <a:p>
            <a:pPr marL="2514600" marR="766445" indent="-635" algn="ctr">
              <a:lnSpc>
                <a:spcPct val="100000"/>
              </a:lnSpc>
            </a:pPr>
            <a:r>
              <a:rPr sz="1800" dirty="0">
                <a:latin typeface="Arial MT"/>
                <a:cs typeface="Arial MT"/>
              </a:rPr>
              <a:t>“</a:t>
            </a:r>
            <a:r>
              <a:rPr sz="1800" i="1" dirty="0">
                <a:latin typeface="Arial"/>
                <a:cs typeface="Arial"/>
              </a:rPr>
              <a:t>Eten</a:t>
            </a:r>
            <a:r>
              <a:rPr sz="1800" i="1" spc="-3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en</a:t>
            </a:r>
            <a:r>
              <a:rPr sz="1800" i="1" spc="-3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drinken</a:t>
            </a:r>
            <a:r>
              <a:rPr sz="1800" i="1" spc="-1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is</a:t>
            </a:r>
            <a:r>
              <a:rPr sz="1800" i="1" spc="-2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voor</a:t>
            </a:r>
            <a:r>
              <a:rPr sz="1800" i="1" spc="-3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mij</a:t>
            </a:r>
            <a:r>
              <a:rPr sz="1800" i="1" spc="-1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wel</a:t>
            </a:r>
            <a:r>
              <a:rPr sz="1800" i="1" spc="-3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belangrijk.</a:t>
            </a:r>
            <a:r>
              <a:rPr sz="1800" i="1" spc="5" dirty="0">
                <a:latin typeface="Arial"/>
                <a:cs typeface="Arial"/>
              </a:rPr>
              <a:t> </a:t>
            </a:r>
            <a:r>
              <a:rPr sz="1800" i="1" spc="-25" dirty="0">
                <a:latin typeface="Arial"/>
                <a:cs typeface="Arial"/>
              </a:rPr>
              <a:t>Ik </a:t>
            </a:r>
            <a:r>
              <a:rPr sz="1800" i="1" dirty="0">
                <a:latin typeface="Arial"/>
                <a:cs typeface="Arial"/>
              </a:rPr>
              <a:t>vind</a:t>
            </a:r>
            <a:r>
              <a:rPr sz="1800" i="1" spc="-1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dat</a:t>
            </a:r>
            <a:r>
              <a:rPr sz="1800" i="1" spc="-2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iets,</a:t>
            </a:r>
            <a:r>
              <a:rPr sz="1800" i="1" spc="-3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dat</a:t>
            </a:r>
            <a:r>
              <a:rPr sz="1800" i="1" spc="-2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kan</a:t>
            </a:r>
            <a:r>
              <a:rPr sz="1800" i="1" spc="-1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mensen</a:t>
            </a:r>
            <a:r>
              <a:rPr sz="1800" i="1" spc="-5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samenbrengen.</a:t>
            </a:r>
            <a:endParaRPr sz="1800">
              <a:latin typeface="Arial"/>
              <a:cs typeface="Arial"/>
            </a:endParaRPr>
          </a:p>
          <a:p>
            <a:pPr marL="1740535" algn="ctr">
              <a:lnSpc>
                <a:spcPct val="100000"/>
              </a:lnSpc>
            </a:pPr>
            <a:r>
              <a:rPr sz="1800" i="1" dirty="0">
                <a:latin typeface="Arial"/>
                <a:cs typeface="Arial"/>
              </a:rPr>
              <a:t>Dat</a:t>
            </a:r>
            <a:r>
              <a:rPr sz="1800" i="1" spc="-2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geeft</a:t>
            </a:r>
            <a:r>
              <a:rPr sz="1800" i="1" spc="-2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voor</a:t>
            </a:r>
            <a:r>
              <a:rPr sz="1800" i="1" spc="-30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mij</a:t>
            </a:r>
            <a:r>
              <a:rPr sz="1800" i="1" spc="-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een</a:t>
            </a:r>
            <a:r>
              <a:rPr sz="1800" i="1" spc="-3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goed</a:t>
            </a:r>
            <a:r>
              <a:rPr sz="1800" i="1" spc="-20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gevoel</a:t>
            </a:r>
            <a:r>
              <a:rPr sz="1800" spc="-10" dirty="0">
                <a:latin typeface="Arial MT"/>
                <a:cs typeface="Arial MT"/>
              </a:rPr>
              <a:t>”</a:t>
            </a:r>
            <a:endParaRPr sz="1800">
              <a:latin typeface="Arial MT"/>
              <a:cs typeface="Arial MT"/>
            </a:endParaRPr>
          </a:p>
          <a:p>
            <a:pPr marL="1741805" algn="ctr">
              <a:lnSpc>
                <a:spcPct val="100000"/>
              </a:lnSpc>
              <a:spcBef>
                <a:spcPts val="10"/>
              </a:spcBef>
            </a:pPr>
            <a:r>
              <a:rPr sz="1600" dirty="0">
                <a:latin typeface="Arial MT"/>
                <a:cs typeface="Arial MT"/>
              </a:rPr>
              <a:t>Persoon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met</a:t>
            </a:r>
            <a:r>
              <a:rPr sz="1600" spc="-10" dirty="0">
                <a:latin typeface="Arial MT"/>
                <a:cs typeface="Arial MT"/>
              </a:rPr>
              <a:t> dementie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4460648"/>
            <a:ext cx="2566060" cy="6828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object 26"/>
          <p:cNvGrpSpPr/>
          <p:nvPr/>
        </p:nvGrpSpPr>
        <p:grpSpPr>
          <a:xfrm>
            <a:off x="316992" y="149352"/>
            <a:ext cx="1386840" cy="318770"/>
            <a:chOff x="316992" y="149352"/>
            <a:chExt cx="1386840" cy="318770"/>
          </a:xfrm>
        </p:grpSpPr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6992" y="149352"/>
              <a:ext cx="560831" cy="31851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4756" y="149352"/>
              <a:ext cx="262127" cy="31851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6864" y="149352"/>
              <a:ext cx="886967" cy="318515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392598" y="174862"/>
            <a:ext cx="122047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Calibri"/>
                <a:cs typeface="Calibri"/>
              </a:rPr>
              <a:t>MeAlz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–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21/09/2026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383632" y="239231"/>
            <a:ext cx="15703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Calibri"/>
                <a:cs typeface="Calibri"/>
              </a:rPr>
              <a:t>Interviews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61103" y="2189988"/>
            <a:ext cx="1210055" cy="1210055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261103" y="729995"/>
            <a:ext cx="1210310" cy="1497330"/>
            <a:chOff x="4261103" y="729995"/>
            <a:chExt cx="1210310" cy="1497330"/>
          </a:xfrm>
        </p:grpSpPr>
        <p:sp>
          <p:nvSpPr>
            <p:cNvPr id="6" name="object 6"/>
            <p:cNvSpPr/>
            <p:nvPr/>
          </p:nvSpPr>
          <p:spPr>
            <a:xfrm>
              <a:off x="4866540" y="1875696"/>
              <a:ext cx="0" cy="339090"/>
            </a:xfrm>
            <a:custGeom>
              <a:avLst/>
              <a:gdLst/>
              <a:ahLst/>
              <a:cxnLst/>
              <a:rect l="l" t="t" r="r" b="b"/>
              <a:pathLst>
                <a:path h="339089">
                  <a:moveTo>
                    <a:pt x="0" y="338734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8182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61103" y="729995"/>
              <a:ext cx="1210055" cy="121005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615430" y="1178022"/>
            <a:ext cx="5010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latin typeface="Arial MT"/>
                <a:cs typeface="Arial MT"/>
              </a:rPr>
              <a:t>Taken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872739" y="1738883"/>
            <a:ext cx="1473200" cy="1210310"/>
            <a:chOff x="2872739" y="1738883"/>
            <a:chExt cx="1473200" cy="1210310"/>
          </a:xfrm>
        </p:grpSpPr>
        <p:sp>
          <p:nvSpPr>
            <p:cNvPr id="22" name="object 22"/>
            <p:cNvSpPr/>
            <p:nvPr/>
          </p:nvSpPr>
          <p:spPr>
            <a:xfrm>
              <a:off x="4010880" y="2497366"/>
              <a:ext cx="322580" cy="104775"/>
            </a:xfrm>
            <a:custGeom>
              <a:avLst/>
              <a:gdLst/>
              <a:ahLst/>
              <a:cxnLst/>
              <a:rect l="l" t="t" r="r" b="b"/>
              <a:pathLst>
                <a:path w="322579" h="104775">
                  <a:moveTo>
                    <a:pt x="322160" y="104673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8182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72739" y="1738883"/>
              <a:ext cx="1210055" cy="1210055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3175982" y="2095293"/>
            <a:ext cx="601980" cy="42418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44450" marR="5080" indent="-32384">
              <a:lnSpc>
                <a:spcPts val="1450"/>
              </a:lnSpc>
              <a:spcBef>
                <a:spcPts val="340"/>
              </a:spcBef>
            </a:pPr>
            <a:r>
              <a:rPr sz="1400" dirty="0">
                <a:latin typeface="Arial MT"/>
                <a:cs typeface="Arial MT"/>
              </a:rPr>
              <a:t>Tips</a:t>
            </a:r>
            <a:r>
              <a:rPr sz="1400" spc="-80" dirty="0">
                <a:latin typeface="Arial MT"/>
                <a:cs typeface="Arial MT"/>
              </a:rPr>
              <a:t> </a:t>
            </a:r>
            <a:r>
              <a:rPr sz="1400" spc="-25" dirty="0">
                <a:latin typeface="Arial MT"/>
                <a:cs typeface="Arial MT"/>
              </a:rPr>
              <a:t>en </a:t>
            </a:r>
            <a:r>
              <a:rPr sz="1400" spc="-10" dirty="0">
                <a:latin typeface="Arial MT"/>
                <a:cs typeface="Arial MT"/>
              </a:rPr>
              <a:t>advies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14624" y="2517319"/>
            <a:ext cx="702945" cy="47942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64135" marR="5080" indent="-52069">
              <a:lnSpc>
                <a:spcPts val="1660"/>
              </a:lnSpc>
              <a:spcBef>
                <a:spcPts val="365"/>
              </a:spcBef>
            </a:pPr>
            <a:r>
              <a:rPr sz="1600" dirty="0">
                <a:latin typeface="Arial MT"/>
                <a:cs typeface="Arial MT"/>
              </a:rPr>
              <a:t>Mantel-</a:t>
            </a:r>
            <a:r>
              <a:rPr sz="1600" spc="-10" dirty="0">
                <a:latin typeface="Arial MT"/>
                <a:cs typeface="Arial MT"/>
              </a:rPr>
              <a:t>zorger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387340" y="1738883"/>
            <a:ext cx="1473835" cy="1210310"/>
            <a:chOff x="5387340" y="1738883"/>
            <a:chExt cx="1473835" cy="1210310"/>
          </a:xfrm>
        </p:grpSpPr>
        <p:sp>
          <p:nvSpPr>
            <p:cNvPr id="10" name="object 10"/>
            <p:cNvSpPr/>
            <p:nvPr/>
          </p:nvSpPr>
          <p:spPr>
            <a:xfrm>
              <a:off x="5400040" y="2497364"/>
              <a:ext cx="322580" cy="104775"/>
            </a:xfrm>
            <a:custGeom>
              <a:avLst/>
              <a:gdLst/>
              <a:ahLst/>
              <a:cxnLst/>
              <a:rect l="l" t="t" r="r" b="b"/>
              <a:pathLst>
                <a:path w="322579" h="104775">
                  <a:moveTo>
                    <a:pt x="0" y="104673"/>
                  </a:moveTo>
                  <a:lnTo>
                    <a:pt x="322160" y="0"/>
                  </a:lnTo>
                </a:path>
              </a:pathLst>
            </a:custGeom>
            <a:ln w="25400">
              <a:solidFill>
                <a:srgbClr val="8182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50992" y="1738883"/>
              <a:ext cx="1210055" cy="1210055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5963724" y="2047190"/>
            <a:ext cx="584200" cy="52387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algn="ctr">
              <a:lnSpc>
                <a:spcPct val="86200"/>
              </a:lnSpc>
              <a:spcBef>
                <a:spcPts val="295"/>
              </a:spcBef>
            </a:pPr>
            <a:r>
              <a:rPr sz="1200" dirty="0">
                <a:latin typeface="Arial MT"/>
                <a:cs typeface="Arial MT"/>
              </a:rPr>
              <a:t>Moeilijk-</a:t>
            </a:r>
            <a:r>
              <a:rPr sz="1200" spc="-10" dirty="0">
                <a:latin typeface="Arial MT"/>
                <a:cs typeface="Arial MT"/>
              </a:rPr>
              <a:t>heden </a:t>
            </a:r>
            <a:r>
              <a:rPr sz="1200" spc="-25" dirty="0">
                <a:latin typeface="Arial MT"/>
                <a:cs typeface="Arial MT"/>
              </a:rPr>
              <a:t>PMD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403091" y="3216504"/>
            <a:ext cx="1210310" cy="1365250"/>
            <a:chOff x="3403091" y="3216504"/>
            <a:chExt cx="1210310" cy="1365250"/>
          </a:xfrm>
        </p:grpSpPr>
        <p:sp>
          <p:nvSpPr>
            <p:cNvPr id="18" name="object 18"/>
            <p:cNvSpPr/>
            <p:nvPr/>
          </p:nvSpPr>
          <p:spPr>
            <a:xfrm>
              <a:off x="4337710" y="3229204"/>
              <a:ext cx="199390" cy="274320"/>
            </a:xfrm>
            <a:custGeom>
              <a:avLst/>
              <a:gdLst/>
              <a:ahLst/>
              <a:cxnLst/>
              <a:rect l="l" t="t" r="r" b="b"/>
              <a:pathLst>
                <a:path w="199389" h="274320">
                  <a:moveTo>
                    <a:pt x="199110" y="0"/>
                  </a:moveTo>
                  <a:lnTo>
                    <a:pt x="0" y="274040"/>
                  </a:lnTo>
                </a:path>
              </a:pathLst>
            </a:custGeom>
            <a:ln w="25400">
              <a:solidFill>
                <a:srgbClr val="8182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03091" y="3372611"/>
              <a:ext cx="1210055" cy="1208531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3616963" y="3759140"/>
            <a:ext cx="781685" cy="36703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indent="46990">
              <a:lnSpc>
                <a:spcPts val="1250"/>
              </a:lnSpc>
              <a:spcBef>
                <a:spcPts val="300"/>
              </a:spcBef>
            </a:pPr>
            <a:r>
              <a:rPr sz="1200" spc="-10" dirty="0">
                <a:latin typeface="Arial MT"/>
                <a:cs typeface="Arial MT"/>
              </a:rPr>
              <a:t>Gebruikte strategieën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120639" y="3216503"/>
            <a:ext cx="1209040" cy="1365250"/>
            <a:chOff x="5120639" y="3216503"/>
            <a:chExt cx="1209040" cy="1365250"/>
          </a:xfrm>
        </p:grpSpPr>
        <p:sp>
          <p:nvSpPr>
            <p:cNvPr id="14" name="object 14"/>
            <p:cNvSpPr/>
            <p:nvPr/>
          </p:nvSpPr>
          <p:spPr>
            <a:xfrm>
              <a:off x="5196262" y="3229203"/>
              <a:ext cx="199390" cy="274320"/>
            </a:xfrm>
            <a:custGeom>
              <a:avLst/>
              <a:gdLst/>
              <a:ahLst/>
              <a:cxnLst/>
              <a:rect l="l" t="t" r="r" b="b"/>
              <a:pathLst>
                <a:path w="199389" h="274320">
                  <a:moveTo>
                    <a:pt x="0" y="0"/>
                  </a:moveTo>
                  <a:lnTo>
                    <a:pt x="199110" y="274040"/>
                  </a:lnTo>
                </a:path>
              </a:pathLst>
            </a:custGeom>
            <a:ln w="25400">
              <a:solidFill>
                <a:srgbClr val="8182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20639" y="3372612"/>
              <a:ext cx="1208531" cy="1208531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369074" y="3759140"/>
            <a:ext cx="711835" cy="36703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indent="63500">
              <a:lnSpc>
                <a:spcPts val="1250"/>
              </a:lnSpc>
              <a:spcBef>
                <a:spcPts val="300"/>
              </a:spcBef>
            </a:pPr>
            <a:r>
              <a:rPr sz="1200" dirty="0">
                <a:latin typeface="Arial MT"/>
                <a:cs typeface="Arial MT"/>
              </a:rPr>
              <a:t>Moeilijk-heden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25" dirty="0">
                <a:latin typeface="Arial MT"/>
                <a:cs typeface="Arial MT"/>
              </a:rPr>
              <a:t>MZ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25" name="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0" y="4460648"/>
            <a:ext cx="2566060" cy="6828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316992" y="149352"/>
            <a:ext cx="1386840" cy="318770"/>
            <a:chOff x="316992" y="149352"/>
            <a:chExt cx="1386840" cy="31877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6992" y="149352"/>
              <a:ext cx="560831" cy="31851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4756" y="149352"/>
              <a:ext cx="262127" cy="31851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6864" y="149352"/>
              <a:ext cx="886967" cy="318515"/>
            </a:xfrm>
            <a:prstGeom prst="rect">
              <a:avLst/>
            </a:prstGeom>
          </p:spPr>
        </p:pic>
      </p:grpSp>
      <p:sp>
        <p:nvSpPr>
          <p:cNvPr id="18" name="object 18" descr="$PPTXTitle"/>
          <p:cNvSpPr txBox="1">
            <a:spLocks noGrp="1"/>
          </p:cNvSpPr>
          <p:nvPr>
            <p:ph type="title"/>
          </p:nvPr>
        </p:nvSpPr>
        <p:spPr>
          <a:xfrm>
            <a:off x="392598" y="174862"/>
            <a:ext cx="122047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Calibri"/>
                <a:cs typeface="Calibri"/>
              </a:rPr>
              <a:t>MeAlz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21/09/2026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38332" y="653496"/>
            <a:ext cx="8521700" cy="4130040"/>
            <a:chOff x="238332" y="653496"/>
            <a:chExt cx="8521700" cy="4130040"/>
          </a:xfrm>
        </p:grpSpPr>
        <p:sp>
          <p:nvSpPr>
            <p:cNvPr id="4" name="object 4"/>
            <p:cNvSpPr/>
            <p:nvPr/>
          </p:nvSpPr>
          <p:spPr>
            <a:xfrm>
              <a:off x="8556440" y="4536861"/>
              <a:ext cx="203200" cy="55244"/>
            </a:xfrm>
            <a:custGeom>
              <a:avLst/>
              <a:gdLst/>
              <a:ahLst/>
              <a:cxnLst/>
              <a:rect l="l" t="t" r="r" b="b"/>
              <a:pathLst>
                <a:path w="203200" h="55245">
                  <a:moveTo>
                    <a:pt x="0" y="0"/>
                  </a:moveTo>
                  <a:lnTo>
                    <a:pt x="203091" y="0"/>
                  </a:lnTo>
                  <a:lnTo>
                    <a:pt x="203091" y="54665"/>
                  </a:lnTo>
                  <a:lnTo>
                    <a:pt x="0" y="546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8332" y="653496"/>
              <a:ext cx="8490603" cy="412952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624051" y="4591526"/>
              <a:ext cx="68580" cy="187325"/>
            </a:xfrm>
            <a:custGeom>
              <a:avLst/>
              <a:gdLst/>
              <a:ahLst/>
              <a:cxnLst/>
              <a:rect l="l" t="t" r="r" b="b"/>
              <a:pathLst>
                <a:path w="68579" h="187325">
                  <a:moveTo>
                    <a:pt x="0" y="0"/>
                  </a:moveTo>
                  <a:lnTo>
                    <a:pt x="68128" y="0"/>
                  </a:lnTo>
                  <a:lnTo>
                    <a:pt x="68128" y="186880"/>
                  </a:lnTo>
                  <a:lnTo>
                    <a:pt x="0" y="186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383632" y="239231"/>
            <a:ext cx="15703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Calibri"/>
                <a:cs typeface="Calibri"/>
              </a:rPr>
              <a:t>Interviews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34963" y="963612"/>
            <a:ext cx="2357755" cy="8648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Arial MT"/>
                <a:cs typeface="Arial MT"/>
              </a:rPr>
              <a:t>Er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hangen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ook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briefjes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in</a:t>
            </a:r>
            <a:r>
              <a:rPr sz="1100" spc="-1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de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koelkast: </a:t>
            </a:r>
            <a:r>
              <a:rPr sz="1100" dirty="0">
                <a:latin typeface="Arial MT"/>
                <a:cs typeface="Arial MT"/>
              </a:rPr>
              <a:t>‘vrijdagmiddag</a:t>
            </a:r>
            <a:r>
              <a:rPr sz="1100" spc="-6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microgolf’.</a:t>
            </a:r>
            <a:r>
              <a:rPr sz="1100" spc="-75" dirty="0">
                <a:latin typeface="Arial MT"/>
                <a:cs typeface="Arial MT"/>
              </a:rPr>
              <a:t> </a:t>
            </a:r>
            <a:r>
              <a:rPr sz="1100" spc="-25" dirty="0">
                <a:latin typeface="Arial MT"/>
                <a:cs typeface="Arial MT"/>
              </a:rPr>
              <a:t>De </a:t>
            </a:r>
            <a:r>
              <a:rPr sz="1100" dirty="0">
                <a:latin typeface="Arial MT"/>
                <a:cs typeface="Arial MT"/>
              </a:rPr>
              <a:t>maaltijden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met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de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dag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erbij.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Op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spc="-20" dirty="0">
                <a:latin typeface="Arial MT"/>
                <a:cs typeface="Arial MT"/>
              </a:rPr>
              <a:t>haar </a:t>
            </a:r>
            <a:r>
              <a:rPr sz="1100" dirty="0">
                <a:latin typeface="Arial MT"/>
                <a:cs typeface="Arial MT"/>
              </a:rPr>
              <a:t>charcuterie</a:t>
            </a:r>
            <a:r>
              <a:rPr sz="1100" spc="-7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zet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ik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spc="-20" dirty="0">
                <a:latin typeface="Arial MT"/>
                <a:cs typeface="Arial MT"/>
              </a:rPr>
              <a:t>dan:</a:t>
            </a:r>
            <a:r>
              <a:rPr sz="1100" spc="50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‘zaterdagavond</a:t>
            </a:r>
            <a:r>
              <a:rPr sz="1100" spc="-5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met</a:t>
            </a:r>
            <a:r>
              <a:rPr sz="1100" spc="-55" dirty="0">
                <a:latin typeface="Arial MT"/>
                <a:cs typeface="Arial MT"/>
              </a:rPr>
              <a:t> </a:t>
            </a:r>
            <a:r>
              <a:rPr sz="1100" spc="-10" dirty="0">
                <a:latin typeface="Arial MT"/>
                <a:cs typeface="Arial MT"/>
              </a:rPr>
              <a:t>pistolet’.</a:t>
            </a:r>
            <a:endParaRPr sz="11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44039" y="1348721"/>
            <a:ext cx="2085339" cy="8267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Arial MT"/>
                <a:cs typeface="Arial MT"/>
              </a:rPr>
              <a:t>“</a:t>
            </a:r>
            <a:r>
              <a:rPr sz="1050" i="1" dirty="0">
                <a:latin typeface="Arial"/>
                <a:cs typeface="Arial"/>
              </a:rPr>
              <a:t>Moeke,</a:t>
            </a:r>
            <a:r>
              <a:rPr sz="1050" i="1" spc="-20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hier</a:t>
            </a:r>
            <a:r>
              <a:rPr sz="1050" i="1" spc="-30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een</a:t>
            </a:r>
            <a:r>
              <a:rPr sz="1050" i="1" spc="-15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bord</a:t>
            </a:r>
            <a:r>
              <a:rPr sz="1050" i="1" spc="-15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en</a:t>
            </a:r>
            <a:r>
              <a:rPr sz="1050" i="1" spc="-15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daar</a:t>
            </a:r>
            <a:r>
              <a:rPr sz="1050" i="1" spc="-20" dirty="0">
                <a:latin typeface="Arial"/>
                <a:cs typeface="Arial"/>
              </a:rPr>
              <a:t> </a:t>
            </a:r>
            <a:r>
              <a:rPr sz="1050" i="1" spc="-25" dirty="0">
                <a:latin typeface="Arial"/>
                <a:cs typeface="Arial"/>
              </a:rPr>
              <a:t>een </a:t>
            </a:r>
            <a:r>
              <a:rPr sz="1050" i="1" dirty="0">
                <a:latin typeface="Arial"/>
                <a:cs typeface="Arial"/>
              </a:rPr>
              <a:t>bord</a:t>
            </a:r>
            <a:r>
              <a:rPr sz="1050" dirty="0">
                <a:latin typeface="Arial MT"/>
                <a:cs typeface="Arial MT"/>
              </a:rPr>
              <a:t>.”</a:t>
            </a:r>
            <a:r>
              <a:rPr sz="1050" spc="-2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Het</a:t>
            </a:r>
            <a:r>
              <a:rPr sz="1050" spc="-2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op</a:t>
            </a:r>
            <a:r>
              <a:rPr sz="1050" spc="-3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tafel</a:t>
            </a:r>
            <a:r>
              <a:rPr sz="1050" spc="-2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zetten</a:t>
            </a:r>
            <a:r>
              <a:rPr sz="1050" spc="-2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kon</a:t>
            </a:r>
            <a:r>
              <a:rPr sz="1050" spc="-25" dirty="0">
                <a:latin typeface="Arial MT"/>
                <a:cs typeface="Arial MT"/>
              </a:rPr>
              <a:t> een </a:t>
            </a:r>
            <a:r>
              <a:rPr sz="1050" dirty="0">
                <a:latin typeface="Arial MT"/>
                <a:cs typeface="Arial MT"/>
              </a:rPr>
              <a:t>kwartier</a:t>
            </a:r>
            <a:r>
              <a:rPr sz="1050" spc="-3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duren,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maar</a:t>
            </a:r>
            <a:r>
              <a:rPr sz="1050" spc="-2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ik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deed</a:t>
            </a:r>
            <a:r>
              <a:rPr sz="1050" spc="-20" dirty="0">
                <a:latin typeface="Arial MT"/>
                <a:cs typeface="Arial MT"/>
              </a:rPr>
              <a:t> </a:t>
            </a:r>
            <a:r>
              <a:rPr sz="1050" spc="-25" dirty="0">
                <a:latin typeface="Arial MT"/>
                <a:cs typeface="Arial MT"/>
              </a:rPr>
              <a:t>het </a:t>
            </a:r>
            <a:r>
              <a:rPr sz="1050" dirty="0">
                <a:latin typeface="Arial MT"/>
                <a:cs typeface="Arial MT"/>
              </a:rPr>
              <a:t>effectief</a:t>
            </a:r>
            <a:r>
              <a:rPr sz="1050" spc="-6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elke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dag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met</a:t>
            </a:r>
            <a:r>
              <a:rPr sz="1050" spc="-25" dirty="0">
                <a:latin typeface="Arial MT"/>
                <a:cs typeface="Arial MT"/>
              </a:rPr>
              <a:t> </a:t>
            </a:r>
            <a:r>
              <a:rPr sz="1050" spc="-20" dirty="0">
                <a:latin typeface="Arial MT"/>
                <a:cs typeface="Arial MT"/>
              </a:rPr>
              <a:t>haar.</a:t>
            </a:r>
            <a:endParaRPr sz="10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050" dirty="0">
                <a:latin typeface="Arial MT"/>
                <a:cs typeface="Arial MT"/>
              </a:rPr>
              <a:t>Gewoon</a:t>
            </a:r>
            <a:r>
              <a:rPr sz="1050" spc="-2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om</a:t>
            </a:r>
            <a:r>
              <a:rPr sz="1050" spc="-2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haar</a:t>
            </a:r>
            <a:r>
              <a:rPr sz="1050" spc="-2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actief</a:t>
            </a:r>
            <a:r>
              <a:rPr sz="1050" spc="-3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te</a:t>
            </a:r>
            <a:r>
              <a:rPr sz="1050" spc="-20" dirty="0">
                <a:latin typeface="Arial MT"/>
                <a:cs typeface="Arial MT"/>
              </a:rPr>
              <a:t> </a:t>
            </a:r>
            <a:r>
              <a:rPr sz="1050" spc="-10" dirty="0">
                <a:latin typeface="Arial MT"/>
                <a:cs typeface="Arial MT"/>
              </a:rPr>
              <a:t>houden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63814" y="2295314"/>
            <a:ext cx="252793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Arial MT"/>
                <a:cs typeface="Arial MT"/>
              </a:rPr>
              <a:t>Dus</a:t>
            </a:r>
            <a:r>
              <a:rPr sz="1050" spc="-2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als</a:t>
            </a:r>
            <a:r>
              <a:rPr sz="1050" spc="-1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ik</a:t>
            </a:r>
            <a:r>
              <a:rPr sz="1050" spc="-2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er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tegenin</a:t>
            </a:r>
            <a:r>
              <a:rPr sz="1050" spc="-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ga,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dat</a:t>
            </a:r>
            <a:r>
              <a:rPr sz="1050" spc="-3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werkt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niet.</a:t>
            </a:r>
            <a:r>
              <a:rPr sz="1050" spc="-30" dirty="0">
                <a:latin typeface="Arial MT"/>
                <a:cs typeface="Arial MT"/>
              </a:rPr>
              <a:t> </a:t>
            </a:r>
            <a:r>
              <a:rPr sz="1050" spc="-25" dirty="0">
                <a:latin typeface="Arial MT"/>
                <a:cs typeface="Arial MT"/>
              </a:rPr>
              <a:t>Ik </a:t>
            </a:r>
            <a:r>
              <a:rPr sz="1050" dirty="0">
                <a:latin typeface="Arial MT"/>
                <a:cs typeface="Arial MT"/>
              </a:rPr>
              <a:t>denk</a:t>
            </a:r>
            <a:r>
              <a:rPr sz="1050" spc="-2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dat</a:t>
            </a:r>
            <a:r>
              <a:rPr sz="1050" spc="-3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ik</a:t>
            </a:r>
            <a:r>
              <a:rPr sz="1050" spc="-2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dan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wel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weerstand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spc="-25" dirty="0">
                <a:latin typeface="Arial MT"/>
                <a:cs typeface="Arial MT"/>
              </a:rPr>
              <a:t>en</a:t>
            </a:r>
            <a:r>
              <a:rPr sz="1050" spc="50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agressie</a:t>
            </a:r>
            <a:r>
              <a:rPr sz="1050" spc="-3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zou</a:t>
            </a:r>
            <a:r>
              <a:rPr sz="1050" spc="-1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opwekken.</a:t>
            </a:r>
            <a:r>
              <a:rPr sz="1050" spc="-4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Ik</a:t>
            </a:r>
            <a:r>
              <a:rPr sz="1050" spc="-3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zie</a:t>
            </a:r>
            <a:r>
              <a:rPr sz="1050" spc="-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dat</a:t>
            </a:r>
            <a:r>
              <a:rPr sz="1050" spc="-2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dan</a:t>
            </a:r>
            <a:r>
              <a:rPr sz="1050" spc="-25" dirty="0">
                <a:latin typeface="Arial MT"/>
                <a:cs typeface="Arial MT"/>
              </a:rPr>
              <a:t> wel </a:t>
            </a:r>
            <a:r>
              <a:rPr sz="1050" dirty="0">
                <a:latin typeface="Arial MT"/>
                <a:cs typeface="Arial MT"/>
              </a:rPr>
              <a:t>gebeuren.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Dus</a:t>
            </a:r>
            <a:r>
              <a:rPr sz="1050" spc="-2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dat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heb</a:t>
            </a:r>
            <a:r>
              <a:rPr sz="1050" spc="-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ik</a:t>
            </a:r>
            <a:r>
              <a:rPr sz="1050" spc="-25" dirty="0">
                <a:latin typeface="Arial MT"/>
                <a:cs typeface="Arial MT"/>
              </a:rPr>
              <a:t> </a:t>
            </a:r>
            <a:r>
              <a:rPr sz="1050" spc="-10" dirty="0">
                <a:latin typeface="Arial MT"/>
                <a:cs typeface="Arial MT"/>
              </a:rPr>
              <a:t>afgeleerd.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08731" y="3130759"/>
            <a:ext cx="2061845" cy="8267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Arial MT"/>
                <a:cs typeface="Arial MT"/>
              </a:rPr>
              <a:t>Als</a:t>
            </a:r>
            <a:r>
              <a:rPr sz="1050" spc="-3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er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iemand</a:t>
            </a:r>
            <a:r>
              <a:rPr sz="1050" spc="-4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bij</a:t>
            </a:r>
            <a:r>
              <a:rPr sz="1050" spc="-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zit,</a:t>
            </a:r>
            <a:r>
              <a:rPr sz="1050" spc="-2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heb</a:t>
            </a:r>
            <a:r>
              <a:rPr sz="1050" spc="-1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ik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spc="-25" dirty="0">
                <a:latin typeface="Arial MT"/>
                <a:cs typeface="Arial MT"/>
              </a:rPr>
              <a:t>de </a:t>
            </a:r>
            <a:r>
              <a:rPr sz="1050" dirty="0">
                <a:latin typeface="Arial MT"/>
                <a:cs typeface="Arial MT"/>
              </a:rPr>
              <a:t>indruk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dat</a:t>
            </a:r>
            <a:r>
              <a:rPr sz="1050" spc="-2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ze beter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haar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best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spc="-20" dirty="0">
                <a:latin typeface="Arial MT"/>
                <a:cs typeface="Arial MT"/>
              </a:rPr>
              <a:t>doet. </a:t>
            </a:r>
            <a:r>
              <a:rPr sz="1050" dirty="0">
                <a:latin typeface="Arial MT"/>
                <a:cs typeface="Arial MT"/>
              </a:rPr>
              <a:t>Dan</a:t>
            </a:r>
            <a:r>
              <a:rPr sz="1050" spc="-3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wil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ze</a:t>
            </a:r>
            <a:r>
              <a:rPr sz="1050" spc="-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tonen</a:t>
            </a:r>
            <a:r>
              <a:rPr sz="1050" spc="-2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dat</a:t>
            </a:r>
            <a:r>
              <a:rPr sz="1050" spc="-2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ze</a:t>
            </a:r>
            <a:r>
              <a:rPr sz="1050" spc="-2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het</a:t>
            </a:r>
            <a:r>
              <a:rPr sz="1050" spc="-25" dirty="0">
                <a:latin typeface="Arial MT"/>
                <a:cs typeface="Arial MT"/>
              </a:rPr>
              <a:t> nog </a:t>
            </a:r>
            <a:r>
              <a:rPr sz="1050" dirty="0">
                <a:latin typeface="Arial MT"/>
                <a:cs typeface="Arial MT"/>
              </a:rPr>
              <a:t>kan.</a:t>
            </a:r>
            <a:r>
              <a:rPr sz="1050" spc="-3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In</a:t>
            </a:r>
            <a:r>
              <a:rPr sz="1050" spc="-2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het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weekend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gaat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spc="-20" dirty="0">
                <a:latin typeface="Arial MT"/>
                <a:cs typeface="Arial MT"/>
              </a:rPr>
              <a:t>mijn </a:t>
            </a:r>
            <a:r>
              <a:rPr sz="1050" dirty="0">
                <a:latin typeface="Arial MT"/>
                <a:cs typeface="Arial MT"/>
              </a:rPr>
              <a:t>vrouw</a:t>
            </a:r>
            <a:r>
              <a:rPr sz="1050" spc="-2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mee</a:t>
            </a:r>
            <a:r>
              <a:rPr sz="1050" spc="-3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en</a:t>
            </a:r>
            <a:r>
              <a:rPr sz="1050" spc="-2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dan</a:t>
            </a:r>
            <a:r>
              <a:rPr sz="1050" spc="-2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eet</a:t>
            </a:r>
            <a:r>
              <a:rPr sz="1050" spc="-3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ze</a:t>
            </a:r>
            <a:r>
              <a:rPr sz="1050" spc="-20" dirty="0">
                <a:latin typeface="Arial MT"/>
                <a:cs typeface="Arial MT"/>
              </a:rPr>
              <a:t> </a:t>
            </a:r>
            <a:r>
              <a:rPr sz="1050" spc="-10" dirty="0">
                <a:latin typeface="Arial MT"/>
                <a:cs typeface="Arial MT"/>
              </a:rPr>
              <a:t>meer.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72773" y="3773133"/>
            <a:ext cx="2034539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Arial MT"/>
                <a:cs typeface="Arial MT"/>
              </a:rPr>
              <a:t>Ik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zette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altijd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water</a:t>
            </a:r>
            <a:r>
              <a:rPr sz="1100" spc="-2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bij</a:t>
            </a:r>
            <a:r>
              <a:rPr sz="1100" spc="-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hem.</a:t>
            </a:r>
            <a:r>
              <a:rPr sz="1100" spc="-40" dirty="0">
                <a:latin typeface="Arial MT"/>
                <a:cs typeface="Arial MT"/>
              </a:rPr>
              <a:t> </a:t>
            </a:r>
            <a:r>
              <a:rPr sz="1100" spc="-25" dirty="0">
                <a:latin typeface="Arial MT"/>
                <a:cs typeface="Arial MT"/>
              </a:rPr>
              <a:t>Ik </a:t>
            </a:r>
            <a:r>
              <a:rPr sz="1100" dirty="0">
                <a:latin typeface="Arial MT"/>
                <a:cs typeface="Arial MT"/>
              </a:rPr>
              <a:t>deed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er</a:t>
            </a:r>
            <a:r>
              <a:rPr sz="1100" spc="-2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een</a:t>
            </a:r>
            <a:r>
              <a:rPr sz="1100" spc="-15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beetje</a:t>
            </a:r>
            <a:r>
              <a:rPr sz="1100" spc="-30" dirty="0">
                <a:latin typeface="Arial MT"/>
                <a:cs typeface="Arial MT"/>
              </a:rPr>
              <a:t> </a:t>
            </a:r>
            <a:r>
              <a:rPr sz="1100" dirty="0">
                <a:latin typeface="Arial MT"/>
                <a:cs typeface="Arial MT"/>
              </a:rPr>
              <a:t>grenadine</a:t>
            </a:r>
            <a:r>
              <a:rPr sz="1100" spc="-35" dirty="0">
                <a:latin typeface="Arial MT"/>
                <a:cs typeface="Arial MT"/>
              </a:rPr>
              <a:t> </a:t>
            </a:r>
            <a:r>
              <a:rPr sz="1100" spc="-25" dirty="0">
                <a:latin typeface="Arial MT"/>
                <a:cs typeface="Arial MT"/>
              </a:rPr>
              <a:t>in.</a:t>
            </a:r>
            <a:endParaRPr sz="1100">
              <a:latin typeface="Arial MT"/>
              <a:cs typeface="Arial MT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4460648"/>
            <a:ext cx="2566060" cy="6828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316992" y="149352"/>
            <a:ext cx="1386840" cy="318770"/>
            <a:chOff x="316992" y="149352"/>
            <a:chExt cx="1386840" cy="31877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6992" y="149352"/>
              <a:ext cx="560831" cy="31851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4756" y="149352"/>
              <a:ext cx="262127" cy="3185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6864" y="149352"/>
              <a:ext cx="886967" cy="31851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92598" y="174862"/>
            <a:ext cx="122047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Calibri"/>
                <a:cs typeface="Calibri"/>
              </a:rPr>
              <a:t>MeAlz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–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21/09/2026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970330" y="571411"/>
            <a:ext cx="52679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Calibri"/>
                <a:cs typeface="Calibri"/>
              </a:rPr>
              <a:t>Ontwikkelen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narratieve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component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51982" y="1433574"/>
            <a:ext cx="7109459" cy="178117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Op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basis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van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eerdere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werkpakketten:</a:t>
            </a:r>
            <a:endParaRPr sz="2400">
              <a:latin typeface="Calibri"/>
              <a:cs typeface="Calibri"/>
            </a:endParaRPr>
          </a:p>
          <a:p>
            <a:pPr marL="755015" lvl="1" indent="-285115">
              <a:lnSpc>
                <a:spcPct val="100000"/>
              </a:lnSpc>
              <a:spcBef>
                <a:spcPts val="575"/>
              </a:spcBef>
              <a:buFont typeface="Arial MT"/>
              <a:buChar char="–"/>
              <a:tabLst>
                <a:tab pos="755015" algn="l"/>
              </a:tabLst>
            </a:pPr>
            <a:r>
              <a:rPr sz="2400" spc="-10" dirty="0">
                <a:latin typeface="Calibri"/>
                <a:cs typeface="Calibri"/>
              </a:rPr>
              <a:t>Resultaten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uit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enquête</a:t>
            </a:r>
            <a:endParaRPr sz="2400">
              <a:latin typeface="Calibri"/>
              <a:cs typeface="Calibri"/>
            </a:endParaRPr>
          </a:p>
          <a:p>
            <a:pPr marL="755015" lvl="1" indent="-285115">
              <a:lnSpc>
                <a:spcPct val="100000"/>
              </a:lnSpc>
              <a:spcBef>
                <a:spcPts val="575"/>
              </a:spcBef>
              <a:buFont typeface="Arial MT"/>
              <a:buChar char="–"/>
              <a:tabLst>
                <a:tab pos="755015" algn="l"/>
              </a:tabLst>
            </a:pPr>
            <a:r>
              <a:rPr sz="2400" spc="-10" dirty="0">
                <a:latin typeface="Calibri"/>
                <a:cs typeface="Calibri"/>
              </a:rPr>
              <a:t>Resultaten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uit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interviews</a:t>
            </a:r>
            <a:endParaRPr sz="2400">
              <a:latin typeface="Calibri"/>
              <a:cs typeface="Calibri"/>
            </a:endParaRPr>
          </a:p>
          <a:p>
            <a:pPr marL="755015" lvl="1" indent="-285115">
              <a:lnSpc>
                <a:spcPct val="100000"/>
              </a:lnSpc>
              <a:spcBef>
                <a:spcPts val="580"/>
              </a:spcBef>
              <a:buFont typeface="Arial MT"/>
              <a:buChar char="–"/>
              <a:tabLst>
                <a:tab pos="755015" algn="l"/>
              </a:tabLst>
            </a:pPr>
            <a:r>
              <a:rPr sz="2400" dirty="0">
                <a:latin typeface="Calibri"/>
                <a:cs typeface="Calibri"/>
              </a:rPr>
              <a:t>Aangevuld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met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evidence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based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advies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uit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literatuur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4460648"/>
            <a:ext cx="2566060" cy="6828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316992" y="149352"/>
            <a:ext cx="1386840" cy="318770"/>
            <a:chOff x="316992" y="149352"/>
            <a:chExt cx="1386840" cy="31877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6992" y="149352"/>
              <a:ext cx="560831" cy="31851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4756" y="149352"/>
              <a:ext cx="262127" cy="3185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6864" y="149352"/>
              <a:ext cx="886967" cy="31851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92598" y="174862"/>
            <a:ext cx="122047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Calibri"/>
                <a:cs typeface="Calibri"/>
              </a:rPr>
              <a:t>MeAlz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–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21/09/2026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970330" y="571411"/>
            <a:ext cx="22434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Calibri"/>
                <a:cs typeface="Calibri"/>
              </a:rPr>
              <a:t>Expertvalidatie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51982" y="1465578"/>
            <a:ext cx="4830445" cy="2098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</a:tabLst>
            </a:pPr>
            <a:r>
              <a:rPr sz="1700" dirty="0">
                <a:latin typeface="Calibri"/>
                <a:cs typeface="Calibri"/>
              </a:rPr>
              <a:t>12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experten</a:t>
            </a:r>
            <a:r>
              <a:rPr sz="1700" spc="-6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betrokken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bij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de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praktijkwijzer</a:t>
            </a:r>
            <a:endParaRPr sz="17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buFont typeface="Arial MT"/>
              <a:buChar char="–"/>
              <a:tabLst>
                <a:tab pos="756285" algn="l"/>
              </a:tabLst>
            </a:pPr>
            <a:r>
              <a:rPr sz="1700" spc="-10" dirty="0">
                <a:latin typeface="Calibri"/>
                <a:cs typeface="Calibri"/>
              </a:rPr>
              <a:t>Mantelzorgers</a:t>
            </a:r>
            <a:endParaRPr sz="17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buFont typeface="Arial MT"/>
              <a:buChar char="–"/>
              <a:tabLst>
                <a:tab pos="756285" algn="l"/>
              </a:tabLst>
            </a:pPr>
            <a:r>
              <a:rPr sz="1700" spc="-10" dirty="0">
                <a:latin typeface="Calibri"/>
                <a:cs typeface="Calibri"/>
              </a:rPr>
              <a:t>Logopedisten</a:t>
            </a:r>
            <a:endParaRPr sz="17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buFont typeface="Arial MT"/>
              <a:buChar char="–"/>
              <a:tabLst>
                <a:tab pos="756285" algn="l"/>
              </a:tabLst>
            </a:pPr>
            <a:r>
              <a:rPr sz="1700" spc="-10" dirty="0">
                <a:latin typeface="Calibri"/>
                <a:cs typeface="Calibri"/>
              </a:rPr>
              <a:t>Voedings-</a:t>
            </a:r>
            <a:r>
              <a:rPr sz="1700" spc="-5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en</a:t>
            </a:r>
            <a:r>
              <a:rPr sz="1700" spc="-2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dieetkundige</a:t>
            </a:r>
            <a:endParaRPr sz="17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buFont typeface="Arial MT"/>
              <a:buChar char="–"/>
              <a:tabLst>
                <a:tab pos="756285" algn="l"/>
              </a:tabLst>
            </a:pPr>
            <a:r>
              <a:rPr sz="1700" spc="-10" dirty="0">
                <a:latin typeface="Calibri"/>
                <a:cs typeface="Calibri"/>
              </a:rPr>
              <a:t>Mondhygiënist</a:t>
            </a:r>
            <a:endParaRPr sz="17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buFont typeface="Arial MT"/>
              <a:buChar char="–"/>
              <a:tabLst>
                <a:tab pos="756285" algn="l"/>
              </a:tabLst>
            </a:pPr>
            <a:r>
              <a:rPr sz="1700" spc="-10" dirty="0">
                <a:latin typeface="Calibri"/>
                <a:cs typeface="Calibri"/>
              </a:rPr>
              <a:t>Orthopedagoog</a:t>
            </a:r>
            <a:endParaRPr sz="17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buFont typeface="Arial MT"/>
              <a:buChar char="–"/>
              <a:tabLst>
                <a:tab pos="756285" algn="l"/>
              </a:tabLst>
            </a:pPr>
            <a:r>
              <a:rPr sz="1700" spc="-10" dirty="0">
                <a:latin typeface="Calibri"/>
                <a:cs typeface="Calibri"/>
              </a:rPr>
              <a:t>Ergotherapeut</a:t>
            </a:r>
            <a:endParaRPr sz="17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buFont typeface="Arial MT"/>
              <a:buChar char="–"/>
              <a:tabLst>
                <a:tab pos="756285" algn="l"/>
              </a:tabLst>
            </a:pPr>
            <a:r>
              <a:rPr sz="1700" spc="-10" dirty="0">
                <a:latin typeface="Calibri"/>
                <a:cs typeface="Calibri"/>
              </a:rPr>
              <a:t>Wetenschappelijk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medewerkers/onderzoekers</a:t>
            </a:r>
            <a:endParaRPr sz="17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4460648"/>
            <a:ext cx="2566060" cy="6828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316992" y="149352"/>
            <a:ext cx="1386840" cy="318770"/>
            <a:chOff x="316992" y="149352"/>
            <a:chExt cx="1386840" cy="3187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6992" y="149352"/>
              <a:ext cx="560831" cy="31851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4756" y="149352"/>
              <a:ext cx="262127" cy="31851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6864" y="149352"/>
              <a:ext cx="886967" cy="31851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92598" y="174862"/>
            <a:ext cx="122047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Calibri"/>
                <a:cs typeface="Calibri"/>
              </a:rPr>
              <a:t>MeAlz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–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21/09/2026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146167" y="545899"/>
            <a:ext cx="56730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latin typeface="Calibri"/>
                <a:cs typeface="Calibri"/>
              </a:rPr>
              <a:t>Praktijkwijzer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voor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mantelzorgers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1709" y="1349837"/>
            <a:ext cx="4446344" cy="272201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229077" y="1647553"/>
            <a:ext cx="3483610" cy="2244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Walgraef, </a:t>
            </a:r>
            <a:r>
              <a:rPr sz="1800" dirty="0">
                <a:latin typeface="Calibri"/>
                <a:cs typeface="Calibri"/>
              </a:rPr>
              <a:t>I.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&amp;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Huion,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A.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(2026). </a:t>
            </a:r>
            <a:r>
              <a:rPr sz="1800" i="1" spc="-10" dirty="0">
                <a:latin typeface="Calibri"/>
                <a:cs typeface="Calibri"/>
              </a:rPr>
              <a:t>Maaltijdbegeleiding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bij personen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spc="-25" dirty="0">
                <a:latin typeface="Calibri"/>
                <a:cs typeface="Calibri"/>
              </a:rPr>
              <a:t>met </a:t>
            </a:r>
            <a:r>
              <a:rPr sz="1800" i="1" dirty="0">
                <a:latin typeface="Calibri"/>
                <a:cs typeface="Calibri"/>
              </a:rPr>
              <a:t>dementie: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praktijkwijzer</a:t>
            </a:r>
            <a:r>
              <a:rPr sz="1800" i="1" spc="-20" dirty="0">
                <a:latin typeface="Calibri"/>
                <a:cs typeface="Calibri"/>
              </a:rPr>
              <a:t> voor </a:t>
            </a:r>
            <a:r>
              <a:rPr sz="1800" i="1" spc="-10" dirty="0">
                <a:latin typeface="Calibri"/>
                <a:cs typeface="Calibri"/>
              </a:rPr>
              <a:t>mantelzorgers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[Brochure].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HOGENT.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1800">
              <a:latin typeface="Calibri"/>
              <a:cs typeface="Calibri"/>
            </a:endParaRPr>
          </a:p>
          <a:p>
            <a:pPr marL="12700" marR="581660">
              <a:lnSpc>
                <a:spcPct val="100000"/>
              </a:lnSpc>
            </a:pPr>
            <a:r>
              <a:rPr sz="1800" dirty="0">
                <a:latin typeface="Arial MT"/>
                <a:cs typeface="Arial MT"/>
              </a:rPr>
              <a:t>Beschikbaar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via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website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van </a:t>
            </a:r>
            <a:r>
              <a:rPr sz="1800" spc="-10" dirty="0">
                <a:latin typeface="Arial MT"/>
                <a:cs typeface="Arial MT"/>
              </a:rPr>
              <a:t>HOGENT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4460648"/>
            <a:ext cx="2566060" cy="6828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316992" y="149352"/>
            <a:ext cx="1386840" cy="318770"/>
            <a:chOff x="316992" y="149352"/>
            <a:chExt cx="1386840" cy="3187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6992" y="149352"/>
              <a:ext cx="560831" cy="3185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4756" y="149352"/>
              <a:ext cx="262127" cy="31851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6864" y="149352"/>
              <a:ext cx="886967" cy="318515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92598" y="174862"/>
            <a:ext cx="122047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Calibri"/>
                <a:cs typeface="Calibri"/>
              </a:rPr>
              <a:t>MeAlz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–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21/09/2026</a:t>
            </a:r>
            <a:endParaRPr sz="110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061675" y="584587"/>
          <a:ext cx="6570345" cy="37484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7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65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58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0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3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81025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-10" dirty="0">
                          <a:solidFill>
                            <a:srgbClr val="EE8667"/>
                          </a:solidFill>
                          <a:latin typeface="Arial"/>
                          <a:cs typeface="Arial"/>
                        </a:rPr>
                        <a:t>Verhaal</a:t>
                      </a:r>
                      <a:r>
                        <a:rPr sz="1000" b="1" spc="-30" dirty="0">
                          <a:solidFill>
                            <a:srgbClr val="EE86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5" dirty="0">
                          <a:solidFill>
                            <a:srgbClr val="EE8667"/>
                          </a:solidFill>
                          <a:latin typeface="Arial"/>
                          <a:cs typeface="Arial"/>
                        </a:rPr>
                        <a:t>van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38100">
                      <a:solidFill>
                        <a:srgbClr val="EE8667"/>
                      </a:solidFill>
                      <a:prstDash val="solid"/>
                    </a:lnB>
                    <a:solidFill>
                      <a:srgbClr val="F0C29F"/>
                    </a:solidFill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-10" dirty="0">
                          <a:solidFill>
                            <a:srgbClr val="EE8667"/>
                          </a:solidFill>
                          <a:latin typeface="Arial"/>
                          <a:cs typeface="Arial"/>
                        </a:rPr>
                        <a:t>Hoofdthema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38100">
                      <a:solidFill>
                        <a:srgbClr val="EE8667"/>
                      </a:solidFill>
                      <a:prstDash val="solid"/>
                    </a:lnB>
                    <a:solidFill>
                      <a:srgbClr val="F0C29F"/>
                    </a:solidFill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-10" dirty="0">
                          <a:solidFill>
                            <a:srgbClr val="EE8667"/>
                          </a:solidFill>
                          <a:latin typeface="Arial"/>
                          <a:cs typeface="Arial"/>
                        </a:rPr>
                        <a:t>Persoon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7785" marR="223520">
                        <a:lnSpc>
                          <a:spcPct val="114999"/>
                        </a:lnSpc>
                      </a:pPr>
                      <a:r>
                        <a:rPr sz="1000" b="1" spc="-25" dirty="0">
                          <a:solidFill>
                            <a:srgbClr val="EE8667"/>
                          </a:solidFill>
                          <a:latin typeface="Arial"/>
                          <a:cs typeface="Arial"/>
                        </a:rPr>
                        <a:t>met </a:t>
                      </a:r>
                      <a:r>
                        <a:rPr sz="1000" b="1" spc="-10" dirty="0">
                          <a:solidFill>
                            <a:srgbClr val="EE8667"/>
                          </a:solidFill>
                          <a:latin typeface="Arial"/>
                          <a:cs typeface="Arial"/>
                        </a:rPr>
                        <a:t>dementie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38100">
                      <a:solidFill>
                        <a:srgbClr val="EE8667"/>
                      </a:solidFill>
                      <a:prstDash val="solid"/>
                    </a:lnB>
                    <a:solidFill>
                      <a:srgbClr val="F0C29F"/>
                    </a:solidFill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dirty="0">
                          <a:solidFill>
                            <a:srgbClr val="EE8667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000" b="1" spc="-15" dirty="0">
                          <a:solidFill>
                            <a:srgbClr val="EE86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EE8667"/>
                          </a:solidFill>
                          <a:latin typeface="Arial"/>
                          <a:cs typeface="Arial"/>
                        </a:rPr>
                        <a:t>mantelzorger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778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000" b="1" dirty="0">
                          <a:solidFill>
                            <a:srgbClr val="EE8667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sz="1000" b="1" spc="-15" dirty="0">
                          <a:solidFill>
                            <a:srgbClr val="EE86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solidFill>
                            <a:srgbClr val="EE8667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000" b="1" spc="-25" dirty="0">
                          <a:solidFill>
                            <a:srgbClr val="EE86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0" dirty="0">
                          <a:solidFill>
                            <a:srgbClr val="EE8667"/>
                          </a:solidFill>
                          <a:latin typeface="Arial"/>
                          <a:cs typeface="Arial"/>
                        </a:rPr>
                        <a:t>…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38100">
                      <a:solidFill>
                        <a:srgbClr val="EE8667"/>
                      </a:solidFill>
                      <a:prstDash val="solid"/>
                    </a:lnB>
                    <a:solidFill>
                      <a:srgbClr val="F0C29F"/>
                    </a:solidFill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dirty="0">
                          <a:solidFill>
                            <a:srgbClr val="EE8667"/>
                          </a:solidFill>
                          <a:latin typeface="Arial"/>
                          <a:cs typeface="Arial"/>
                        </a:rPr>
                        <a:t>Mate</a:t>
                      </a:r>
                      <a:r>
                        <a:rPr sz="1000" b="1" spc="-35" dirty="0">
                          <a:solidFill>
                            <a:srgbClr val="EE866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5" dirty="0">
                          <a:solidFill>
                            <a:srgbClr val="EE8667"/>
                          </a:solidFill>
                          <a:latin typeface="Arial"/>
                          <a:cs typeface="Arial"/>
                        </a:rPr>
                        <a:t>van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5778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000" b="1" spc="-10" dirty="0">
                          <a:solidFill>
                            <a:srgbClr val="EE8667"/>
                          </a:solidFill>
                          <a:latin typeface="Arial"/>
                          <a:cs typeface="Arial"/>
                        </a:rPr>
                        <a:t>dementie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38100">
                      <a:solidFill>
                        <a:srgbClr val="EE8667"/>
                      </a:solidFill>
                      <a:prstDash val="solid"/>
                    </a:lnB>
                    <a:solidFill>
                      <a:srgbClr val="F0C29F"/>
                    </a:solidFill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-10" dirty="0">
                          <a:solidFill>
                            <a:srgbClr val="EE8667"/>
                          </a:solidFill>
                          <a:latin typeface="Arial"/>
                          <a:cs typeface="Arial"/>
                        </a:rPr>
                        <a:t>Samenwonend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38100">
                      <a:solidFill>
                        <a:srgbClr val="EE8667"/>
                      </a:solidFill>
                      <a:prstDash val="solid"/>
                    </a:lnB>
                    <a:solidFill>
                      <a:srgbClr val="F0C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980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-10" dirty="0">
                          <a:solidFill>
                            <a:srgbClr val="EE8667"/>
                          </a:solidFill>
                          <a:latin typeface="Arial"/>
                          <a:cs typeface="Arial"/>
                        </a:rPr>
                        <a:t>Gérard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381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0C29F"/>
                    </a:solidFill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dirty="0">
                          <a:latin typeface="Arial MT"/>
                          <a:cs typeface="Arial MT"/>
                        </a:rPr>
                        <a:t>Ervaring</a:t>
                      </a:r>
                      <a:r>
                        <a:rPr sz="10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PmD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381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9E9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M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381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9E9DF"/>
                    </a:solidFill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dirty="0">
                          <a:latin typeface="Arial MT"/>
                          <a:cs typeface="Arial MT"/>
                        </a:rPr>
                        <a:t>-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381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9E9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B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381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9E9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dirty="0">
                          <a:latin typeface="Arial MT"/>
                          <a:cs typeface="Arial MT"/>
                        </a:rPr>
                        <a:t>-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381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9E9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980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-10" dirty="0">
                          <a:solidFill>
                            <a:srgbClr val="EE8667"/>
                          </a:solidFill>
                          <a:latin typeface="Arial"/>
                          <a:cs typeface="Arial"/>
                        </a:rPr>
                        <a:t>Mehmet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0C29F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dirty="0">
                          <a:latin typeface="Arial MT"/>
                          <a:cs typeface="Arial MT"/>
                        </a:rPr>
                        <a:t>Weinig</a:t>
                      </a:r>
                      <a:r>
                        <a:rPr sz="10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drinken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BF4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M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BF4EF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Buurman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BF4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B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BF4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Nee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BF4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980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-10" dirty="0">
                          <a:solidFill>
                            <a:srgbClr val="EE8667"/>
                          </a:solidFill>
                          <a:latin typeface="Arial"/>
                          <a:cs typeface="Arial"/>
                        </a:rPr>
                        <a:t>Layla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0C29F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Vergeten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te</a:t>
                      </a:r>
                      <a:r>
                        <a:rPr sz="10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eten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9E9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V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9E9DF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Dochter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9E9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B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9E9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Nee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9E9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980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-10" dirty="0">
                          <a:solidFill>
                            <a:srgbClr val="EE8667"/>
                          </a:solidFill>
                          <a:latin typeface="Arial"/>
                          <a:cs typeface="Arial"/>
                        </a:rPr>
                        <a:t>Wendy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0C29F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Mondzorg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BF4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V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BF4EF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Kleindochter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BF4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B/M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BF4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Nee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BF4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980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-10" dirty="0">
                          <a:solidFill>
                            <a:srgbClr val="EE8667"/>
                          </a:solidFill>
                          <a:latin typeface="Arial"/>
                          <a:cs typeface="Arial"/>
                        </a:rPr>
                        <a:t>Peter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0C29F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55" dirty="0">
                          <a:latin typeface="Arial MT"/>
                          <a:cs typeface="Arial MT"/>
                        </a:rPr>
                        <a:t>Te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veel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eten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9E9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V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9E9DF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Partner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9E9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M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9E9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Ja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9E9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980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-10" dirty="0">
                          <a:solidFill>
                            <a:srgbClr val="EE8667"/>
                          </a:solidFill>
                          <a:latin typeface="Arial"/>
                          <a:cs typeface="Arial"/>
                        </a:rPr>
                        <a:t>Hendrik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0C29F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55" dirty="0">
                          <a:latin typeface="Arial MT"/>
                          <a:cs typeface="Arial MT"/>
                        </a:rPr>
                        <a:t>Te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dirty="0">
                          <a:latin typeface="Arial MT"/>
                          <a:cs typeface="Arial MT"/>
                        </a:rPr>
                        <a:t>weinig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20" dirty="0">
                          <a:latin typeface="Arial MT"/>
                          <a:cs typeface="Arial MT"/>
                        </a:rPr>
                        <a:t>eten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BF4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V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BF4EF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Partner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BF4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M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BF4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Ja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BF4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980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-10" dirty="0">
                          <a:solidFill>
                            <a:srgbClr val="EE8667"/>
                          </a:solidFill>
                          <a:latin typeface="Arial"/>
                          <a:cs typeface="Arial"/>
                        </a:rPr>
                        <a:t>Lisette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0C29F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Fingerfood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9E9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M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9E9DF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Partner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9E9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M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9E9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Ja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810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9E9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980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000" b="1" spc="-10" dirty="0">
                          <a:solidFill>
                            <a:srgbClr val="EE8667"/>
                          </a:solidFill>
                          <a:latin typeface="Arial"/>
                          <a:cs typeface="Arial"/>
                        </a:rPr>
                        <a:t>Yasmine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0C29F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Verslikken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BF4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M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BF4EF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Partner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BF4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M/E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BF4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Ja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BF4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3540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000" b="1" spc="-20" dirty="0">
                          <a:solidFill>
                            <a:srgbClr val="EE8667"/>
                          </a:solidFill>
                          <a:latin typeface="Arial"/>
                          <a:cs typeface="Arial"/>
                        </a:rPr>
                        <a:t>Jean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0C29F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Voeding</a:t>
                      </a:r>
                      <a:r>
                        <a:rPr sz="10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toedienen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9E9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V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9E9DF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000" spc="-20" dirty="0">
                          <a:latin typeface="Arial MT"/>
                          <a:cs typeface="Arial MT"/>
                        </a:rPr>
                        <a:t>Zoon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9E9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E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9E9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Nee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2700">
                      <a:solidFill>
                        <a:srgbClr val="EE8667"/>
                      </a:solidFill>
                      <a:prstDash val="solid"/>
                    </a:lnL>
                    <a:lnR w="12700">
                      <a:solidFill>
                        <a:srgbClr val="EE8667"/>
                      </a:solidFill>
                      <a:prstDash val="solid"/>
                    </a:lnR>
                    <a:lnT w="12700">
                      <a:solidFill>
                        <a:srgbClr val="EE8667"/>
                      </a:solidFill>
                      <a:prstDash val="solid"/>
                    </a:lnT>
                    <a:lnB w="12700">
                      <a:solidFill>
                        <a:srgbClr val="EE8667"/>
                      </a:solidFill>
                      <a:prstDash val="solid"/>
                    </a:lnB>
                    <a:solidFill>
                      <a:srgbClr val="F9E9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2" name="object 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4460648"/>
            <a:ext cx="2566060" cy="6828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50990"/>
            <a:ext cx="7531734" cy="4993005"/>
            <a:chOff x="0" y="150990"/>
            <a:chExt cx="7531734" cy="49930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460648"/>
              <a:ext cx="2566060" cy="6828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9154" y="150990"/>
              <a:ext cx="3181138" cy="451134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47908" y="150990"/>
              <a:ext cx="3183571" cy="451134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75796"/>
            <a:ext cx="7400290" cy="4968240"/>
            <a:chOff x="0" y="175796"/>
            <a:chExt cx="7400290" cy="4968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460648"/>
              <a:ext cx="2566060" cy="6828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22400" y="175796"/>
              <a:ext cx="3049491" cy="428484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88739" y="175797"/>
              <a:ext cx="3011106" cy="42848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655</Words>
  <Application>Microsoft Office PowerPoint</Application>
  <PresentationFormat>Diavoorstelling (16:9)</PresentationFormat>
  <Paragraphs>156</Paragraphs>
  <Slides>18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25" baseType="lpstr">
      <vt:lpstr>Arial</vt:lpstr>
      <vt:lpstr>Arial MT</vt:lpstr>
      <vt:lpstr>Calibri</vt:lpstr>
      <vt:lpstr>Times New Roman</vt:lpstr>
      <vt:lpstr>Verdana</vt:lpstr>
      <vt:lpstr>Wingdings</vt:lpstr>
      <vt:lpstr>Office Theme</vt:lpstr>
      <vt:lpstr>MeAlz.</vt:lpstr>
      <vt:lpstr>Onderzoek.</vt:lpstr>
      <vt:lpstr>Onderzoeksdoel</vt:lpstr>
      <vt:lpstr>Onderzoeksvragen</vt:lpstr>
      <vt:lpstr>Werkpakketten</vt:lpstr>
      <vt:lpstr>Resultaten.</vt:lpstr>
      <vt:lpstr>Vragenlijst bij mantelzorgers</vt:lpstr>
      <vt:lpstr>Vragenlijst</vt:lpstr>
      <vt:lpstr>Resultaten vragenlijst in tijdschrift Logopedie</vt:lpstr>
      <vt:lpstr>Interviews</vt:lpstr>
      <vt:lpstr>Interviews</vt:lpstr>
      <vt:lpstr>MeAlz – 21/09/2026</vt:lpstr>
      <vt:lpstr>Ontwikkelen narratieve component</vt:lpstr>
      <vt:lpstr>Expertvalidatie</vt:lpstr>
      <vt:lpstr>Praktijkwijzer voor mantelzorgers</vt:lpstr>
      <vt:lpstr>PowerPoint-presentatie</vt:lpstr>
      <vt:lpstr>PowerPoint-presentatie</vt:lpstr>
      <vt:lpstr>PowerPoint-presentatie</vt:lpstr>
    </vt:vector>
  </TitlesOfParts>
  <Company>Hogeschool Gent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Cyr De Rycke</dc:creator>
  <cp:lastModifiedBy>Bernd Samyn</cp:lastModifiedBy>
  <cp:revision>1</cp:revision>
  <dcterms:created xsi:type="dcterms:W3CDTF">2026-09-22T12:29:40Z</dcterms:created>
  <dcterms:modified xsi:type="dcterms:W3CDTF">2026-09-22T12:30:33Z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v10.0.20070.1</vt:lpwstr>
  </property>
  <property fmtid="{D5CDD505-2E9C-101B-9397-08002B2CF9AE}" pid="3" name="Created">
    <vt:filetime>2026-09-08T00:00:00Z</vt:filetime>
  </property>
  <property fmtid="{D5CDD505-2E9C-101B-9397-08002B2CF9AE}" pid="4" name="Creator">
    <vt:lpwstr>Acrobat PDFMaker 26 voor PowerPoint</vt:lpwstr>
  </property>
  <property fmtid="{D5CDD505-2E9C-101B-9397-08002B2CF9AE}" pid="5" name="LastSaved">
    <vt:filetime>2026-09-22T00:00:00Z</vt:filetime>
  </property>
  <property fmtid="{D5CDD505-2E9C-101B-9397-08002B2CF9AE}" pid="6" name="Producer">
    <vt:lpwstr>Adobe PDF Library 26.1.29</vt:lpwstr>
  </property>
</Properties>
</file>