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DDE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722536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904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904" y="0"/>
                </a:lnTo>
                <a:lnTo>
                  <a:pt x="1581904" y="10286948"/>
                </a:lnTo>
                <a:close/>
              </a:path>
            </a:pathLst>
          </a:custGeom>
          <a:solidFill>
            <a:srgbClr val="6D8199">
              <a:alpha val="2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381000" cy="10287000"/>
          </a:xfrm>
          <a:custGeom>
            <a:avLst/>
            <a:gdLst/>
            <a:ahLst/>
            <a:cxnLst/>
            <a:rect l="l" t="t" r="r" b="b"/>
            <a:pathLst>
              <a:path w="381000" h="10287000">
                <a:moveTo>
                  <a:pt x="380426" y="0"/>
                </a:moveTo>
                <a:lnTo>
                  <a:pt x="380426" y="10286750"/>
                </a:lnTo>
                <a:lnTo>
                  <a:pt x="0" y="10286744"/>
                </a:lnTo>
                <a:lnTo>
                  <a:pt x="0" y="0"/>
                </a:lnTo>
                <a:lnTo>
                  <a:pt x="380426" y="0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19947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809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809" y="0"/>
                </a:lnTo>
                <a:lnTo>
                  <a:pt x="1581809" y="10286948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241278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809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809" y="0"/>
                </a:lnTo>
                <a:lnTo>
                  <a:pt x="1581809" y="10286948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962608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810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810" y="0"/>
                </a:lnTo>
                <a:lnTo>
                  <a:pt x="1581810" y="10286948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58414" y="3266558"/>
            <a:ext cx="1720850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283C54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50" dirty="0"/>
              <a:t>‹nr.›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83C54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50" dirty="0"/>
              <a:t>‹nr.›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83C54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50" dirty="0"/>
              <a:t>‹nr.›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DDE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063069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904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904" y="0"/>
                </a:lnTo>
                <a:lnTo>
                  <a:pt x="1581904" y="10286948"/>
                </a:lnTo>
                <a:close/>
              </a:path>
            </a:pathLst>
          </a:custGeom>
          <a:solidFill>
            <a:srgbClr val="6D8199">
              <a:alpha val="2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39149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809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809" y="0"/>
                </a:lnTo>
                <a:lnTo>
                  <a:pt x="1581809" y="10286948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860480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809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809" y="0"/>
                </a:lnTo>
                <a:lnTo>
                  <a:pt x="1581809" y="10286948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581811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809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809" y="0"/>
                </a:lnTo>
                <a:lnTo>
                  <a:pt x="1581809" y="10286948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5303141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810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810" y="0"/>
                </a:lnTo>
                <a:lnTo>
                  <a:pt x="1581810" y="10286948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283C54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50" dirty="0"/>
              <a:t>‹nr.›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50" dirty="0"/>
              <a:t>‹nr.›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DDE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9845" y="894701"/>
            <a:ext cx="16828309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283C54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55299" y="2223249"/>
            <a:ext cx="12310744" cy="57442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77046" y="9215479"/>
            <a:ext cx="8326755" cy="849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50" dirty="0"/>
              <a:t>‹nr.›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hyperlink" Target="https://doi.org/10.1016/j.npg.2019.04.003" TargetMode="External"/><Relationship Id="rId18" Type="http://schemas.openxmlformats.org/officeDocument/2006/relationships/hyperlink" Target="https://doi.org/10.1016/j.amp.2008.01.015" TargetMode="External"/><Relationship Id="rId26" Type="http://schemas.openxmlformats.org/officeDocument/2006/relationships/hyperlink" Target="https://doi.org/10.1037/0882-7974.18.2.250" TargetMode="External"/><Relationship Id="rId21" Type="http://schemas.openxmlformats.org/officeDocument/2006/relationships/hyperlink" Target="https://doi.org/10.1176/appi.ajp.162.11.1996" TargetMode="External"/><Relationship Id="rId34" Type="http://schemas.openxmlformats.org/officeDocument/2006/relationships/hyperlink" Target="https://doi.org/10.1017/S1041610216001654" TargetMode="External"/><Relationship Id="rId7" Type="http://schemas.openxmlformats.org/officeDocument/2006/relationships/hyperlink" Target="https://dumas.ccsd.cnrs.fr/dumas-04006689/document" TargetMode="External"/><Relationship Id="rId12" Type="http://schemas.openxmlformats.org/officeDocument/2006/relationships/hyperlink" Target="https://doi.org/10.1017/S1041610216000922" TargetMode="External"/><Relationship Id="rId17" Type="http://schemas.openxmlformats.org/officeDocument/2006/relationships/hyperlink" Target="https://doi.org/10.3109/17549500903137256" TargetMode="External"/><Relationship Id="rId25" Type="http://schemas.openxmlformats.org/officeDocument/2006/relationships/hyperlink" Target="https://doi.org/10.3233/JAD-220219" TargetMode="External"/><Relationship Id="rId33" Type="http://schemas.openxmlformats.org/officeDocument/2006/relationships/hyperlink" Target="https://doi.org/10.1016/j.npg.2014.10.008" TargetMode="External"/><Relationship Id="rId38" Type="http://schemas.openxmlformats.org/officeDocument/2006/relationships/hyperlink" Target="https://doi.org/10.1016/j.neubiorev.2009.03.003" TargetMode="External"/><Relationship Id="rId2" Type="http://schemas.openxmlformats.org/officeDocument/2006/relationships/hyperlink" Target="https://doi.org/10.1093/brain/awh045" TargetMode="External"/><Relationship Id="rId16" Type="http://schemas.openxmlformats.org/officeDocument/2006/relationships/hyperlink" Target="https://doi.org/10.1037/a0014001" TargetMode="External"/><Relationship Id="rId20" Type="http://schemas.openxmlformats.org/officeDocument/2006/relationships/hyperlink" Target="https://doi.org/10.1016/S0093-934X(03)00147-0" TargetMode="External"/><Relationship Id="rId29" Type="http://schemas.openxmlformats.org/officeDocument/2006/relationships/hyperlink" Target="https://doi.org/10.1002/gps.532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rbi.umons.ac.be/bitstream/20.500.12907/52204/2/THESE-ANNEXES-livre2%20Sandrine%20Basaglia-Pappas-" TargetMode="External"/><Relationship Id="rId11" Type="http://schemas.openxmlformats.org/officeDocument/2006/relationships/hyperlink" Target="https://doi.org/10.1177/07334648261470134" TargetMode="External"/><Relationship Id="rId24" Type="http://schemas.openxmlformats.org/officeDocument/2006/relationships/hyperlink" Target="https://doi.org/10.1006/cogp.1999.0734" TargetMode="External"/><Relationship Id="rId32" Type="http://schemas.openxmlformats.org/officeDocument/2006/relationships/hyperlink" Target="https://dumas.ccsd.cnrs.fr/dumas-01076510v1/document" TargetMode="External"/><Relationship Id="rId37" Type="http://schemas.openxmlformats.org/officeDocument/2006/relationships/hyperlink" Target="https://doi.org/10.1016/j.jamda.2024.105411" TargetMode="External"/><Relationship Id="rId5" Type="http://schemas.openxmlformats.org/officeDocument/2006/relationships/hyperlink" Target="https://doi.org/10.1016/j.bandl.2017.01.004" TargetMode="External"/><Relationship Id="rId15" Type="http://schemas.openxmlformats.org/officeDocument/2006/relationships/hyperlink" Target="https://www.has-sante.fr/upload/docs/application/pdf/2009-07/maladie_dalzheimer-troubles_du_comportement_perturbateurs-argumentaire.pdf" TargetMode="External"/><Relationship Id="rId23" Type="http://schemas.openxmlformats.org/officeDocument/2006/relationships/hyperlink" Target="https://doi.org/10.1098/rstb.2012.0388" TargetMode="External"/><Relationship Id="rId28" Type="http://schemas.openxmlformats.org/officeDocument/2006/relationships/hyperlink" Target="https://doi.org/10.1212/WNL.47.6.1482" TargetMode="External"/><Relationship Id="rId36" Type="http://schemas.openxmlformats.org/officeDocument/2006/relationships/hyperlink" Target="https://hdl.handle.net/20.500.12907/55939" TargetMode="External"/><Relationship Id="rId10" Type="http://schemas.openxmlformats.org/officeDocument/2006/relationships/hyperlink" Target="https://doi.org/10.1016/j.psychres.2015.03.043" TargetMode="External"/><Relationship Id="rId19" Type="http://schemas.openxmlformats.org/officeDocument/2006/relationships/hyperlink" Target="https://doi.org/10.1186/s12877-021-02109-w" TargetMode="External"/><Relationship Id="rId31" Type="http://schemas.openxmlformats.org/officeDocument/2006/relationships/hyperlink" Target="https://doi.org/10.1001/archneur.58.9.1403" TargetMode="External"/><Relationship Id="rId4" Type="http://schemas.openxmlformats.org/officeDocument/2006/relationships/hyperlink" Target="https://doi.org/10.1007/s11357-015-9857-y" TargetMode="External"/><Relationship Id="rId9" Type="http://schemas.openxmlformats.org/officeDocument/2006/relationships/hyperlink" Target="https://doi.org/10.3389/fneur.2012.00073" TargetMode="External"/><Relationship Id="rId14" Type="http://schemas.openxmlformats.org/officeDocument/2006/relationships/hyperlink" Target="https://doi.org/10.3389/fnagi.2018.00437" TargetMode="External"/><Relationship Id="rId22" Type="http://schemas.openxmlformats.org/officeDocument/2006/relationships/hyperlink" Target="https://doi.org/10.1136/bmjopen-2021-048917" TargetMode="External"/><Relationship Id="rId27" Type="http://schemas.openxmlformats.org/officeDocument/2006/relationships/hyperlink" Target="https://doi.org/10.1016/j.amp.2009.01.008" TargetMode="External"/><Relationship Id="rId30" Type="http://schemas.openxmlformats.org/officeDocument/2006/relationships/hyperlink" Target="https://doi.org/10.1016/j.npg.2011.04.006" TargetMode="External"/><Relationship Id="rId35" Type="http://schemas.openxmlformats.org/officeDocument/2006/relationships/hyperlink" Target="https://doi.org/10.1007/s11136-015-1100-x" TargetMode="External"/><Relationship Id="rId8" Type="http://schemas.openxmlformats.org/officeDocument/2006/relationships/hyperlink" Target="https://doi.org/10.1177/2055102920933065" TargetMode="External"/><Relationship Id="rId3" Type="http://schemas.openxmlformats.org/officeDocument/2006/relationships/hyperlink" Target="https://doi.org/10.1186/s13561-021-00333-z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hyperlink" Target="mailto:chiara.vantwembeke@umons.ac.be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12" Type="http://schemas.openxmlformats.org/officeDocument/2006/relationships/hyperlink" Target="mailto:sandra.invernizzi@umons.ac.be" TargetMode="External"/><Relationship Id="rId2" Type="http://schemas.openxmlformats.org/officeDocument/2006/relationships/image" Target="../media/image1.png"/><Relationship Id="rId16" Type="http://schemas.openxmlformats.org/officeDocument/2006/relationships/hyperlink" Target="http://bit.ly/2TtBDf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hyperlink" Target="mailto:laurent.lefebvre@umons.ac.be" TargetMode="External"/><Relationship Id="rId5" Type="http://schemas.openxmlformats.org/officeDocument/2006/relationships/image" Target="../media/image4.png"/><Relationship Id="rId15" Type="http://schemas.openxmlformats.org/officeDocument/2006/relationships/hyperlink" Target="http://bit.ly/2TyoMsr" TargetMode="External"/><Relationship Id="rId10" Type="http://schemas.openxmlformats.org/officeDocument/2006/relationships/image" Target="../media/image40.png"/><Relationship Id="rId4" Type="http://schemas.openxmlformats.org/officeDocument/2006/relationships/image" Target="../media/image3.png"/><Relationship Id="rId9" Type="http://schemas.openxmlformats.org/officeDocument/2006/relationships/image" Target="../media/image39.png"/><Relationship Id="rId14" Type="http://schemas.openxmlformats.org/officeDocument/2006/relationships/hyperlink" Target="https://bit.ly/3A1uf1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836015" cy="10287000"/>
          </a:xfrm>
          <a:custGeom>
            <a:avLst/>
            <a:gdLst/>
            <a:ahLst/>
            <a:cxnLst/>
            <a:rect l="l" t="t" r="r" b="b"/>
            <a:pathLst>
              <a:path w="13836015" h="10287000">
                <a:moveTo>
                  <a:pt x="0" y="10286999"/>
                </a:moveTo>
                <a:lnTo>
                  <a:pt x="13835651" y="10286999"/>
                </a:lnTo>
                <a:lnTo>
                  <a:pt x="13835651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DDE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416969" y="0"/>
            <a:ext cx="139700" cy="10287000"/>
          </a:xfrm>
          <a:custGeom>
            <a:avLst/>
            <a:gdLst/>
            <a:ahLst/>
            <a:cxnLst/>
            <a:rect l="l" t="t" r="r" b="b"/>
            <a:pathLst>
              <a:path w="139700" h="10287000">
                <a:moveTo>
                  <a:pt x="0" y="10286999"/>
                </a:moveTo>
                <a:lnTo>
                  <a:pt x="139477" y="10286999"/>
                </a:lnTo>
                <a:lnTo>
                  <a:pt x="139477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DDE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137761" y="0"/>
            <a:ext cx="139700" cy="10287000"/>
          </a:xfrm>
          <a:custGeom>
            <a:avLst/>
            <a:gdLst/>
            <a:ahLst/>
            <a:cxnLst/>
            <a:rect l="l" t="t" r="r" b="b"/>
            <a:pathLst>
              <a:path w="139700" h="10287000">
                <a:moveTo>
                  <a:pt x="0" y="10286999"/>
                </a:moveTo>
                <a:lnTo>
                  <a:pt x="139476" y="10286999"/>
                </a:lnTo>
                <a:lnTo>
                  <a:pt x="139476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DDE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114857" y="-163"/>
            <a:ext cx="1581785" cy="10287000"/>
          </a:xfrm>
          <a:custGeom>
            <a:avLst/>
            <a:gdLst/>
            <a:ahLst/>
            <a:cxnLst/>
            <a:rect l="l" t="t" r="r" b="b"/>
            <a:pathLst>
              <a:path w="1581784" h="10287000">
                <a:moveTo>
                  <a:pt x="1581316" y="10286826"/>
                </a:moveTo>
                <a:lnTo>
                  <a:pt x="0" y="10286826"/>
                </a:lnTo>
                <a:lnTo>
                  <a:pt x="0" y="0"/>
                </a:lnTo>
                <a:lnTo>
                  <a:pt x="1581316" y="0"/>
                </a:lnTo>
                <a:lnTo>
                  <a:pt x="1581316" y="10286826"/>
                </a:lnTo>
                <a:close/>
              </a:path>
            </a:pathLst>
          </a:custGeom>
          <a:solidFill>
            <a:srgbClr val="6D8199">
              <a:alpha val="2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835651" y="-163"/>
            <a:ext cx="1581785" cy="10287000"/>
          </a:xfrm>
          <a:custGeom>
            <a:avLst/>
            <a:gdLst/>
            <a:ahLst/>
            <a:cxnLst/>
            <a:rect l="l" t="t" r="r" b="b"/>
            <a:pathLst>
              <a:path w="1581784" h="10287000">
                <a:moveTo>
                  <a:pt x="1581316" y="10286826"/>
                </a:moveTo>
                <a:lnTo>
                  <a:pt x="0" y="10286826"/>
                </a:lnTo>
                <a:lnTo>
                  <a:pt x="0" y="0"/>
                </a:lnTo>
                <a:lnTo>
                  <a:pt x="1581316" y="0"/>
                </a:lnTo>
                <a:lnTo>
                  <a:pt x="1581316" y="10286826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556445" y="-163"/>
            <a:ext cx="1581785" cy="10287000"/>
          </a:xfrm>
          <a:custGeom>
            <a:avLst/>
            <a:gdLst/>
            <a:ahLst/>
            <a:cxnLst/>
            <a:rect l="l" t="t" r="r" b="b"/>
            <a:pathLst>
              <a:path w="1581784" h="10287000">
                <a:moveTo>
                  <a:pt x="1581316" y="10286826"/>
                </a:moveTo>
                <a:lnTo>
                  <a:pt x="0" y="10286826"/>
                </a:lnTo>
                <a:lnTo>
                  <a:pt x="0" y="0"/>
                </a:lnTo>
                <a:lnTo>
                  <a:pt x="1581316" y="0"/>
                </a:lnTo>
                <a:lnTo>
                  <a:pt x="1581316" y="10286826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277238" y="0"/>
            <a:ext cx="1010919" cy="10287000"/>
          </a:xfrm>
          <a:custGeom>
            <a:avLst/>
            <a:gdLst/>
            <a:ahLst/>
            <a:cxnLst/>
            <a:rect l="l" t="t" r="r" b="b"/>
            <a:pathLst>
              <a:path w="1010919" h="10287000">
                <a:moveTo>
                  <a:pt x="0" y="10286677"/>
                </a:moveTo>
                <a:lnTo>
                  <a:pt x="0" y="0"/>
                </a:lnTo>
                <a:lnTo>
                  <a:pt x="1010759" y="0"/>
                </a:lnTo>
                <a:lnTo>
                  <a:pt x="1010759" y="10286662"/>
                </a:lnTo>
                <a:lnTo>
                  <a:pt x="0" y="10286677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52606" y="273447"/>
            <a:ext cx="2905124" cy="112394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14857" y="193038"/>
            <a:ext cx="4638674" cy="1057274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6923730" y="273447"/>
            <a:ext cx="1498600" cy="1125855"/>
            <a:chOff x="6923730" y="273447"/>
            <a:chExt cx="1498600" cy="112585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23730" y="817708"/>
              <a:ext cx="1476374" cy="58102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83954" y="273447"/>
              <a:ext cx="1438274" cy="561974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67699" y="384320"/>
            <a:ext cx="2524124" cy="86677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714633" y="3323331"/>
            <a:ext cx="11010265" cy="3597275"/>
          </a:xfrm>
          <a:prstGeom prst="rect">
            <a:avLst/>
          </a:prstGeom>
        </p:spPr>
        <p:txBody>
          <a:bodyPr vert="horz" wrap="square" lIns="0" tIns="216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5"/>
              </a:spcBef>
            </a:pPr>
            <a:r>
              <a:rPr sz="4600" b="1" spc="-40" dirty="0">
                <a:solidFill>
                  <a:srgbClr val="283C54"/>
                </a:solidFill>
                <a:latin typeface="Arial"/>
                <a:cs typeface="Arial"/>
              </a:rPr>
              <a:t>R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é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d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u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i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r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r>
              <a:rPr sz="4600" b="1" spc="-5" dirty="0">
                <a:solidFill>
                  <a:srgbClr val="283C54"/>
                </a:solidFill>
                <a:latin typeface="Arial"/>
                <a:cs typeface="Arial"/>
              </a:rPr>
              <a:t> 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l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s</a:t>
            </a:r>
            <a:r>
              <a:rPr sz="4600" b="1" spc="-5" dirty="0">
                <a:solidFill>
                  <a:srgbClr val="283C54"/>
                </a:solidFill>
                <a:latin typeface="Arial"/>
                <a:cs typeface="Arial"/>
              </a:rPr>
              <a:t>  </a:t>
            </a:r>
            <a:r>
              <a:rPr sz="4600" b="1" spc="-25" dirty="0">
                <a:solidFill>
                  <a:srgbClr val="283C54"/>
                </a:solidFill>
                <a:latin typeface="Arial"/>
                <a:cs typeface="Arial"/>
              </a:rPr>
              <a:t>t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r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o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u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b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l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s</a:t>
            </a:r>
            <a:r>
              <a:rPr sz="4600" b="1" spc="-5" dirty="0">
                <a:solidFill>
                  <a:srgbClr val="283C54"/>
                </a:solidFill>
                <a:latin typeface="Arial"/>
                <a:cs typeface="Arial"/>
              </a:rPr>
              <a:t> 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d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50" dirty="0">
                <a:solidFill>
                  <a:srgbClr val="283C54"/>
                </a:solidFill>
                <a:latin typeface="Arial"/>
                <a:cs typeface="Arial"/>
              </a:rPr>
              <a:t>u</a:t>
            </a:r>
            <a:endParaRPr sz="4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05"/>
              </a:spcBef>
              <a:tabLst>
                <a:tab pos="5520055" algn="l"/>
              </a:tabLst>
            </a:pP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c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o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m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p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o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r</a:t>
            </a:r>
            <a:r>
              <a:rPr sz="4600" b="1" spc="-63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25" dirty="0">
                <a:solidFill>
                  <a:srgbClr val="283C54"/>
                </a:solidFill>
                <a:latin typeface="Arial"/>
                <a:cs typeface="Arial"/>
              </a:rPr>
              <a:t>t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m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n</a:t>
            </a:r>
            <a:r>
              <a:rPr sz="4600" b="1" spc="-63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50" dirty="0">
                <a:solidFill>
                  <a:srgbClr val="283C54"/>
                </a:solidFill>
                <a:latin typeface="Arial"/>
                <a:cs typeface="Arial"/>
              </a:rPr>
              <a:t>t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	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d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a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n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s</a:t>
            </a:r>
            <a:r>
              <a:rPr sz="4600" b="1" spc="-10" dirty="0">
                <a:solidFill>
                  <a:srgbClr val="283C54"/>
                </a:solidFill>
                <a:latin typeface="Arial"/>
                <a:cs typeface="Arial"/>
              </a:rPr>
              <a:t> 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l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a</a:t>
            </a:r>
            <a:r>
              <a:rPr sz="4600" b="1" spc="-5" dirty="0">
                <a:solidFill>
                  <a:srgbClr val="283C54"/>
                </a:solidFill>
                <a:latin typeface="Arial"/>
                <a:cs typeface="Arial"/>
              </a:rPr>
              <a:t> 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m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a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l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a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d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i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50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endParaRPr sz="4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05"/>
              </a:spcBef>
            </a:pP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d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’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40" dirty="0">
                <a:solidFill>
                  <a:srgbClr val="283C54"/>
                </a:solidFill>
                <a:latin typeface="Arial"/>
                <a:cs typeface="Arial"/>
              </a:rPr>
              <a:t>A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l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0" dirty="0">
                <a:solidFill>
                  <a:srgbClr val="283C54"/>
                </a:solidFill>
                <a:latin typeface="Arial"/>
                <a:cs typeface="Arial"/>
              </a:rPr>
              <a:t>z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h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i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m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50" dirty="0">
                <a:solidFill>
                  <a:srgbClr val="283C54"/>
                </a:solidFill>
                <a:latin typeface="Arial"/>
                <a:cs typeface="Arial"/>
              </a:rPr>
              <a:t>r</a:t>
            </a:r>
            <a:endParaRPr sz="4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sz="4600" b="1" spc="275" dirty="0">
                <a:solidFill>
                  <a:srgbClr val="283C54"/>
                </a:solidFill>
                <a:latin typeface="Arial"/>
                <a:cs typeface="Arial"/>
              </a:rPr>
              <a:t>aux</a:t>
            </a:r>
            <a:r>
              <a:rPr sz="4600" b="1" spc="92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350" dirty="0">
                <a:solidFill>
                  <a:srgbClr val="283C54"/>
                </a:solidFill>
                <a:latin typeface="Arial"/>
                <a:cs typeface="Arial"/>
              </a:rPr>
              <a:t>stades</a:t>
            </a:r>
            <a:r>
              <a:rPr sz="4600" b="1" spc="92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370" dirty="0">
                <a:solidFill>
                  <a:srgbClr val="283C54"/>
                </a:solidFill>
                <a:latin typeface="Arial"/>
                <a:cs typeface="Arial"/>
              </a:rPr>
              <a:t>modérés</a:t>
            </a:r>
            <a:r>
              <a:rPr sz="4600" b="1" spc="92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204" dirty="0">
                <a:solidFill>
                  <a:srgbClr val="283C54"/>
                </a:solidFill>
                <a:latin typeface="Arial"/>
                <a:cs typeface="Arial"/>
              </a:rPr>
              <a:t>et</a:t>
            </a:r>
            <a:r>
              <a:rPr sz="4600" b="1" spc="93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355" dirty="0">
                <a:solidFill>
                  <a:srgbClr val="283C54"/>
                </a:solidFill>
                <a:latin typeface="Arial"/>
                <a:cs typeface="Arial"/>
              </a:rPr>
              <a:t>sévères</a:t>
            </a:r>
            <a:endParaRPr sz="46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50" dirty="0"/>
              <a:t>1</a:t>
            </a:fld>
            <a:endParaRPr spc="-50" dirty="0"/>
          </a:p>
        </p:txBody>
      </p:sp>
      <p:sp>
        <p:nvSpPr>
          <p:cNvPr id="16" name="object 16"/>
          <p:cNvSpPr txBox="1"/>
          <p:nvPr/>
        </p:nvSpPr>
        <p:spPr>
          <a:xfrm>
            <a:off x="714633" y="7880690"/>
            <a:ext cx="3443604" cy="12630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2700" spc="-105" dirty="0">
                <a:solidFill>
                  <a:srgbClr val="283C54"/>
                </a:solidFill>
                <a:latin typeface="Arial Black"/>
                <a:cs typeface="Arial Black"/>
              </a:rPr>
              <a:t>Laurent</a:t>
            </a:r>
            <a:r>
              <a:rPr sz="2700" spc="-165" dirty="0">
                <a:solidFill>
                  <a:srgbClr val="283C54"/>
                </a:solidFill>
                <a:latin typeface="Arial Black"/>
                <a:cs typeface="Arial Black"/>
              </a:rPr>
              <a:t> </a:t>
            </a:r>
            <a:r>
              <a:rPr sz="2700" spc="-30" dirty="0">
                <a:solidFill>
                  <a:srgbClr val="283C54"/>
                </a:solidFill>
                <a:latin typeface="Arial Black"/>
                <a:cs typeface="Arial Black"/>
              </a:rPr>
              <a:t>Lefebvre, </a:t>
            </a:r>
            <a:r>
              <a:rPr sz="2700" dirty="0">
                <a:solidFill>
                  <a:srgbClr val="283C54"/>
                </a:solidFill>
                <a:latin typeface="Lucida Sans Unicode"/>
                <a:cs typeface="Lucida Sans Unicode"/>
              </a:rPr>
              <a:t>Sandra</a:t>
            </a:r>
            <a:r>
              <a:rPr sz="2700" spc="-18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7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Invernizzi, </a:t>
            </a:r>
            <a:r>
              <a:rPr sz="2700" spc="-45" dirty="0">
                <a:solidFill>
                  <a:srgbClr val="283C54"/>
                </a:solidFill>
                <a:latin typeface="Lucida Sans Unicode"/>
                <a:cs typeface="Lucida Sans Unicode"/>
              </a:rPr>
              <a:t>Chiara</a:t>
            </a:r>
            <a:r>
              <a:rPr sz="2700" spc="-15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700" spc="-30" dirty="0">
                <a:solidFill>
                  <a:srgbClr val="283C54"/>
                </a:solidFill>
                <a:latin typeface="Lucida Sans Unicode"/>
                <a:cs typeface="Lucida Sans Unicode"/>
              </a:rPr>
              <a:t>Vantwembeke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5872" y="-249"/>
            <a:ext cx="3592195" cy="1807210"/>
          </a:xfrm>
          <a:prstGeom prst="rect">
            <a:avLst/>
          </a:prstGeom>
          <a:solidFill>
            <a:srgbClr val="6D8199"/>
          </a:solidFill>
        </p:spPr>
        <p:txBody>
          <a:bodyPr vert="horz" wrap="square" lIns="0" tIns="24765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950"/>
              </a:spcBef>
            </a:pP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Congrès</a:t>
            </a:r>
            <a:r>
              <a:rPr sz="23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psychosocial</a:t>
            </a:r>
            <a:endParaRPr sz="23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  <a:spcBef>
                <a:spcPts val="940"/>
              </a:spcBef>
            </a:pPr>
            <a:r>
              <a:rPr sz="2200" spc="-10" dirty="0">
                <a:solidFill>
                  <a:srgbClr val="FFFFFF"/>
                </a:solidFill>
                <a:latin typeface="Arial MT"/>
                <a:cs typeface="Arial MT"/>
              </a:rPr>
              <a:t>SAO-</a:t>
            </a:r>
            <a:r>
              <a:rPr sz="2200" spc="-25" dirty="0">
                <a:solidFill>
                  <a:srgbClr val="FFFFFF"/>
                </a:solidFill>
                <a:latin typeface="Arial MT"/>
                <a:cs typeface="Arial MT"/>
              </a:rPr>
              <a:t>FRA</a:t>
            </a:r>
            <a:endParaRPr sz="2200">
              <a:latin typeface="Arial MT"/>
              <a:cs typeface="Arial MT"/>
            </a:endParaRPr>
          </a:p>
          <a:p>
            <a:pPr marL="1270" algn="ctr">
              <a:lnSpc>
                <a:spcPct val="100000"/>
              </a:lnSpc>
              <a:spcBef>
                <a:spcPts val="960"/>
              </a:spcBef>
            </a:pP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21</a:t>
            </a:r>
            <a:r>
              <a:rPr sz="22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septembre</a:t>
            </a:r>
            <a:r>
              <a:rPr sz="22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Arial MT"/>
                <a:cs typeface="Arial MT"/>
              </a:rPr>
              <a:t>2026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4015524" y="5652540"/>
            <a:ext cx="3881754" cy="8750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550" dirty="0">
                <a:solidFill>
                  <a:srgbClr val="4A6481"/>
                </a:solidFill>
              </a:rPr>
              <a:t>Cas</a:t>
            </a:r>
            <a:r>
              <a:rPr sz="5550" spc="5" dirty="0">
                <a:solidFill>
                  <a:srgbClr val="4A6481"/>
                </a:solidFill>
              </a:rPr>
              <a:t> </a:t>
            </a:r>
            <a:r>
              <a:rPr sz="5550" spc="-10" dirty="0">
                <a:solidFill>
                  <a:srgbClr val="4A6481"/>
                </a:solidFill>
              </a:rPr>
              <a:t>clinique</a:t>
            </a:r>
            <a:endParaRPr sz="555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  <p:sp>
        <p:nvSpPr>
          <p:cNvPr id="3" name="object 3"/>
          <p:cNvSpPr txBox="1"/>
          <p:nvPr/>
        </p:nvSpPr>
        <p:spPr>
          <a:xfrm>
            <a:off x="15058414" y="3430583"/>
            <a:ext cx="172085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0" spc="-25" dirty="0">
                <a:solidFill>
                  <a:srgbClr val="4A6481"/>
                </a:solidFill>
                <a:latin typeface="Arial MT"/>
                <a:cs typeface="Arial MT"/>
              </a:rPr>
              <a:t>01</a:t>
            </a:r>
            <a:endParaRPr sz="1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850499" y="-157"/>
            <a:ext cx="1583055" cy="10287000"/>
          </a:xfrm>
          <a:custGeom>
            <a:avLst/>
            <a:gdLst/>
            <a:ahLst/>
            <a:cxnLst/>
            <a:rect l="l" t="t" r="r" b="b"/>
            <a:pathLst>
              <a:path w="1583055" h="10287000">
                <a:moveTo>
                  <a:pt x="1582784" y="10286813"/>
                </a:moveTo>
                <a:lnTo>
                  <a:pt x="0" y="10286813"/>
                </a:lnTo>
                <a:lnTo>
                  <a:pt x="0" y="0"/>
                </a:lnTo>
                <a:lnTo>
                  <a:pt x="1582784" y="0"/>
                </a:lnTo>
                <a:lnTo>
                  <a:pt x="1582784" y="10286813"/>
                </a:lnTo>
                <a:close/>
              </a:path>
            </a:pathLst>
          </a:custGeom>
          <a:solidFill>
            <a:srgbClr val="6D8199">
              <a:alpha val="2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72890" y="-157"/>
            <a:ext cx="1583055" cy="10287000"/>
          </a:xfrm>
          <a:custGeom>
            <a:avLst/>
            <a:gdLst/>
            <a:ahLst/>
            <a:cxnLst/>
            <a:rect l="l" t="t" r="r" b="b"/>
            <a:pathLst>
              <a:path w="1583055" h="10287000">
                <a:moveTo>
                  <a:pt x="1582784" y="10286813"/>
                </a:moveTo>
                <a:lnTo>
                  <a:pt x="0" y="10286813"/>
                </a:lnTo>
                <a:lnTo>
                  <a:pt x="0" y="0"/>
                </a:lnTo>
                <a:lnTo>
                  <a:pt x="1582784" y="0"/>
                </a:lnTo>
                <a:lnTo>
                  <a:pt x="1582784" y="10286813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1370">
              <a:lnSpc>
                <a:spcPct val="100000"/>
              </a:lnSpc>
              <a:spcBef>
                <a:spcPts val="100"/>
              </a:spcBef>
            </a:pPr>
            <a:r>
              <a:rPr dirty="0"/>
              <a:t>Présentation </a:t>
            </a:r>
            <a:r>
              <a:rPr spc="-10" dirty="0"/>
              <a:t>clinique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593399" y="2223249"/>
          <a:ext cx="12310744" cy="57442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95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29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7565">
                <a:tc gridSpan="2"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sz="3600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Monsieur J. </a:t>
                      </a:r>
                      <a:r>
                        <a:rPr sz="3600" spc="-25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D.</a:t>
                      </a:r>
                      <a:endParaRPr sz="3600">
                        <a:latin typeface="Arial MT"/>
                        <a:cs typeface="Arial MT"/>
                      </a:endParaRPr>
                    </a:p>
                  </a:txBody>
                  <a:tcPr marL="0" marR="0" marT="109220" marB="0">
                    <a:lnL w="9525">
                      <a:solidFill>
                        <a:srgbClr val="9D9D9D"/>
                      </a:solidFill>
                      <a:prstDash val="solid"/>
                    </a:lnL>
                    <a:lnR w="9525">
                      <a:solidFill>
                        <a:srgbClr val="9D9D9D"/>
                      </a:solidFill>
                      <a:prstDash val="solid"/>
                    </a:lnR>
                    <a:lnT w="9525">
                      <a:solidFill>
                        <a:srgbClr val="9D9D9D"/>
                      </a:solidFill>
                      <a:prstDash val="solid"/>
                    </a:lnT>
                    <a:lnB w="9525">
                      <a:solidFill>
                        <a:srgbClr val="283C54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310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sz="2400" spc="-25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Age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T="213995" marB="0">
                    <a:lnL w="9525">
                      <a:solidFill>
                        <a:srgbClr val="9D9D9D"/>
                      </a:solidFill>
                      <a:prstDash val="solid"/>
                    </a:lnL>
                    <a:lnR w="9525">
                      <a:solidFill>
                        <a:srgbClr val="9D9D9D"/>
                      </a:solidFill>
                      <a:prstDash val="solid"/>
                    </a:lnR>
                    <a:lnT w="9525">
                      <a:solidFill>
                        <a:srgbClr val="283C54"/>
                      </a:solidFill>
                      <a:prstDash val="solid"/>
                    </a:lnT>
                    <a:lnB w="9525">
                      <a:solidFill>
                        <a:srgbClr val="283C5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sz="2400" spc="-16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69</a:t>
                      </a:r>
                      <a:r>
                        <a:rPr sz="2400" spc="-135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4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ans</a:t>
                      </a:r>
                      <a:r>
                        <a:rPr sz="2400" spc="-13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9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(18/04/1957)</a:t>
                      </a:r>
                      <a:endParaRPr sz="2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13995" marB="0">
                    <a:lnL w="9525">
                      <a:solidFill>
                        <a:srgbClr val="9D9D9D"/>
                      </a:solidFill>
                      <a:prstDash val="solid"/>
                    </a:lnL>
                    <a:lnR w="9525">
                      <a:solidFill>
                        <a:srgbClr val="9D9D9D"/>
                      </a:solidFill>
                      <a:prstDash val="solid"/>
                    </a:lnR>
                    <a:lnT w="9525">
                      <a:solidFill>
                        <a:srgbClr val="283C54"/>
                      </a:solidFill>
                      <a:prstDash val="solid"/>
                    </a:lnT>
                    <a:lnB w="9525">
                      <a:solidFill>
                        <a:srgbClr val="283C5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310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sz="2400" spc="-10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Genre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T="213995" marB="0">
                    <a:lnL w="9525">
                      <a:solidFill>
                        <a:srgbClr val="9D9D9D"/>
                      </a:solidFill>
                      <a:prstDash val="solid"/>
                    </a:lnL>
                    <a:lnR w="9525">
                      <a:solidFill>
                        <a:srgbClr val="9D9D9D"/>
                      </a:solidFill>
                      <a:prstDash val="solid"/>
                    </a:lnR>
                    <a:lnT w="9525">
                      <a:solidFill>
                        <a:srgbClr val="283C54"/>
                      </a:solidFill>
                      <a:prstDash val="solid"/>
                    </a:lnT>
                    <a:lnB w="9525">
                      <a:solidFill>
                        <a:srgbClr val="283C5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sz="2400" spc="-1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Masculin</a:t>
                      </a:r>
                      <a:endParaRPr sz="2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13995" marB="0">
                    <a:lnL w="9525">
                      <a:solidFill>
                        <a:srgbClr val="9D9D9D"/>
                      </a:solidFill>
                      <a:prstDash val="solid"/>
                    </a:lnL>
                    <a:lnR w="9525">
                      <a:solidFill>
                        <a:srgbClr val="9D9D9D"/>
                      </a:solidFill>
                      <a:prstDash val="solid"/>
                    </a:lnR>
                    <a:lnT w="9525">
                      <a:solidFill>
                        <a:srgbClr val="283C54"/>
                      </a:solidFill>
                      <a:prstDash val="solid"/>
                    </a:lnT>
                    <a:lnB w="9525">
                      <a:solidFill>
                        <a:srgbClr val="283C5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80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50165" marR="254635">
                        <a:lnSpc>
                          <a:spcPts val="2850"/>
                        </a:lnSpc>
                      </a:pPr>
                      <a:r>
                        <a:rPr sz="2400" spc="-10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Plaintes </a:t>
                      </a:r>
                      <a:r>
                        <a:rPr sz="2400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rapportées</a:t>
                      </a:r>
                      <a:r>
                        <a:rPr sz="2400" spc="-114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400" spc="-25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par </a:t>
                      </a:r>
                      <a:r>
                        <a:rPr sz="2400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la</a:t>
                      </a:r>
                      <a:r>
                        <a:rPr sz="2400" spc="-20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400" spc="-10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fratrie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9D9D9D"/>
                      </a:solidFill>
                      <a:prstDash val="solid"/>
                    </a:lnL>
                    <a:lnR w="9525">
                      <a:solidFill>
                        <a:srgbClr val="9D9D9D"/>
                      </a:solidFill>
                      <a:prstDash val="solid"/>
                    </a:lnR>
                    <a:lnT w="9525">
                      <a:solidFill>
                        <a:srgbClr val="283C54"/>
                      </a:solidFill>
                      <a:prstDash val="solid"/>
                    </a:lnT>
                    <a:lnB w="9525">
                      <a:solidFill>
                        <a:srgbClr val="283C5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568325" marR="5074285">
                        <a:lnSpc>
                          <a:spcPts val="2850"/>
                        </a:lnSpc>
                      </a:pPr>
                      <a:r>
                        <a:rPr sz="2400" spc="-85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Agitation</a:t>
                      </a:r>
                      <a:r>
                        <a:rPr sz="2400" spc="-125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4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motrice</a:t>
                      </a:r>
                      <a:r>
                        <a:rPr sz="2400" spc="-125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1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permanente Opposition</a:t>
                      </a:r>
                      <a:endParaRPr sz="2400">
                        <a:latin typeface="Lucida Sans Unicode"/>
                        <a:cs typeface="Lucida Sans Unicode"/>
                      </a:endParaRPr>
                    </a:p>
                    <a:p>
                      <a:pPr marL="568325">
                        <a:lnSpc>
                          <a:spcPts val="2745"/>
                        </a:lnSpc>
                      </a:pPr>
                      <a:r>
                        <a:rPr sz="2400" spc="-8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Accès</a:t>
                      </a:r>
                      <a:r>
                        <a:rPr sz="2400" spc="-14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1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2400" spc="-18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1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colère</a:t>
                      </a:r>
                      <a:endParaRPr sz="2400">
                        <a:latin typeface="Lucida Sans Unicode"/>
                        <a:cs typeface="Lucida Sans Unicode"/>
                      </a:endParaRPr>
                    </a:p>
                    <a:p>
                      <a:pPr marL="568325" marR="4828540">
                        <a:lnSpc>
                          <a:spcPts val="2850"/>
                        </a:lnSpc>
                        <a:spcBef>
                          <a:spcPts val="105"/>
                        </a:spcBef>
                      </a:pPr>
                      <a:r>
                        <a:rPr sz="2400" spc="-4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Intolérance</a:t>
                      </a:r>
                      <a:r>
                        <a:rPr sz="2400" spc="-12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à</a:t>
                      </a:r>
                      <a:r>
                        <a:rPr sz="2400" spc="-12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55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la</a:t>
                      </a:r>
                      <a:r>
                        <a:rPr sz="2400" spc="-12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1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frustration </a:t>
                      </a:r>
                      <a:r>
                        <a:rPr sz="2400" spc="-7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Difficultés</a:t>
                      </a:r>
                      <a:r>
                        <a:rPr sz="2400" spc="-13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1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2400" spc="-13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1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communication </a:t>
                      </a:r>
                      <a:r>
                        <a:rPr sz="2400" spc="-5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Relations</a:t>
                      </a:r>
                      <a:r>
                        <a:rPr sz="2400" spc="-10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7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familialles</a:t>
                      </a:r>
                      <a:r>
                        <a:rPr sz="2400" spc="-10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2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déteriorées</a:t>
                      </a:r>
                      <a:endParaRPr sz="2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83515" marB="0">
                    <a:lnL w="9525">
                      <a:solidFill>
                        <a:srgbClr val="9D9D9D"/>
                      </a:solidFill>
                      <a:prstDash val="solid"/>
                    </a:lnL>
                    <a:lnR w="9525">
                      <a:solidFill>
                        <a:srgbClr val="9D9D9D"/>
                      </a:solidFill>
                      <a:prstDash val="solid"/>
                    </a:lnR>
                    <a:lnT w="9525">
                      <a:solidFill>
                        <a:srgbClr val="283C54"/>
                      </a:solidFill>
                      <a:prstDash val="solid"/>
                    </a:lnT>
                    <a:lnB w="9525">
                      <a:solidFill>
                        <a:srgbClr val="283C5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4010" y="5387300"/>
            <a:ext cx="104775" cy="1047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4010" y="5749250"/>
            <a:ext cx="104775" cy="1047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4010" y="6111200"/>
            <a:ext cx="104775" cy="1047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4010" y="6473150"/>
            <a:ext cx="104775" cy="1047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4010" y="6835100"/>
            <a:ext cx="104775" cy="1047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4010" y="7197050"/>
            <a:ext cx="104775" cy="104774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850499" y="-157"/>
            <a:ext cx="1583055" cy="10287000"/>
          </a:xfrm>
          <a:custGeom>
            <a:avLst/>
            <a:gdLst/>
            <a:ahLst/>
            <a:cxnLst/>
            <a:rect l="l" t="t" r="r" b="b"/>
            <a:pathLst>
              <a:path w="1583055" h="10287000">
                <a:moveTo>
                  <a:pt x="1582784" y="10286813"/>
                </a:moveTo>
                <a:lnTo>
                  <a:pt x="0" y="10286813"/>
                </a:lnTo>
                <a:lnTo>
                  <a:pt x="0" y="0"/>
                </a:lnTo>
                <a:lnTo>
                  <a:pt x="1582784" y="0"/>
                </a:lnTo>
                <a:lnTo>
                  <a:pt x="1582784" y="10286813"/>
                </a:lnTo>
                <a:close/>
              </a:path>
            </a:pathLst>
          </a:custGeom>
          <a:solidFill>
            <a:srgbClr val="6D8199">
              <a:alpha val="2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72890" y="-157"/>
            <a:ext cx="1583055" cy="10287000"/>
          </a:xfrm>
          <a:custGeom>
            <a:avLst/>
            <a:gdLst/>
            <a:ahLst/>
            <a:cxnLst/>
            <a:rect l="l" t="t" r="r" b="b"/>
            <a:pathLst>
              <a:path w="1583055" h="10287000">
                <a:moveTo>
                  <a:pt x="1582784" y="10286813"/>
                </a:moveTo>
                <a:lnTo>
                  <a:pt x="0" y="10286813"/>
                </a:lnTo>
                <a:lnTo>
                  <a:pt x="0" y="0"/>
                </a:lnTo>
                <a:lnTo>
                  <a:pt x="1582784" y="0"/>
                </a:lnTo>
                <a:lnTo>
                  <a:pt x="1582784" y="10286813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4010" y="5387300"/>
            <a:ext cx="104775" cy="1047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4010" y="5749250"/>
            <a:ext cx="104775" cy="1047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4010" y="6111200"/>
            <a:ext cx="104775" cy="1047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4010" y="6473150"/>
            <a:ext cx="104775" cy="1047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4010" y="6835100"/>
            <a:ext cx="104775" cy="1047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84010" y="7197050"/>
            <a:ext cx="104775" cy="104774"/>
          </a:xfrm>
          <a:prstGeom prst="rect">
            <a:avLst/>
          </a:prstGeom>
        </p:spPr>
      </p:pic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1518724" y="921149"/>
            <a:ext cx="709993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Présentation </a:t>
            </a:r>
            <a:r>
              <a:rPr spc="-10" dirty="0"/>
              <a:t>clinique</a:t>
            </a: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37741" y="5459728"/>
            <a:ext cx="152400" cy="15239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37741" y="6059803"/>
            <a:ext cx="152400" cy="15239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37741" y="6659878"/>
            <a:ext cx="152400" cy="15239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37741" y="7259953"/>
            <a:ext cx="152400" cy="152399"/>
          </a:xfrm>
          <a:prstGeom prst="rect">
            <a:avLst/>
          </a:prstGeom>
        </p:spPr>
      </p:pic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1593399" y="2223249"/>
          <a:ext cx="12225020" cy="5744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95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29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7565">
                <a:tc gridSpan="2"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sz="3600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Monsieur J. </a:t>
                      </a:r>
                      <a:r>
                        <a:rPr sz="3600" spc="-25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D.</a:t>
                      </a:r>
                      <a:endParaRPr sz="3600">
                        <a:latin typeface="Arial MT"/>
                        <a:cs typeface="Arial MT"/>
                      </a:endParaRPr>
                    </a:p>
                  </a:txBody>
                  <a:tcPr marL="0" marR="0" marT="109220" marB="0">
                    <a:lnL w="9525">
                      <a:solidFill>
                        <a:srgbClr val="9D9D9D"/>
                      </a:solidFill>
                      <a:prstDash val="solid"/>
                    </a:lnL>
                    <a:lnR w="9525">
                      <a:solidFill>
                        <a:srgbClr val="9D9D9D"/>
                      </a:solidFill>
                      <a:prstDash val="solid"/>
                    </a:lnR>
                    <a:lnT w="9525">
                      <a:solidFill>
                        <a:srgbClr val="9D9D9D"/>
                      </a:solidFill>
                      <a:prstDash val="solid"/>
                    </a:lnT>
                    <a:lnB w="9525">
                      <a:solidFill>
                        <a:srgbClr val="283C54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9310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sz="2400" spc="-25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Age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T="213995" marB="0">
                    <a:lnL w="9525">
                      <a:solidFill>
                        <a:srgbClr val="9D9D9D"/>
                      </a:solidFill>
                      <a:prstDash val="solid"/>
                    </a:lnL>
                    <a:lnR w="9525">
                      <a:solidFill>
                        <a:srgbClr val="9D9D9D"/>
                      </a:solidFill>
                      <a:prstDash val="solid"/>
                    </a:lnR>
                    <a:lnT w="9525">
                      <a:solidFill>
                        <a:srgbClr val="283C54"/>
                      </a:solidFill>
                      <a:prstDash val="solid"/>
                    </a:lnT>
                    <a:lnB w="9525">
                      <a:solidFill>
                        <a:srgbClr val="283C5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sz="2400" spc="-16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69</a:t>
                      </a:r>
                      <a:r>
                        <a:rPr sz="2400" spc="-135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4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ans</a:t>
                      </a:r>
                      <a:r>
                        <a:rPr sz="2400" spc="-13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9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(18/04/1957)</a:t>
                      </a:r>
                      <a:endParaRPr sz="2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13995" marB="0">
                    <a:lnL w="9525">
                      <a:solidFill>
                        <a:srgbClr val="9D9D9D"/>
                      </a:solidFill>
                      <a:prstDash val="solid"/>
                    </a:lnL>
                    <a:lnR w="9525">
                      <a:solidFill>
                        <a:srgbClr val="9D9D9D"/>
                      </a:solidFill>
                      <a:prstDash val="solid"/>
                    </a:lnR>
                    <a:lnT w="9525">
                      <a:solidFill>
                        <a:srgbClr val="283C54"/>
                      </a:solidFill>
                      <a:prstDash val="solid"/>
                    </a:lnT>
                    <a:lnB w="9525">
                      <a:solidFill>
                        <a:srgbClr val="283C5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9310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sz="2400" spc="-10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Genre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T="213995" marB="0">
                    <a:lnL w="9525">
                      <a:solidFill>
                        <a:srgbClr val="9D9D9D"/>
                      </a:solidFill>
                      <a:prstDash val="solid"/>
                    </a:lnL>
                    <a:lnR w="9525">
                      <a:solidFill>
                        <a:srgbClr val="9D9D9D"/>
                      </a:solidFill>
                      <a:prstDash val="solid"/>
                    </a:lnR>
                    <a:lnT w="9525">
                      <a:solidFill>
                        <a:srgbClr val="283C54"/>
                      </a:solidFill>
                      <a:prstDash val="solid"/>
                    </a:lnT>
                    <a:lnB w="9525">
                      <a:solidFill>
                        <a:srgbClr val="283C5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685"/>
                        </a:spcBef>
                      </a:pPr>
                      <a:r>
                        <a:rPr sz="2400" spc="-1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Masculin</a:t>
                      </a:r>
                      <a:endParaRPr sz="2400">
                        <a:latin typeface="Lucida Sans Unicode"/>
                        <a:cs typeface="Lucida Sans Unicode"/>
                      </a:endParaRPr>
                    </a:p>
                  </a:txBody>
                  <a:tcPr marL="0" marR="0" marT="213995" marB="0">
                    <a:lnL w="9525">
                      <a:solidFill>
                        <a:srgbClr val="9D9D9D"/>
                      </a:solidFill>
                      <a:prstDash val="solid"/>
                    </a:lnL>
                    <a:lnR w="9525">
                      <a:solidFill>
                        <a:srgbClr val="9D9D9D"/>
                      </a:solidFill>
                      <a:prstDash val="solid"/>
                    </a:lnR>
                    <a:lnT w="9525">
                      <a:solidFill>
                        <a:srgbClr val="283C54"/>
                      </a:solidFill>
                      <a:prstDash val="solid"/>
                    </a:lnT>
                    <a:lnB w="9525">
                      <a:solidFill>
                        <a:srgbClr val="283C5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80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50165" marR="254635">
                        <a:lnSpc>
                          <a:spcPts val="2850"/>
                        </a:lnSpc>
                      </a:pPr>
                      <a:r>
                        <a:rPr sz="2400" spc="-10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Plaintes </a:t>
                      </a:r>
                      <a:r>
                        <a:rPr sz="2400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rapportées</a:t>
                      </a:r>
                      <a:r>
                        <a:rPr sz="2400" spc="-114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400" spc="-25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par </a:t>
                      </a:r>
                      <a:r>
                        <a:rPr sz="2400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la</a:t>
                      </a:r>
                      <a:r>
                        <a:rPr sz="2400" spc="-20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400" spc="-10" dirty="0">
                          <a:solidFill>
                            <a:srgbClr val="283C54"/>
                          </a:solidFill>
                          <a:latin typeface="Arial MT"/>
                          <a:cs typeface="Arial MT"/>
                        </a:rPr>
                        <a:t>fratrie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9525">
                      <a:solidFill>
                        <a:srgbClr val="9D9D9D"/>
                      </a:solidFill>
                      <a:prstDash val="solid"/>
                    </a:lnL>
                    <a:lnR w="9525">
                      <a:solidFill>
                        <a:srgbClr val="9D9D9D"/>
                      </a:solidFill>
                      <a:prstDash val="solid"/>
                    </a:lnR>
                    <a:lnT w="9525">
                      <a:solidFill>
                        <a:srgbClr val="283C54"/>
                      </a:solidFill>
                      <a:prstDash val="solid"/>
                    </a:lnT>
                    <a:lnB w="9525">
                      <a:solidFill>
                        <a:srgbClr val="283C5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568325">
                        <a:lnSpc>
                          <a:spcPts val="3965"/>
                        </a:lnSpc>
                        <a:tabLst>
                          <a:tab pos="6806565" algn="l"/>
                        </a:tabLst>
                      </a:pPr>
                      <a:r>
                        <a:rPr sz="2400" spc="-85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Agitation</a:t>
                      </a:r>
                      <a:r>
                        <a:rPr sz="2400" spc="-125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4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motrice</a:t>
                      </a:r>
                      <a:r>
                        <a:rPr sz="2400" spc="-125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1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permanente</a:t>
                      </a:r>
                      <a:r>
                        <a:rPr sz="240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5100" spc="-75" baseline="-16339" dirty="0">
                          <a:solidFill>
                            <a:srgbClr val="325C78"/>
                          </a:solidFill>
                          <a:latin typeface="Arial Black"/>
                          <a:cs typeface="Arial Black"/>
                        </a:rPr>
                        <a:t>Agitation</a:t>
                      </a:r>
                      <a:endParaRPr sz="5100" baseline="-16339">
                        <a:latin typeface="Arial Black"/>
                        <a:cs typeface="Arial Black"/>
                      </a:endParaRPr>
                    </a:p>
                    <a:p>
                      <a:pPr marL="568325">
                        <a:lnSpc>
                          <a:spcPts val="2275"/>
                        </a:lnSpc>
                      </a:pPr>
                      <a:r>
                        <a:rPr sz="2400" spc="-1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Opposition</a:t>
                      </a:r>
                      <a:endParaRPr sz="2400">
                        <a:latin typeface="Lucida Sans Unicode"/>
                        <a:cs typeface="Lucida Sans Unicode"/>
                      </a:endParaRPr>
                    </a:p>
                    <a:p>
                      <a:pPr marL="568325">
                        <a:lnSpc>
                          <a:spcPts val="2950"/>
                        </a:lnSpc>
                        <a:tabLst>
                          <a:tab pos="6806565" algn="l"/>
                        </a:tabLst>
                      </a:pPr>
                      <a:r>
                        <a:rPr sz="3600" spc="-120" baseline="1157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Accès</a:t>
                      </a:r>
                      <a:r>
                        <a:rPr sz="3600" spc="-209" baseline="1157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600" spc="-15" baseline="1157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3600" spc="-270" baseline="1157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3600" spc="-15" baseline="1157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colère</a:t>
                      </a:r>
                      <a:r>
                        <a:rPr sz="3600" baseline="1157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3400" spc="-50" dirty="0">
                          <a:solidFill>
                            <a:srgbClr val="325C78"/>
                          </a:solidFill>
                          <a:latin typeface="Arial Black"/>
                          <a:cs typeface="Arial Black"/>
                        </a:rPr>
                        <a:t>Opposition</a:t>
                      </a:r>
                      <a:endParaRPr sz="3400">
                        <a:latin typeface="Arial Black"/>
                        <a:cs typeface="Arial Black"/>
                      </a:endParaRPr>
                    </a:p>
                    <a:p>
                      <a:pPr marL="568325">
                        <a:lnSpc>
                          <a:spcPts val="3325"/>
                        </a:lnSpc>
                        <a:tabLst>
                          <a:tab pos="6806565" algn="l"/>
                        </a:tabLst>
                      </a:pPr>
                      <a:r>
                        <a:rPr sz="2400" spc="-4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Intolérance</a:t>
                      </a:r>
                      <a:r>
                        <a:rPr sz="2400" spc="-12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à</a:t>
                      </a:r>
                      <a:r>
                        <a:rPr sz="2400" spc="-12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55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la</a:t>
                      </a:r>
                      <a:r>
                        <a:rPr sz="2400" spc="-12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1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frustration</a:t>
                      </a:r>
                      <a:r>
                        <a:rPr sz="240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5100" spc="-195" baseline="-31045" dirty="0">
                          <a:solidFill>
                            <a:srgbClr val="325C78"/>
                          </a:solidFill>
                          <a:latin typeface="Arial Black"/>
                          <a:cs typeface="Arial Black"/>
                        </a:rPr>
                        <a:t>Agressivité</a:t>
                      </a:r>
                      <a:endParaRPr sz="5100" baseline="-31045">
                        <a:latin typeface="Arial Black"/>
                        <a:cs typeface="Arial Black"/>
                      </a:endParaRPr>
                    </a:p>
                    <a:p>
                      <a:pPr marL="568325">
                        <a:lnSpc>
                          <a:spcPts val="2250"/>
                        </a:lnSpc>
                      </a:pPr>
                      <a:r>
                        <a:rPr sz="2400" spc="-7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Difficultés</a:t>
                      </a:r>
                      <a:r>
                        <a:rPr sz="2400" spc="-13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1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de</a:t>
                      </a:r>
                      <a:r>
                        <a:rPr sz="2400" spc="-13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1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communication</a:t>
                      </a:r>
                      <a:endParaRPr sz="2400">
                        <a:latin typeface="Lucida Sans Unicode"/>
                        <a:cs typeface="Lucida Sans Unicode"/>
                      </a:endParaRPr>
                    </a:p>
                    <a:p>
                      <a:pPr marL="568325">
                        <a:lnSpc>
                          <a:spcPts val="3565"/>
                        </a:lnSpc>
                        <a:tabLst>
                          <a:tab pos="6806565" algn="l"/>
                        </a:tabLst>
                      </a:pPr>
                      <a:r>
                        <a:rPr sz="2400" spc="-5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Relations</a:t>
                      </a:r>
                      <a:r>
                        <a:rPr sz="2400" spc="-11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6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familiales</a:t>
                      </a:r>
                      <a:r>
                        <a:rPr sz="2400" spc="-105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spc="-1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déteriorées</a:t>
                      </a:r>
                      <a:r>
                        <a:rPr sz="2400" dirty="0">
                          <a:solidFill>
                            <a:srgbClr val="283C54"/>
                          </a:solidFill>
                          <a:latin typeface="Lucida Sans Unicode"/>
                          <a:cs typeface="Lucida Sans Unicode"/>
                        </a:rPr>
                        <a:t>	</a:t>
                      </a:r>
                      <a:r>
                        <a:rPr sz="5100" spc="-89" baseline="-15522" dirty="0">
                          <a:solidFill>
                            <a:srgbClr val="325C78"/>
                          </a:solidFill>
                          <a:latin typeface="Arial Black"/>
                          <a:cs typeface="Arial Black"/>
                        </a:rPr>
                        <a:t>Désinhibition</a:t>
                      </a:r>
                      <a:endParaRPr sz="5100" baseline="-15522">
                        <a:latin typeface="Arial Black"/>
                        <a:cs typeface="Arial Black"/>
                      </a:endParaRPr>
                    </a:p>
                  </a:txBody>
                  <a:tcPr marL="0" marR="0" marT="41275" marB="0">
                    <a:lnL w="9525">
                      <a:solidFill>
                        <a:srgbClr val="9D9D9D"/>
                      </a:solidFill>
                      <a:prstDash val="solid"/>
                    </a:lnL>
                    <a:lnR w="9525">
                      <a:solidFill>
                        <a:srgbClr val="9D9D9D"/>
                      </a:solidFill>
                      <a:prstDash val="solid"/>
                    </a:lnR>
                    <a:lnT w="9525">
                      <a:solidFill>
                        <a:srgbClr val="283C54"/>
                      </a:solidFill>
                      <a:prstDash val="solid"/>
                    </a:lnT>
                    <a:lnB w="9525">
                      <a:solidFill>
                        <a:srgbClr val="283C5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0" name="object 20"/>
          <p:cNvGrpSpPr/>
          <p:nvPr/>
        </p:nvGrpSpPr>
        <p:grpSpPr>
          <a:xfrm>
            <a:off x="9144000" y="6248093"/>
            <a:ext cx="878840" cy="152400"/>
            <a:chOff x="9144000" y="6248093"/>
            <a:chExt cx="878840" cy="152400"/>
          </a:xfrm>
        </p:grpSpPr>
        <p:sp>
          <p:nvSpPr>
            <p:cNvPr id="21" name="object 21"/>
            <p:cNvSpPr/>
            <p:nvPr/>
          </p:nvSpPr>
          <p:spPr>
            <a:xfrm>
              <a:off x="9144000" y="6324293"/>
              <a:ext cx="774065" cy="0"/>
            </a:xfrm>
            <a:custGeom>
              <a:avLst/>
              <a:gdLst/>
              <a:ahLst/>
              <a:cxnLst/>
              <a:rect l="l" t="t" r="r" b="b"/>
              <a:pathLst>
                <a:path w="774065">
                  <a:moveTo>
                    <a:pt x="0" y="0"/>
                  </a:moveTo>
                  <a:lnTo>
                    <a:pt x="773849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08324" y="6248093"/>
              <a:ext cx="114299" cy="152399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2761264" y="8225465"/>
            <a:ext cx="10770870" cy="88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5054" marR="5080" indent="-3602990">
              <a:lnSpc>
                <a:spcPct val="114799"/>
              </a:lnSpc>
              <a:spcBef>
                <a:spcPts val="100"/>
              </a:spcBef>
            </a:pPr>
            <a:r>
              <a:rPr sz="2450" spc="-155" dirty="0">
                <a:latin typeface="Arial Black"/>
                <a:cs typeface="Arial Black"/>
              </a:rPr>
              <a:t>Mêmes </a:t>
            </a:r>
            <a:r>
              <a:rPr sz="2450" spc="-145" dirty="0">
                <a:latin typeface="Arial Black"/>
                <a:cs typeface="Arial Black"/>
              </a:rPr>
              <a:t>symptômes</a:t>
            </a:r>
            <a:r>
              <a:rPr sz="2450" spc="-150" dirty="0">
                <a:latin typeface="Arial Black"/>
                <a:cs typeface="Arial Black"/>
              </a:rPr>
              <a:t> </a:t>
            </a:r>
            <a:r>
              <a:rPr sz="2450" spc="-114" dirty="0">
                <a:latin typeface="Arial Black"/>
                <a:cs typeface="Arial Black"/>
              </a:rPr>
              <a:t>que</a:t>
            </a:r>
            <a:r>
              <a:rPr sz="2450" spc="-150" dirty="0">
                <a:latin typeface="Arial Black"/>
                <a:cs typeface="Arial Black"/>
              </a:rPr>
              <a:t> </a:t>
            </a:r>
            <a:r>
              <a:rPr sz="2450" spc="-195" dirty="0">
                <a:latin typeface="Arial Black"/>
                <a:cs typeface="Arial Black"/>
              </a:rPr>
              <a:t>les</a:t>
            </a:r>
            <a:r>
              <a:rPr sz="2450" spc="-150" dirty="0">
                <a:latin typeface="Arial Black"/>
                <a:cs typeface="Arial Black"/>
              </a:rPr>
              <a:t> </a:t>
            </a:r>
            <a:r>
              <a:rPr sz="2450" spc="-110" dirty="0">
                <a:latin typeface="Arial Black"/>
                <a:cs typeface="Arial Black"/>
              </a:rPr>
              <a:t>troubles</a:t>
            </a:r>
            <a:r>
              <a:rPr sz="2450" spc="-150" dirty="0">
                <a:latin typeface="Arial Black"/>
                <a:cs typeface="Arial Black"/>
              </a:rPr>
              <a:t> </a:t>
            </a:r>
            <a:r>
              <a:rPr sz="2450" spc="-75" dirty="0">
                <a:latin typeface="Arial Black"/>
                <a:cs typeface="Arial Black"/>
              </a:rPr>
              <a:t>du</a:t>
            </a:r>
            <a:r>
              <a:rPr sz="2450" spc="-150" dirty="0">
                <a:latin typeface="Arial Black"/>
                <a:cs typeface="Arial Black"/>
              </a:rPr>
              <a:t> </a:t>
            </a:r>
            <a:r>
              <a:rPr sz="2450" spc="-120" dirty="0">
                <a:latin typeface="Arial Black"/>
                <a:cs typeface="Arial Black"/>
              </a:rPr>
              <a:t>comportement</a:t>
            </a:r>
            <a:r>
              <a:rPr sz="2450" spc="-150" dirty="0">
                <a:latin typeface="Arial Black"/>
                <a:cs typeface="Arial Black"/>
              </a:rPr>
              <a:t> présents </a:t>
            </a:r>
            <a:r>
              <a:rPr sz="2450" spc="-20" dirty="0">
                <a:latin typeface="Arial Black"/>
                <a:cs typeface="Arial Black"/>
              </a:rPr>
              <a:t>dans </a:t>
            </a:r>
            <a:r>
              <a:rPr sz="2450" spc="-125" dirty="0">
                <a:latin typeface="Arial Black"/>
                <a:cs typeface="Arial Black"/>
              </a:rPr>
              <a:t>la</a:t>
            </a:r>
            <a:r>
              <a:rPr sz="2450" spc="-165" dirty="0">
                <a:latin typeface="Arial Black"/>
                <a:cs typeface="Arial Black"/>
              </a:rPr>
              <a:t> </a:t>
            </a:r>
            <a:r>
              <a:rPr sz="2450" spc="-125" dirty="0">
                <a:latin typeface="Arial Black"/>
                <a:cs typeface="Arial Black"/>
              </a:rPr>
              <a:t>maladie</a:t>
            </a:r>
            <a:r>
              <a:rPr sz="2450" spc="-155" dirty="0">
                <a:latin typeface="Arial Black"/>
                <a:cs typeface="Arial Black"/>
              </a:rPr>
              <a:t> </a:t>
            </a:r>
            <a:r>
              <a:rPr sz="2450" spc="-25" dirty="0">
                <a:latin typeface="Arial Black"/>
                <a:cs typeface="Arial Black"/>
              </a:rPr>
              <a:t>d’Alzheimer</a:t>
            </a:r>
            <a:endParaRPr sz="245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DDE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63069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904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904" y="0"/>
                </a:lnTo>
                <a:lnTo>
                  <a:pt x="1581904" y="10286948"/>
                </a:lnTo>
                <a:close/>
              </a:path>
            </a:pathLst>
          </a:custGeom>
          <a:solidFill>
            <a:srgbClr val="6D8199">
              <a:alpha val="2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9149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809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809" y="0"/>
                </a:lnTo>
                <a:lnTo>
                  <a:pt x="1581809" y="10286948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60480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809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809" y="0"/>
                </a:lnTo>
                <a:lnTo>
                  <a:pt x="1581809" y="10286948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81811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809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809" y="0"/>
                </a:lnTo>
                <a:lnTo>
                  <a:pt x="1581809" y="10286948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03141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810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810" y="0"/>
                </a:lnTo>
                <a:lnTo>
                  <a:pt x="1581810" y="10286948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453171" y="5661858"/>
            <a:ext cx="9586595" cy="8750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Les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troubles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du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spc="-10" dirty="0">
                <a:solidFill>
                  <a:srgbClr val="4A6481"/>
                </a:solidFill>
                <a:latin typeface="Arial MT"/>
                <a:cs typeface="Arial MT"/>
              </a:rPr>
              <a:t>comportement</a:t>
            </a:r>
            <a:endParaRPr sz="555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0" spc="-25" dirty="0">
                <a:solidFill>
                  <a:srgbClr val="4A6481"/>
                </a:solidFill>
              </a:rPr>
              <a:t>02</a:t>
            </a:r>
            <a:endParaRPr sz="1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2" y="3174901"/>
            <a:ext cx="6108700" cy="9525"/>
          </a:xfrm>
          <a:custGeom>
            <a:avLst/>
            <a:gdLst/>
            <a:ahLst/>
            <a:cxnLst/>
            <a:rect l="l" t="t" r="r" b="b"/>
            <a:pathLst>
              <a:path w="6108700" h="9525">
                <a:moveTo>
                  <a:pt x="0" y="9524"/>
                </a:moveTo>
                <a:lnTo>
                  <a:pt x="6108655" y="0"/>
                </a:lnTo>
              </a:path>
            </a:pathLst>
          </a:custGeom>
          <a:ln w="9524">
            <a:solidFill>
              <a:srgbClr val="9998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43389" y="3361630"/>
            <a:ext cx="47625" cy="653415"/>
          </a:xfrm>
          <a:custGeom>
            <a:avLst/>
            <a:gdLst/>
            <a:ahLst/>
            <a:cxnLst/>
            <a:rect l="l" t="t" r="r" b="b"/>
            <a:pathLst>
              <a:path w="47625" h="653414">
                <a:moveTo>
                  <a:pt x="47624" y="652983"/>
                </a:moveTo>
                <a:lnTo>
                  <a:pt x="0" y="652983"/>
                </a:lnTo>
                <a:lnTo>
                  <a:pt x="0" y="0"/>
                </a:lnTo>
                <a:lnTo>
                  <a:pt x="47624" y="0"/>
                </a:lnTo>
                <a:lnTo>
                  <a:pt x="47624" y="652983"/>
                </a:lnTo>
                <a:close/>
              </a:path>
            </a:pathLst>
          </a:custGeom>
          <a:solidFill>
            <a:srgbClr val="283C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42545" y="5428875"/>
            <a:ext cx="47625" cy="822960"/>
          </a:xfrm>
          <a:custGeom>
            <a:avLst/>
            <a:gdLst/>
            <a:ahLst/>
            <a:cxnLst/>
            <a:rect l="l" t="t" r="r" b="b"/>
            <a:pathLst>
              <a:path w="47625" h="822960">
                <a:moveTo>
                  <a:pt x="47624" y="822833"/>
                </a:moveTo>
                <a:lnTo>
                  <a:pt x="0" y="822833"/>
                </a:lnTo>
                <a:lnTo>
                  <a:pt x="0" y="0"/>
                </a:lnTo>
                <a:lnTo>
                  <a:pt x="47624" y="0"/>
                </a:lnTo>
                <a:lnTo>
                  <a:pt x="47624" y="822833"/>
                </a:lnTo>
                <a:close/>
              </a:path>
            </a:pathLst>
          </a:custGeom>
          <a:solidFill>
            <a:srgbClr val="283C5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8491448" y="3165376"/>
            <a:ext cx="9752330" cy="6318885"/>
            <a:chOff x="8491448" y="3165376"/>
            <a:chExt cx="9752330" cy="6318885"/>
          </a:xfrm>
        </p:grpSpPr>
        <p:sp>
          <p:nvSpPr>
            <p:cNvPr id="6" name="object 6"/>
            <p:cNvSpPr/>
            <p:nvPr/>
          </p:nvSpPr>
          <p:spPr>
            <a:xfrm>
              <a:off x="8496210" y="3170138"/>
              <a:ext cx="9316720" cy="5080"/>
            </a:xfrm>
            <a:custGeom>
              <a:avLst/>
              <a:gdLst/>
              <a:ahLst/>
              <a:cxnLst/>
              <a:rect l="l" t="t" r="r" b="b"/>
              <a:pathLst>
                <a:path w="9316719" h="5080">
                  <a:moveTo>
                    <a:pt x="0" y="4762"/>
                  </a:moveTo>
                  <a:lnTo>
                    <a:pt x="9316112" y="0"/>
                  </a:lnTo>
                </a:path>
              </a:pathLst>
            </a:custGeom>
            <a:ln w="9524">
              <a:solidFill>
                <a:srgbClr val="99989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52592" y="3198713"/>
              <a:ext cx="9491031" cy="6285011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4030853" y="6021306"/>
            <a:ext cx="17259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292A2D"/>
                </a:solidFill>
                <a:latin typeface="Trebuchet MS"/>
                <a:cs typeface="Trebuchet MS"/>
              </a:rPr>
              <a:t>Hallucinations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02447" y="4854325"/>
            <a:ext cx="176276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-10" dirty="0">
                <a:solidFill>
                  <a:srgbClr val="FFFFFF"/>
                </a:solidFill>
                <a:latin typeface="Arial"/>
                <a:cs typeface="Arial"/>
              </a:rPr>
              <a:t>Opposition</a:t>
            </a:r>
            <a:endParaRPr sz="2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93245" y="3670029"/>
            <a:ext cx="145986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-10" dirty="0">
                <a:solidFill>
                  <a:srgbClr val="FFFFFF"/>
                </a:solidFill>
                <a:latin typeface="Arial"/>
                <a:cs typeface="Arial"/>
              </a:rPr>
              <a:t>Agitation</a:t>
            </a:r>
            <a:endParaRPr sz="2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02596" y="6069425"/>
            <a:ext cx="184150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55" dirty="0">
                <a:solidFill>
                  <a:srgbClr val="FFFFFF"/>
                </a:solidFill>
                <a:latin typeface="Arial"/>
                <a:cs typeface="Arial"/>
              </a:rPr>
              <a:t>Agressivité</a:t>
            </a:r>
            <a:endParaRPr sz="2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018496" y="7313100"/>
            <a:ext cx="220916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35" dirty="0">
                <a:solidFill>
                  <a:srgbClr val="FFFFFF"/>
                </a:solidFill>
                <a:latin typeface="Arial"/>
                <a:cs typeface="Arial"/>
              </a:rPr>
              <a:t>Déambulation</a:t>
            </a:r>
            <a:endParaRPr sz="2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59360" y="8300746"/>
            <a:ext cx="4105275" cy="73025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25"/>
              </a:spcBef>
            </a:pPr>
            <a:r>
              <a:rPr sz="19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Fréquence</a:t>
            </a:r>
            <a:r>
              <a:rPr sz="195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avec</a:t>
            </a:r>
            <a:r>
              <a:rPr sz="195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95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évolution</a:t>
            </a:r>
            <a:r>
              <a:rPr sz="195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95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FFFFFF"/>
                </a:solidFill>
                <a:latin typeface="Lucida Sans Unicode"/>
                <a:cs typeface="Lucida Sans Unicode"/>
              </a:rPr>
              <a:t>la</a:t>
            </a:r>
            <a:r>
              <a:rPr sz="195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95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MA</a:t>
            </a:r>
            <a:endParaRPr sz="195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434"/>
              </a:spcBef>
            </a:pPr>
            <a:r>
              <a:rPr sz="1950" spc="-300" dirty="0">
                <a:solidFill>
                  <a:srgbClr val="FFFFFF"/>
                </a:solidFill>
                <a:latin typeface="Lucida Sans Unicode"/>
                <a:cs typeface="Lucida Sans Unicode"/>
              </a:rPr>
              <a:t>//</a:t>
            </a:r>
            <a:r>
              <a:rPr sz="195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FFFFFF"/>
                </a:solidFill>
                <a:latin typeface="Lucida Sans Unicode"/>
                <a:cs typeface="Lucida Sans Unicode"/>
              </a:rPr>
              <a:t>au</a:t>
            </a:r>
            <a:r>
              <a:rPr sz="195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95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déclin</a:t>
            </a:r>
            <a:r>
              <a:rPr sz="195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cognitif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599589" y="3670029"/>
            <a:ext cx="25463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80" dirty="0">
                <a:solidFill>
                  <a:srgbClr val="FFFFFF"/>
                </a:solidFill>
                <a:latin typeface="Arial"/>
                <a:cs typeface="Arial"/>
              </a:rPr>
              <a:t>Idées</a:t>
            </a:r>
            <a:r>
              <a:rPr sz="25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spc="40" dirty="0">
                <a:solidFill>
                  <a:srgbClr val="FFFFFF"/>
                </a:solidFill>
                <a:latin typeface="Arial"/>
                <a:cs typeface="Arial"/>
              </a:rPr>
              <a:t>délirantes</a:t>
            </a:r>
            <a:endParaRPr sz="2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207846" y="6021306"/>
            <a:ext cx="16319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5" dirty="0">
                <a:solidFill>
                  <a:srgbClr val="292A2D"/>
                </a:solidFill>
                <a:latin typeface="Trebuchet MS"/>
                <a:cs typeface="Trebuchet MS"/>
              </a:rPr>
              <a:t>Désinhibition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394291" y="6839287"/>
            <a:ext cx="30587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65" dirty="0">
                <a:solidFill>
                  <a:srgbClr val="292A2D"/>
                </a:solidFill>
                <a:latin typeface="Trebuchet MS"/>
                <a:cs typeface="Trebuchet MS"/>
              </a:rPr>
              <a:t>Vocalisations</a:t>
            </a:r>
            <a:r>
              <a:rPr sz="20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000" spc="80" dirty="0">
                <a:solidFill>
                  <a:srgbClr val="292A2D"/>
                </a:solidFill>
                <a:latin typeface="Trebuchet MS"/>
                <a:cs typeface="Trebuchet MS"/>
              </a:rPr>
              <a:t>inadaptées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326428" y="7685844"/>
            <a:ext cx="14376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25" dirty="0">
                <a:solidFill>
                  <a:srgbClr val="292A2D"/>
                </a:solidFill>
                <a:latin typeface="Trebuchet MS"/>
                <a:cs typeface="Trebuchet MS"/>
              </a:rPr>
              <a:t>Dépression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993348" y="7685844"/>
            <a:ext cx="96011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60" dirty="0">
                <a:solidFill>
                  <a:srgbClr val="292A2D"/>
                </a:solidFill>
                <a:latin typeface="Trebuchet MS"/>
                <a:cs typeface="Trebuchet MS"/>
              </a:rPr>
              <a:t>Anxiété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006963" y="8503825"/>
            <a:ext cx="97281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60" dirty="0">
                <a:solidFill>
                  <a:srgbClr val="292A2D"/>
                </a:solidFill>
                <a:latin typeface="Trebuchet MS"/>
                <a:cs typeface="Trebuchet MS"/>
              </a:rPr>
              <a:t>Apathie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323323" y="8495427"/>
            <a:ext cx="11372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85" dirty="0">
                <a:solidFill>
                  <a:srgbClr val="292A2D"/>
                </a:solidFill>
                <a:latin typeface="Trebuchet MS"/>
                <a:cs typeface="Trebuchet MS"/>
              </a:rPr>
              <a:t>Euphorie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703826" y="8495427"/>
            <a:ext cx="11106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10" dirty="0">
                <a:solidFill>
                  <a:srgbClr val="292A2D"/>
                </a:solidFill>
                <a:latin typeface="Trebuchet MS"/>
                <a:cs typeface="Trebuchet MS"/>
              </a:rPr>
              <a:t>Sommeil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993365" y="7704894"/>
            <a:ext cx="9334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0" dirty="0">
                <a:solidFill>
                  <a:srgbClr val="292A2D"/>
                </a:solidFill>
                <a:latin typeface="Trebuchet MS"/>
                <a:cs typeface="Trebuchet MS"/>
              </a:rPr>
              <a:t>Appétit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283" y="8085595"/>
            <a:ext cx="2989559" cy="2193000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016146" y="2631288"/>
            <a:ext cx="1917064" cy="479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50" spc="-70" dirty="0">
                <a:solidFill>
                  <a:srgbClr val="325C78"/>
                </a:solidFill>
                <a:latin typeface="Arial Black"/>
                <a:cs typeface="Arial Black"/>
              </a:rPr>
              <a:t>Définition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06735" y="3253039"/>
            <a:ext cx="6842759" cy="806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00"/>
              </a:spcBef>
            </a:pPr>
            <a:r>
              <a:rPr sz="2200" spc="190" dirty="0">
                <a:solidFill>
                  <a:srgbClr val="292A2D"/>
                </a:solidFill>
                <a:latin typeface="Trebuchet MS"/>
                <a:cs typeface="Trebuchet MS"/>
              </a:rPr>
              <a:t>Symptômes</a:t>
            </a:r>
            <a:r>
              <a:rPr sz="2200" spc="-9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14" dirty="0">
                <a:solidFill>
                  <a:srgbClr val="292A2D"/>
                </a:solidFill>
                <a:latin typeface="Trebuchet MS"/>
                <a:cs typeface="Trebuchet MS"/>
              </a:rPr>
              <a:t>comportementaux</a:t>
            </a:r>
            <a:r>
              <a:rPr sz="2200" spc="-9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292A2D"/>
                </a:solidFill>
                <a:latin typeface="Trebuchet MS"/>
                <a:cs typeface="Trebuchet MS"/>
              </a:rPr>
              <a:t>et</a:t>
            </a:r>
            <a:r>
              <a:rPr sz="2200" spc="-9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40" dirty="0">
                <a:solidFill>
                  <a:srgbClr val="292A2D"/>
                </a:solidFill>
                <a:latin typeface="Trebuchet MS"/>
                <a:cs typeface="Trebuchet MS"/>
              </a:rPr>
              <a:t>psychologiques </a:t>
            </a:r>
            <a:r>
              <a:rPr sz="2200" spc="185" dirty="0">
                <a:solidFill>
                  <a:srgbClr val="292A2D"/>
                </a:solidFill>
                <a:latin typeface="Trebuchet MS"/>
                <a:cs typeface="Trebuchet MS"/>
              </a:rPr>
              <a:t>de</a:t>
            </a:r>
            <a:r>
              <a:rPr sz="2200" spc="-11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-45" dirty="0">
                <a:solidFill>
                  <a:srgbClr val="292A2D"/>
                </a:solidFill>
                <a:latin typeface="Trebuchet MS"/>
                <a:cs typeface="Trebuchet MS"/>
              </a:rPr>
              <a:t>la</a:t>
            </a:r>
            <a:r>
              <a:rPr sz="2200" spc="-11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70" dirty="0">
                <a:solidFill>
                  <a:srgbClr val="292A2D"/>
                </a:solidFill>
                <a:latin typeface="Trebuchet MS"/>
                <a:cs typeface="Trebuchet MS"/>
              </a:rPr>
              <a:t>démence</a:t>
            </a:r>
            <a:r>
              <a:rPr sz="22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85" dirty="0">
                <a:solidFill>
                  <a:srgbClr val="292A2D"/>
                </a:solidFill>
                <a:latin typeface="Trebuchet MS"/>
                <a:cs typeface="Trebuchet MS"/>
              </a:rPr>
              <a:t>(SCPD)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62161" y="5424403"/>
            <a:ext cx="7271384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292A2D"/>
                </a:solidFill>
                <a:latin typeface="Arial"/>
                <a:cs typeface="Arial"/>
              </a:rPr>
              <a:t>Évaluation</a:t>
            </a:r>
            <a:r>
              <a:rPr sz="2200" b="1" spc="-35" dirty="0">
                <a:solidFill>
                  <a:srgbClr val="292A2D"/>
                </a:solidFill>
                <a:latin typeface="Arial"/>
                <a:cs typeface="Arial"/>
              </a:rPr>
              <a:t> </a:t>
            </a:r>
            <a:r>
              <a:rPr sz="2200" spc="-390" dirty="0">
                <a:solidFill>
                  <a:srgbClr val="292A2D"/>
                </a:solidFill>
                <a:latin typeface="Trebuchet MS"/>
                <a:cs typeface="Trebuchet MS"/>
              </a:rPr>
              <a:t>: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10" dirty="0">
                <a:solidFill>
                  <a:srgbClr val="292A2D"/>
                </a:solidFill>
                <a:latin typeface="Trebuchet MS"/>
                <a:cs typeface="Trebuchet MS"/>
              </a:rPr>
              <a:t>NPI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60" dirty="0">
                <a:solidFill>
                  <a:srgbClr val="292A2D"/>
                </a:solidFill>
                <a:latin typeface="Trebuchet MS"/>
                <a:cs typeface="Trebuchet MS"/>
              </a:rPr>
              <a:t>(Cummings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292A2D"/>
                </a:solidFill>
                <a:latin typeface="Trebuchet MS"/>
                <a:cs typeface="Trebuchet MS"/>
              </a:rPr>
              <a:t>et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-225" dirty="0">
                <a:solidFill>
                  <a:srgbClr val="292A2D"/>
                </a:solidFill>
                <a:latin typeface="Trebuchet MS"/>
                <a:cs typeface="Trebuchet MS"/>
              </a:rPr>
              <a:t>al.,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292A2D"/>
                </a:solidFill>
                <a:latin typeface="Trebuchet MS"/>
                <a:cs typeface="Trebuchet MS"/>
              </a:rPr>
              <a:t>1994)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-390" dirty="0">
                <a:solidFill>
                  <a:srgbClr val="292A2D"/>
                </a:solidFill>
                <a:latin typeface="Trebuchet MS"/>
                <a:cs typeface="Trebuchet MS"/>
              </a:rPr>
              <a:t>: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50" dirty="0">
                <a:solidFill>
                  <a:srgbClr val="292A2D"/>
                </a:solidFill>
                <a:latin typeface="Trebuchet MS"/>
                <a:cs typeface="Trebuchet MS"/>
              </a:rPr>
              <a:t>évaluation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60" dirty="0">
                <a:solidFill>
                  <a:srgbClr val="292A2D"/>
                </a:solidFill>
                <a:latin typeface="Trebuchet MS"/>
                <a:cs typeface="Trebuchet MS"/>
              </a:rPr>
              <a:t>de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62161" y="5814928"/>
            <a:ext cx="552069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0" dirty="0">
                <a:solidFill>
                  <a:srgbClr val="292A2D"/>
                </a:solidFill>
                <a:latin typeface="Trebuchet MS"/>
                <a:cs typeface="Trebuchet MS"/>
              </a:rPr>
              <a:t>12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35" dirty="0">
                <a:solidFill>
                  <a:srgbClr val="292A2D"/>
                </a:solidFill>
                <a:latin typeface="Trebuchet MS"/>
                <a:cs typeface="Trebuchet MS"/>
              </a:rPr>
              <a:t>domaines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292A2D"/>
                </a:solidFill>
                <a:latin typeface="Trebuchet MS"/>
                <a:cs typeface="Trebuchet MS"/>
              </a:rPr>
              <a:t>via</a:t>
            </a:r>
            <a:r>
              <a:rPr sz="2200" spc="-8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14" dirty="0">
                <a:solidFill>
                  <a:srgbClr val="292A2D"/>
                </a:solidFill>
                <a:latin typeface="Trebuchet MS"/>
                <a:cs typeface="Trebuchet MS"/>
              </a:rPr>
              <a:t>un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14" dirty="0">
                <a:solidFill>
                  <a:srgbClr val="292A2D"/>
                </a:solidFill>
                <a:latin typeface="Trebuchet MS"/>
                <a:cs typeface="Trebuchet MS"/>
              </a:rPr>
              <a:t>hétéro-</a:t>
            </a:r>
            <a:r>
              <a:rPr sz="2200" spc="75" dirty="0">
                <a:solidFill>
                  <a:srgbClr val="292A2D"/>
                </a:solidFill>
                <a:latin typeface="Trebuchet MS"/>
                <a:cs typeface="Trebuchet MS"/>
              </a:rPr>
              <a:t>questionnaire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483510" y="2636598"/>
            <a:ext cx="4855210" cy="479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50" spc="-130" dirty="0">
                <a:solidFill>
                  <a:srgbClr val="325C78"/>
                </a:solidFill>
                <a:latin typeface="Arial Black"/>
                <a:cs typeface="Arial Black"/>
              </a:rPr>
              <a:t>Évolution</a:t>
            </a:r>
            <a:r>
              <a:rPr sz="2950" spc="-18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215" dirty="0">
                <a:solidFill>
                  <a:srgbClr val="325C78"/>
                </a:solidFill>
                <a:latin typeface="Arial Black"/>
                <a:cs typeface="Arial Black"/>
              </a:rPr>
              <a:t>des</a:t>
            </a:r>
            <a:r>
              <a:rPr sz="2950" spc="-18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20" dirty="0">
                <a:solidFill>
                  <a:srgbClr val="325C78"/>
                </a:solidFill>
                <a:latin typeface="Arial Black"/>
                <a:cs typeface="Arial Black"/>
              </a:rPr>
              <a:t>symptômes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085388" y="4411440"/>
            <a:ext cx="3796029" cy="9347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6990" marR="5080" indent="-34925">
              <a:lnSpc>
                <a:spcPct val="152900"/>
              </a:lnSpc>
              <a:spcBef>
                <a:spcPts val="90"/>
              </a:spcBef>
            </a:pPr>
            <a:r>
              <a:rPr sz="1950" dirty="0">
                <a:solidFill>
                  <a:srgbClr val="292A2D"/>
                </a:solidFill>
                <a:latin typeface="Lucida Sans Unicode"/>
                <a:cs typeface="Lucida Sans Unicode"/>
              </a:rPr>
              <a:t>Entre</a:t>
            </a:r>
            <a:r>
              <a:rPr sz="1950" spc="-125" dirty="0">
                <a:solidFill>
                  <a:srgbClr val="292A2D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292A2D"/>
                </a:solidFill>
                <a:latin typeface="Lucida Sans Unicode"/>
                <a:cs typeface="Lucida Sans Unicode"/>
              </a:rPr>
              <a:t>le</a:t>
            </a:r>
            <a:r>
              <a:rPr sz="1950" spc="-120" dirty="0">
                <a:solidFill>
                  <a:srgbClr val="292A2D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292A2D"/>
                </a:solidFill>
                <a:latin typeface="Lucida Sans Unicode"/>
                <a:cs typeface="Lucida Sans Unicode"/>
              </a:rPr>
              <a:t>stade</a:t>
            </a:r>
            <a:r>
              <a:rPr sz="1950" spc="-125" dirty="0">
                <a:solidFill>
                  <a:srgbClr val="292A2D"/>
                </a:solidFill>
                <a:latin typeface="Lucida Sans Unicode"/>
                <a:cs typeface="Lucida Sans Unicode"/>
              </a:rPr>
              <a:t> </a:t>
            </a:r>
            <a:r>
              <a:rPr sz="1950" spc="-30" dirty="0">
                <a:solidFill>
                  <a:srgbClr val="292A2D"/>
                </a:solidFill>
                <a:latin typeface="Lucida Sans Unicode"/>
                <a:cs typeface="Lucida Sans Unicode"/>
              </a:rPr>
              <a:t>léger</a:t>
            </a:r>
            <a:r>
              <a:rPr sz="1950" spc="-120" dirty="0">
                <a:solidFill>
                  <a:srgbClr val="292A2D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292A2D"/>
                </a:solidFill>
                <a:latin typeface="Lucida Sans Unicode"/>
                <a:cs typeface="Lucida Sans Unicode"/>
              </a:rPr>
              <a:t>et</a:t>
            </a:r>
            <a:r>
              <a:rPr sz="1950" spc="-125" dirty="0">
                <a:solidFill>
                  <a:srgbClr val="292A2D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292A2D"/>
                </a:solidFill>
                <a:latin typeface="Lucida Sans Unicode"/>
                <a:cs typeface="Lucida Sans Unicode"/>
              </a:rPr>
              <a:t>modéré </a:t>
            </a:r>
            <a:r>
              <a:rPr sz="1950" dirty="0">
                <a:solidFill>
                  <a:srgbClr val="292A2D"/>
                </a:solidFill>
                <a:latin typeface="Lucida Sans Unicode"/>
                <a:cs typeface="Lucida Sans Unicode"/>
              </a:rPr>
              <a:t>Entre</a:t>
            </a:r>
            <a:r>
              <a:rPr sz="1950" spc="-120" dirty="0">
                <a:solidFill>
                  <a:srgbClr val="292A2D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292A2D"/>
                </a:solidFill>
                <a:latin typeface="Lucida Sans Unicode"/>
                <a:cs typeface="Lucida Sans Unicode"/>
              </a:rPr>
              <a:t>le</a:t>
            </a:r>
            <a:r>
              <a:rPr sz="1950" spc="-114" dirty="0">
                <a:solidFill>
                  <a:srgbClr val="292A2D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292A2D"/>
                </a:solidFill>
                <a:latin typeface="Lucida Sans Unicode"/>
                <a:cs typeface="Lucida Sans Unicode"/>
              </a:rPr>
              <a:t>stade</a:t>
            </a:r>
            <a:r>
              <a:rPr sz="1950" spc="-114" dirty="0">
                <a:solidFill>
                  <a:srgbClr val="292A2D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292A2D"/>
                </a:solidFill>
                <a:latin typeface="Lucida Sans Unicode"/>
                <a:cs typeface="Lucida Sans Unicode"/>
              </a:rPr>
              <a:t>modéré</a:t>
            </a:r>
            <a:r>
              <a:rPr sz="1950" spc="-114" dirty="0">
                <a:solidFill>
                  <a:srgbClr val="292A2D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292A2D"/>
                </a:solidFill>
                <a:latin typeface="Lucida Sans Unicode"/>
                <a:cs typeface="Lucida Sans Unicode"/>
              </a:rPr>
              <a:t>et</a:t>
            </a:r>
            <a:r>
              <a:rPr sz="1950" spc="-114" dirty="0">
                <a:solidFill>
                  <a:srgbClr val="292A2D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292A2D"/>
                </a:solidFill>
                <a:latin typeface="Lucida Sans Unicode"/>
                <a:cs typeface="Lucida Sans Unicode"/>
              </a:rPr>
              <a:t>sévère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06735" y="4290667"/>
            <a:ext cx="73704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105" dirty="0">
                <a:solidFill>
                  <a:srgbClr val="292A2D"/>
                </a:solidFill>
                <a:latin typeface="Trebuchet MS"/>
                <a:cs typeface="Trebuchet MS"/>
              </a:rPr>
              <a:t>Généralement</a:t>
            </a:r>
            <a:r>
              <a:rPr sz="22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-45" dirty="0">
                <a:solidFill>
                  <a:srgbClr val="292A2D"/>
                </a:solidFill>
                <a:latin typeface="Trebuchet MS"/>
                <a:cs typeface="Trebuchet MS"/>
              </a:rPr>
              <a:t>la</a:t>
            </a:r>
            <a:r>
              <a:rPr sz="22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70" dirty="0">
                <a:solidFill>
                  <a:srgbClr val="292A2D"/>
                </a:solidFill>
                <a:latin typeface="Trebuchet MS"/>
                <a:cs typeface="Trebuchet MS"/>
              </a:rPr>
              <a:t>conséquence</a:t>
            </a:r>
            <a:r>
              <a:rPr sz="2200" spc="-10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85" dirty="0">
                <a:solidFill>
                  <a:srgbClr val="292A2D"/>
                </a:solidFill>
                <a:latin typeface="Trebuchet MS"/>
                <a:cs typeface="Trebuchet MS"/>
              </a:rPr>
              <a:t>de</a:t>
            </a:r>
            <a:r>
              <a:rPr sz="22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10" dirty="0">
                <a:solidFill>
                  <a:srgbClr val="292A2D"/>
                </a:solidFill>
                <a:latin typeface="Trebuchet MS"/>
                <a:cs typeface="Trebuchet MS"/>
              </a:rPr>
              <a:t>douleurs</a:t>
            </a:r>
            <a:r>
              <a:rPr sz="22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40" dirty="0">
                <a:solidFill>
                  <a:srgbClr val="292A2D"/>
                </a:solidFill>
                <a:latin typeface="Trebuchet MS"/>
                <a:cs typeface="Trebuchet MS"/>
              </a:rPr>
              <a:t>physiques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06735" y="4681192"/>
            <a:ext cx="46640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150" dirty="0">
                <a:solidFill>
                  <a:srgbClr val="292A2D"/>
                </a:solidFill>
                <a:latin typeface="Trebuchet MS"/>
                <a:cs typeface="Trebuchet MS"/>
              </a:rPr>
              <a:t>ou</a:t>
            </a:r>
            <a:r>
              <a:rPr sz="2200" spc="5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55" dirty="0">
                <a:solidFill>
                  <a:srgbClr val="292A2D"/>
                </a:solidFill>
                <a:latin typeface="Trebuchet MS"/>
                <a:cs typeface="Trebuchet MS"/>
              </a:rPr>
              <a:t>besoins</a:t>
            </a:r>
            <a:r>
              <a:rPr sz="2200" spc="5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292A2D"/>
                </a:solidFill>
                <a:latin typeface="Trebuchet MS"/>
                <a:cs typeface="Trebuchet MS"/>
              </a:rPr>
              <a:t>difficilement</a:t>
            </a:r>
            <a:r>
              <a:rPr sz="2200" spc="5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292A2D"/>
                </a:solidFill>
                <a:latin typeface="Trebuchet MS"/>
                <a:cs typeface="Trebuchet MS"/>
              </a:rPr>
              <a:t>exprimés.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43392" y="4377185"/>
            <a:ext cx="47625" cy="680720"/>
          </a:xfrm>
          <a:custGeom>
            <a:avLst/>
            <a:gdLst/>
            <a:ahLst/>
            <a:cxnLst/>
            <a:rect l="l" t="t" r="r" b="b"/>
            <a:pathLst>
              <a:path w="47625" h="680720">
                <a:moveTo>
                  <a:pt x="47624" y="680144"/>
                </a:moveTo>
                <a:lnTo>
                  <a:pt x="0" y="680144"/>
                </a:lnTo>
                <a:lnTo>
                  <a:pt x="0" y="0"/>
                </a:lnTo>
                <a:lnTo>
                  <a:pt x="47624" y="0"/>
                </a:lnTo>
                <a:lnTo>
                  <a:pt x="47624" y="680144"/>
                </a:lnTo>
                <a:close/>
              </a:path>
            </a:pathLst>
          </a:custGeom>
          <a:solidFill>
            <a:srgbClr val="283C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Les</a:t>
            </a:r>
            <a:r>
              <a:rPr spc="-130" dirty="0"/>
              <a:t> </a:t>
            </a:r>
            <a:r>
              <a:rPr dirty="0"/>
              <a:t>troubles</a:t>
            </a:r>
            <a:r>
              <a:rPr spc="-125" dirty="0"/>
              <a:t> </a:t>
            </a:r>
            <a:r>
              <a:rPr dirty="0"/>
              <a:t>du</a:t>
            </a:r>
            <a:r>
              <a:rPr spc="-125" dirty="0"/>
              <a:t> </a:t>
            </a:r>
            <a:r>
              <a:rPr spc="-10" dirty="0"/>
              <a:t>comportement</a:t>
            </a: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R="290830" algn="r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50" dirty="0"/>
              <a:t>6</a:t>
            </a:fld>
            <a:endParaRPr spc="-50" dirty="0"/>
          </a:p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sz="1950" spc="-10" dirty="0"/>
              <a:t>(Benoit</a:t>
            </a:r>
            <a:r>
              <a:rPr sz="1950" spc="-100" dirty="0"/>
              <a:t> </a:t>
            </a:r>
            <a:r>
              <a:rPr sz="1950" dirty="0"/>
              <a:t>et</a:t>
            </a:r>
            <a:r>
              <a:rPr sz="1950" spc="-100" dirty="0"/>
              <a:t> </a:t>
            </a:r>
            <a:r>
              <a:rPr sz="1950" spc="-80" dirty="0"/>
              <a:t>al.,</a:t>
            </a:r>
            <a:r>
              <a:rPr sz="1950" spc="-95" dirty="0"/>
              <a:t> </a:t>
            </a:r>
            <a:r>
              <a:rPr sz="1950" spc="-130" dirty="0"/>
              <a:t>2003</a:t>
            </a:r>
            <a:r>
              <a:rPr sz="1950" spc="-100" dirty="0"/>
              <a:t> ; </a:t>
            </a:r>
            <a:r>
              <a:rPr sz="1950" spc="-50" dirty="0"/>
              <a:t>Förstl</a:t>
            </a:r>
            <a:r>
              <a:rPr sz="1950" spc="-95" dirty="0"/>
              <a:t> </a:t>
            </a:r>
            <a:r>
              <a:rPr sz="1950" dirty="0"/>
              <a:t>et</a:t>
            </a:r>
            <a:r>
              <a:rPr sz="1950" spc="-100" dirty="0"/>
              <a:t> </a:t>
            </a:r>
            <a:r>
              <a:rPr sz="1950" spc="-95" dirty="0"/>
              <a:t>Kurz,</a:t>
            </a:r>
            <a:r>
              <a:rPr sz="1950" spc="-100" dirty="0"/>
              <a:t> </a:t>
            </a:r>
            <a:r>
              <a:rPr sz="1950" spc="-130" dirty="0"/>
              <a:t>1999</a:t>
            </a:r>
            <a:r>
              <a:rPr sz="1950" spc="-95" dirty="0"/>
              <a:t> </a:t>
            </a:r>
            <a:r>
              <a:rPr sz="1950" spc="-100" dirty="0"/>
              <a:t>; </a:t>
            </a:r>
            <a:r>
              <a:rPr sz="1950" spc="-70" dirty="0"/>
              <a:t>HAS,</a:t>
            </a:r>
            <a:r>
              <a:rPr sz="1950" spc="-100" dirty="0"/>
              <a:t> </a:t>
            </a:r>
            <a:r>
              <a:rPr sz="1950" spc="-130" dirty="0"/>
              <a:t>2009</a:t>
            </a:r>
            <a:r>
              <a:rPr sz="1950" spc="-95" dirty="0"/>
              <a:t> </a:t>
            </a:r>
            <a:r>
              <a:rPr sz="1950" spc="-100" dirty="0"/>
              <a:t>; </a:t>
            </a:r>
            <a:r>
              <a:rPr sz="1950" spc="-25" dirty="0"/>
              <a:t>Robert</a:t>
            </a:r>
            <a:r>
              <a:rPr sz="1950" spc="-100" dirty="0"/>
              <a:t> </a:t>
            </a:r>
            <a:r>
              <a:rPr sz="1950" dirty="0"/>
              <a:t>et</a:t>
            </a:r>
            <a:r>
              <a:rPr sz="1950" spc="-95" dirty="0"/>
              <a:t> </a:t>
            </a:r>
            <a:r>
              <a:rPr sz="1950" spc="-80" dirty="0"/>
              <a:t>al.,</a:t>
            </a:r>
            <a:r>
              <a:rPr sz="1950" spc="-100" dirty="0"/>
              <a:t> </a:t>
            </a:r>
            <a:r>
              <a:rPr sz="1950" spc="-30" dirty="0"/>
              <a:t>2009)</a:t>
            </a:r>
            <a:endParaRPr sz="195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86650" y="4740051"/>
            <a:ext cx="5904230" cy="1543685"/>
            <a:chOff x="6786650" y="4740051"/>
            <a:chExt cx="5904230" cy="1543685"/>
          </a:xfrm>
        </p:grpSpPr>
        <p:sp>
          <p:nvSpPr>
            <p:cNvPr id="3" name="object 3"/>
            <p:cNvSpPr/>
            <p:nvPr/>
          </p:nvSpPr>
          <p:spPr>
            <a:xfrm>
              <a:off x="9576250" y="5510387"/>
              <a:ext cx="3009900" cy="0"/>
            </a:xfrm>
            <a:custGeom>
              <a:avLst/>
              <a:gdLst/>
              <a:ahLst/>
              <a:cxnLst/>
              <a:rect l="l" t="t" r="r" b="b"/>
              <a:pathLst>
                <a:path w="3009900">
                  <a:moveTo>
                    <a:pt x="0" y="0"/>
                  </a:moveTo>
                  <a:lnTo>
                    <a:pt x="3009586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76312" y="5434187"/>
              <a:ext cx="114299" cy="1523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786650" y="4740051"/>
              <a:ext cx="3225165" cy="1543685"/>
            </a:xfrm>
            <a:custGeom>
              <a:avLst/>
              <a:gdLst/>
              <a:ahLst/>
              <a:cxnLst/>
              <a:rect l="l" t="t" r="r" b="b"/>
              <a:pathLst>
                <a:path w="3225165" h="1543685">
                  <a:moveTo>
                    <a:pt x="1612332" y="1543299"/>
                  </a:moveTo>
                  <a:lnTo>
                    <a:pt x="1549021" y="1542715"/>
                  </a:lnTo>
                  <a:lnTo>
                    <a:pt x="1486329" y="1540978"/>
                  </a:lnTo>
                  <a:lnTo>
                    <a:pt x="1424300" y="1538108"/>
                  </a:lnTo>
                  <a:lnTo>
                    <a:pt x="1362979" y="1534127"/>
                  </a:lnTo>
                  <a:lnTo>
                    <a:pt x="1302410" y="1529057"/>
                  </a:lnTo>
                  <a:lnTo>
                    <a:pt x="1242639" y="1522920"/>
                  </a:lnTo>
                  <a:lnTo>
                    <a:pt x="1183710" y="1515735"/>
                  </a:lnTo>
                  <a:lnTo>
                    <a:pt x="1125668" y="1507526"/>
                  </a:lnTo>
                  <a:lnTo>
                    <a:pt x="1068559" y="1498313"/>
                  </a:lnTo>
                  <a:lnTo>
                    <a:pt x="1012426" y="1488118"/>
                  </a:lnTo>
                  <a:lnTo>
                    <a:pt x="957314" y="1476963"/>
                  </a:lnTo>
                  <a:lnTo>
                    <a:pt x="903269" y="1464868"/>
                  </a:lnTo>
                  <a:lnTo>
                    <a:pt x="850335" y="1451855"/>
                  </a:lnTo>
                  <a:lnTo>
                    <a:pt x="798557" y="1437947"/>
                  </a:lnTo>
                  <a:lnTo>
                    <a:pt x="747979" y="1423163"/>
                  </a:lnTo>
                  <a:lnTo>
                    <a:pt x="698648" y="1407526"/>
                  </a:lnTo>
                  <a:lnTo>
                    <a:pt x="650606" y="1391056"/>
                  </a:lnTo>
                  <a:lnTo>
                    <a:pt x="603900" y="1373777"/>
                  </a:lnTo>
                  <a:lnTo>
                    <a:pt x="558574" y="1355708"/>
                  </a:lnTo>
                  <a:lnTo>
                    <a:pt x="514672" y="1336871"/>
                  </a:lnTo>
                  <a:lnTo>
                    <a:pt x="472241" y="1317288"/>
                  </a:lnTo>
                  <a:lnTo>
                    <a:pt x="431323" y="1296981"/>
                  </a:lnTo>
                  <a:lnTo>
                    <a:pt x="391965" y="1275970"/>
                  </a:lnTo>
                  <a:lnTo>
                    <a:pt x="354211" y="1254277"/>
                  </a:lnTo>
                  <a:lnTo>
                    <a:pt x="318105" y="1231924"/>
                  </a:lnTo>
                  <a:lnTo>
                    <a:pt x="283694" y="1208932"/>
                  </a:lnTo>
                  <a:lnTo>
                    <a:pt x="251020" y="1185322"/>
                  </a:lnTo>
                  <a:lnTo>
                    <a:pt x="220130" y="1161116"/>
                  </a:lnTo>
                  <a:lnTo>
                    <a:pt x="191068" y="1136335"/>
                  </a:lnTo>
                  <a:lnTo>
                    <a:pt x="138607" y="1085136"/>
                  </a:lnTo>
                  <a:lnTo>
                    <a:pt x="93996" y="1031895"/>
                  </a:lnTo>
                  <a:lnTo>
                    <a:pt x="57594" y="976785"/>
                  </a:lnTo>
                  <a:lnTo>
                    <a:pt x="29758" y="919976"/>
                  </a:lnTo>
                  <a:lnTo>
                    <a:pt x="10847" y="861640"/>
                  </a:lnTo>
                  <a:lnTo>
                    <a:pt x="1220" y="801949"/>
                  </a:lnTo>
                  <a:lnTo>
                    <a:pt x="0" y="771649"/>
                  </a:lnTo>
                  <a:lnTo>
                    <a:pt x="1220" y="741350"/>
                  </a:lnTo>
                  <a:lnTo>
                    <a:pt x="10847" y="681659"/>
                  </a:lnTo>
                  <a:lnTo>
                    <a:pt x="29758" y="623323"/>
                  </a:lnTo>
                  <a:lnTo>
                    <a:pt x="57594" y="566514"/>
                  </a:lnTo>
                  <a:lnTo>
                    <a:pt x="93996" y="511404"/>
                  </a:lnTo>
                  <a:lnTo>
                    <a:pt x="138607" y="458163"/>
                  </a:lnTo>
                  <a:lnTo>
                    <a:pt x="191068" y="406964"/>
                  </a:lnTo>
                  <a:lnTo>
                    <a:pt x="220130" y="382183"/>
                  </a:lnTo>
                  <a:lnTo>
                    <a:pt x="251020" y="357977"/>
                  </a:lnTo>
                  <a:lnTo>
                    <a:pt x="283694" y="334367"/>
                  </a:lnTo>
                  <a:lnTo>
                    <a:pt x="318105" y="311375"/>
                  </a:lnTo>
                  <a:lnTo>
                    <a:pt x="354211" y="289022"/>
                  </a:lnTo>
                  <a:lnTo>
                    <a:pt x="391965" y="267329"/>
                  </a:lnTo>
                  <a:lnTo>
                    <a:pt x="431323" y="246318"/>
                  </a:lnTo>
                  <a:lnTo>
                    <a:pt x="472241" y="226011"/>
                  </a:lnTo>
                  <a:lnTo>
                    <a:pt x="514672" y="206428"/>
                  </a:lnTo>
                  <a:lnTo>
                    <a:pt x="558574" y="187591"/>
                  </a:lnTo>
                  <a:lnTo>
                    <a:pt x="603900" y="169522"/>
                  </a:lnTo>
                  <a:lnTo>
                    <a:pt x="650606" y="152243"/>
                  </a:lnTo>
                  <a:lnTo>
                    <a:pt x="698648" y="135773"/>
                  </a:lnTo>
                  <a:lnTo>
                    <a:pt x="747979" y="120136"/>
                  </a:lnTo>
                  <a:lnTo>
                    <a:pt x="798557" y="105352"/>
                  </a:lnTo>
                  <a:lnTo>
                    <a:pt x="850335" y="91443"/>
                  </a:lnTo>
                  <a:lnTo>
                    <a:pt x="903269" y="78431"/>
                  </a:lnTo>
                  <a:lnTo>
                    <a:pt x="957314" y="66336"/>
                  </a:lnTo>
                  <a:lnTo>
                    <a:pt x="1012426" y="55181"/>
                  </a:lnTo>
                  <a:lnTo>
                    <a:pt x="1068559" y="44986"/>
                  </a:lnTo>
                  <a:lnTo>
                    <a:pt x="1125668" y="35773"/>
                  </a:lnTo>
                  <a:lnTo>
                    <a:pt x="1183710" y="27564"/>
                  </a:lnTo>
                  <a:lnTo>
                    <a:pt x="1242639" y="20379"/>
                  </a:lnTo>
                  <a:lnTo>
                    <a:pt x="1302410" y="14242"/>
                  </a:lnTo>
                  <a:lnTo>
                    <a:pt x="1362979" y="9172"/>
                  </a:lnTo>
                  <a:lnTo>
                    <a:pt x="1424300" y="5191"/>
                  </a:lnTo>
                  <a:lnTo>
                    <a:pt x="1486329" y="2321"/>
                  </a:lnTo>
                  <a:lnTo>
                    <a:pt x="1549021" y="583"/>
                  </a:lnTo>
                  <a:lnTo>
                    <a:pt x="1612332" y="0"/>
                  </a:lnTo>
                  <a:lnTo>
                    <a:pt x="1675643" y="583"/>
                  </a:lnTo>
                  <a:lnTo>
                    <a:pt x="1738335" y="2321"/>
                  </a:lnTo>
                  <a:lnTo>
                    <a:pt x="1800364" y="5191"/>
                  </a:lnTo>
                  <a:lnTo>
                    <a:pt x="1861685" y="9172"/>
                  </a:lnTo>
                  <a:lnTo>
                    <a:pt x="1922254" y="14242"/>
                  </a:lnTo>
                  <a:lnTo>
                    <a:pt x="1982025" y="20379"/>
                  </a:lnTo>
                  <a:lnTo>
                    <a:pt x="2040954" y="27564"/>
                  </a:lnTo>
                  <a:lnTo>
                    <a:pt x="2098996" y="35773"/>
                  </a:lnTo>
                  <a:lnTo>
                    <a:pt x="2156105" y="44986"/>
                  </a:lnTo>
                  <a:lnTo>
                    <a:pt x="2212238" y="55181"/>
                  </a:lnTo>
                  <a:lnTo>
                    <a:pt x="2267350" y="66336"/>
                  </a:lnTo>
                  <a:lnTo>
                    <a:pt x="2321395" y="78431"/>
                  </a:lnTo>
                  <a:lnTo>
                    <a:pt x="2374329" y="91443"/>
                  </a:lnTo>
                  <a:lnTo>
                    <a:pt x="2426107" y="105352"/>
                  </a:lnTo>
                  <a:lnTo>
                    <a:pt x="2476684" y="120136"/>
                  </a:lnTo>
                  <a:lnTo>
                    <a:pt x="2526016" y="135773"/>
                  </a:lnTo>
                  <a:lnTo>
                    <a:pt x="2574058" y="152243"/>
                  </a:lnTo>
                  <a:lnTo>
                    <a:pt x="2620764" y="169522"/>
                  </a:lnTo>
                  <a:lnTo>
                    <a:pt x="2666090" y="187591"/>
                  </a:lnTo>
                  <a:lnTo>
                    <a:pt x="2709991" y="206428"/>
                  </a:lnTo>
                  <a:lnTo>
                    <a:pt x="2752423" y="226011"/>
                  </a:lnTo>
                  <a:lnTo>
                    <a:pt x="2793341" y="246318"/>
                  </a:lnTo>
                  <a:lnTo>
                    <a:pt x="2832699" y="267329"/>
                  </a:lnTo>
                  <a:lnTo>
                    <a:pt x="2870453" y="289022"/>
                  </a:lnTo>
                  <a:lnTo>
                    <a:pt x="2906559" y="311375"/>
                  </a:lnTo>
                  <a:lnTo>
                    <a:pt x="2940970" y="334367"/>
                  </a:lnTo>
                  <a:lnTo>
                    <a:pt x="2973644" y="357977"/>
                  </a:lnTo>
                  <a:lnTo>
                    <a:pt x="3004534" y="382183"/>
                  </a:lnTo>
                  <a:lnTo>
                    <a:pt x="3033596" y="406964"/>
                  </a:lnTo>
                  <a:lnTo>
                    <a:pt x="3086057" y="458163"/>
                  </a:lnTo>
                  <a:lnTo>
                    <a:pt x="3130668" y="511404"/>
                  </a:lnTo>
                  <a:lnTo>
                    <a:pt x="3167070" y="566514"/>
                  </a:lnTo>
                  <a:lnTo>
                    <a:pt x="3194906" y="623323"/>
                  </a:lnTo>
                  <a:lnTo>
                    <a:pt x="3213817" y="681659"/>
                  </a:lnTo>
                  <a:lnTo>
                    <a:pt x="3223444" y="741350"/>
                  </a:lnTo>
                  <a:lnTo>
                    <a:pt x="3224664" y="771649"/>
                  </a:lnTo>
                  <a:lnTo>
                    <a:pt x="3223444" y="801949"/>
                  </a:lnTo>
                  <a:lnTo>
                    <a:pt x="3213817" y="861640"/>
                  </a:lnTo>
                  <a:lnTo>
                    <a:pt x="3194906" y="919976"/>
                  </a:lnTo>
                  <a:lnTo>
                    <a:pt x="3167070" y="976785"/>
                  </a:lnTo>
                  <a:lnTo>
                    <a:pt x="3130668" y="1031895"/>
                  </a:lnTo>
                  <a:lnTo>
                    <a:pt x="3086057" y="1085136"/>
                  </a:lnTo>
                  <a:lnTo>
                    <a:pt x="3033596" y="1136335"/>
                  </a:lnTo>
                  <a:lnTo>
                    <a:pt x="3004534" y="1161116"/>
                  </a:lnTo>
                  <a:lnTo>
                    <a:pt x="2973644" y="1185322"/>
                  </a:lnTo>
                  <a:lnTo>
                    <a:pt x="2940970" y="1208932"/>
                  </a:lnTo>
                  <a:lnTo>
                    <a:pt x="2906559" y="1231924"/>
                  </a:lnTo>
                  <a:lnTo>
                    <a:pt x="2870453" y="1254277"/>
                  </a:lnTo>
                  <a:lnTo>
                    <a:pt x="2832699" y="1275970"/>
                  </a:lnTo>
                  <a:lnTo>
                    <a:pt x="2793341" y="1296981"/>
                  </a:lnTo>
                  <a:lnTo>
                    <a:pt x="2752423" y="1317288"/>
                  </a:lnTo>
                  <a:lnTo>
                    <a:pt x="2709991" y="1336871"/>
                  </a:lnTo>
                  <a:lnTo>
                    <a:pt x="2666090" y="1355708"/>
                  </a:lnTo>
                  <a:lnTo>
                    <a:pt x="2620764" y="1373777"/>
                  </a:lnTo>
                  <a:lnTo>
                    <a:pt x="2574058" y="1391056"/>
                  </a:lnTo>
                  <a:lnTo>
                    <a:pt x="2526016" y="1407526"/>
                  </a:lnTo>
                  <a:lnTo>
                    <a:pt x="2476684" y="1423163"/>
                  </a:lnTo>
                  <a:lnTo>
                    <a:pt x="2426107" y="1437947"/>
                  </a:lnTo>
                  <a:lnTo>
                    <a:pt x="2374329" y="1451855"/>
                  </a:lnTo>
                  <a:lnTo>
                    <a:pt x="2321395" y="1464868"/>
                  </a:lnTo>
                  <a:lnTo>
                    <a:pt x="2267350" y="1476963"/>
                  </a:lnTo>
                  <a:lnTo>
                    <a:pt x="2212238" y="1488118"/>
                  </a:lnTo>
                  <a:lnTo>
                    <a:pt x="2156105" y="1498313"/>
                  </a:lnTo>
                  <a:lnTo>
                    <a:pt x="2098996" y="1507526"/>
                  </a:lnTo>
                  <a:lnTo>
                    <a:pt x="2040954" y="1515735"/>
                  </a:lnTo>
                  <a:lnTo>
                    <a:pt x="1982025" y="1522920"/>
                  </a:lnTo>
                  <a:lnTo>
                    <a:pt x="1922254" y="1529057"/>
                  </a:lnTo>
                  <a:lnTo>
                    <a:pt x="1861685" y="1534127"/>
                  </a:lnTo>
                  <a:lnTo>
                    <a:pt x="1800364" y="1538108"/>
                  </a:lnTo>
                  <a:lnTo>
                    <a:pt x="1738335" y="1540978"/>
                  </a:lnTo>
                  <a:lnTo>
                    <a:pt x="1675643" y="1542715"/>
                  </a:lnTo>
                  <a:lnTo>
                    <a:pt x="1612332" y="1543299"/>
                  </a:lnTo>
                  <a:close/>
                </a:path>
              </a:pathLst>
            </a:custGeom>
            <a:solidFill>
              <a:srgbClr val="5E7D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305117" y="5067108"/>
            <a:ext cx="218757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15290">
              <a:lnSpc>
                <a:spcPct val="100000"/>
              </a:lnSpc>
              <a:spcBef>
                <a:spcPts val="100"/>
              </a:spcBef>
            </a:pPr>
            <a:r>
              <a:rPr sz="2500" b="1" spc="-10" dirty="0">
                <a:latin typeface="Arial"/>
                <a:cs typeface="Arial"/>
              </a:rPr>
              <a:t>Besoins </a:t>
            </a:r>
            <a:r>
              <a:rPr sz="2500" b="1" spc="65" dirty="0">
                <a:latin typeface="Arial"/>
                <a:cs typeface="Arial"/>
              </a:rPr>
              <a:t>non-</a:t>
            </a:r>
            <a:r>
              <a:rPr sz="2500" b="1" spc="-10" dirty="0">
                <a:latin typeface="Arial"/>
                <a:cs typeface="Arial"/>
              </a:rPr>
              <a:t>satisfaits</a:t>
            </a:r>
            <a:endParaRPr sz="2500">
              <a:latin typeface="Arial"/>
              <a:cs typeface="Arial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>
              <a:lnSpc>
                <a:spcPct val="100000"/>
              </a:lnSpc>
              <a:spcBef>
                <a:spcPts val="100"/>
              </a:spcBef>
            </a:pPr>
            <a:r>
              <a:rPr dirty="0"/>
              <a:t>Le</a:t>
            </a:r>
            <a:r>
              <a:rPr spc="-145" dirty="0"/>
              <a:t> </a:t>
            </a:r>
            <a:r>
              <a:rPr dirty="0"/>
              <a:t>modèle</a:t>
            </a:r>
            <a:r>
              <a:rPr spc="-140" dirty="0"/>
              <a:t> </a:t>
            </a:r>
            <a:r>
              <a:rPr dirty="0"/>
              <a:t>des</a:t>
            </a:r>
            <a:r>
              <a:rPr spc="-145" dirty="0"/>
              <a:t> </a:t>
            </a:r>
            <a:r>
              <a:rPr dirty="0"/>
              <a:t>besoins</a:t>
            </a:r>
            <a:r>
              <a:rPr spc="-140" dirty="0"/>
              <a:t> </a:t>
            </a:r>
            <a:r>
              <a:rPr dirty="0"/>
              <a:t>non-</a:t>
            </a:r>
            <a:r>
              <a:rPr spc="-10" dirty="0"/>
              <a:t>satisfaits</a:t>
            </a:r>
          </a:p>
        </p:txBody>
      </p:sp>
      <p:sp>
        <p:nvSpPr>
          <p:cNvPr id="8" name="object 8"/>
          <p:cNvSpPr/>
          <p:nvPr/>
        </p:nvSpPr>
        <p:spPr>
          <a:xfrm>
            <a:off x="2138477" y="2434137"/>
            <a:ext cx="2803525" cy="1543685"/>
          </a:xfrm>
          <a:custGeom>
            <a:avLst/>
            <a:gdLst/>
            <a:ahLst/>
            <a:cxnLst/>
            <a:rect l="l" t="t" r="r" b="b"/>
            <a:pathLst>
              <a:path w="2803525" h="1543685">
                <a:moveTo>
                  <a:pt x="1401988" y="1543300"/>
                </a:moveTo>
                <a:lnTo>
                  <a:pt x="1341173" y="1542587"/>
                </a:lnTo>
                <a:lnTo>
                  <a:pt x="1281019" y="1540467"/>
                </a:lnTo>
                <a:lnTo>
                  <a:pt x="1221580" y="1536970"/>
                </a:lnTo>
                <a:lnTo>
                  <a:pt x="1162908" y="1532125"/>
                </a:lnTo>
                <a:lnTo>
                  <a:pt x="1105055" y="1525959"/>
                </a:lnTo>
                <a:lnTo>
                  <a:pt x="1048074" y="1518503"/>
                </a:lnTo>
                <a:lnTo>
                  <a:pt x="992019" y="1509785"/>
                </a:lnTo>
                <a:lnTo>
                  <a:pt x="936940" y="1499834"/>
                </a:lnTo>
                <a:lnTo>
                  <a:pt x="882892" y="1488679"/>
                </a:lnTo>
                <a:lnTo>
                  <a:pt x="829927" y="1476350"/>
                </a:lnTo>
                <a:lnTo>
                  <a:pt x="778096" y="1462874"/>
                </a:lnTo>
                <a:lnTo>
                  <a:pt x="727453" y="1448282"/>
                </a:lnTo>
                <a:lnTo>
                  <a:pt x="678051" y="1432601"/>
                </a:lnTo>
                <a:lnTo>
                  <a:pt x="629942" y="1415861"/>
                </a:lnTo>
                <a:lnTo>
                  <a:pt x="583178" y="1398091"/>
                </a:lnTo>
                <a:lnTo>
                  <a:pt x="537813" y="1379320"/>
                </a:lnTo>
                <a:lnTo>
                  <a:pt x="493899" y="1359577"/>
                </a:lnTo>
                <a:lnTo>
                  <a:pt x="451487" y="1338890"/>
                </a:lnTo>
                <a:lnTo>
                  <a:pt x="410632" y="1317289"/>
                </a:lnTo>
                <a:lnTo>
                  <a:pt x="371386" y="1294802"/>
                </a:lnTo>
                <a:lnTo>
                  <a:pt x="333801" y="1271459"/>
                </a:lnTo>
                <a:lnTo>
                  <a:pt x="297930" y="1247289"/>
                </a:lnTo>
                <a:lnTo>
                  <a:pt x="263825" y="1222320"/>
                </a:lnTo>
                <a:lnTo>
                  <a:pt x="231539" y="1196581"/>
                </a:lnTo>
                <a:lnTo>
                  <a:pt x="201125" y="1170102"/>
                </a:lnTo>
                <a:lnTo>
                  <a:pt x="172635" y="1142911"/>
                </a:lnTo>
                <a:lnTo>
                  <a:pt x="146122" y="1115038"/>
                </a:lnTo>
                <a:lnTo>
                  <a:pt x="99238" y="1057358"/>
                </a:lnTo>
                <a:lnTo>
                  <a:pt x="60892" y="997295"/>
                </a:lnTo>
                <a:lnTo>
                  <a:pt x="31505" y="935081"/>
                </a:lnTo>
                <a:lnTo>
                  <a:pt x="11499" y="870946"/>
                </a:lnTo>
                <a:lnTo>
                  <a:pt x="1295" y="805122"/>
                </a:lnTo>
                <a:lnTo>
                  <a:pt x="0" y="771650"/>
                </a:lnTo>
                <a:lnTo>
                  <a:pt x="1295" y="738177"/>
                </a:lnTo>
                <a:lnTo>
                  <a:pt x="11499" y="672354"/>
                </a:lnTo>
                <a:lnTo>
                  <a:pt x="31505" y="608219"/>
                </a:lnTo>
                <a:lnTo>
                  <a:pt x="60892" y="546004"/>
                </a:lnTo>
                <a:lnTo>
                  <a:pt x="99238" y="485941"/>
                </a:lnTo>
                <a:lnTo>
                  <a:pt x="146122" y="428261"/>
                </a:lnTo>
                <a:lnTo>
                  <a:pt x="172635" y="400388"/>
                </a:lnTo>
                <a:lnTo>
                  <a:pt x="201125" y="373197"/>
                </a:lnTo>
                <a:lnTo>
                  <a:pt x="231539" y="346718"/>
                </a:lnTo>
                <a:lnTo>
                  <a:pt x="263825" y="320979"/>
                </a:lnTo>
                <a:lnTo>
                  <a:pt x="297930" y="296010"/>
                </a:lnTo>
                <a:lnTo>
                  <a:pt x="333801" y="271840"/>
                </a:lnTo>
                <a:lnTo>
                  <a:pt x="371386" y="248497"/>
                </a:lnTo>
                <a:lnTo>
                  <a:pt x="410632" y="226011"/>
                </a:lnTo>
                <a:lnTo>
                  <a:pt x="451487" y="204410"/>
                </a:lnTo>
                <a:lnTo>
                  <a:pt x="493899" y="183723"/>
                </a:lnTo>
                <a:lnTo>
                  <a:pt x="537813" y="163979"/>
                </a:lnTo>
                <a:lnTo>
                  <a:pt x="583178" y="145208"/>
                </a:lnTo>
                <a:lnTo>
                  <a:pt x="629942" y="127438"/>
                </a:lnTo>
                <a:lnTo>
                  <a:pt x="678051" y="110698"/>
                </a:lnTo>
                <a:lnTo>
                  <a:pt x="727453" y="95018"/>
                </a:lnTo>
                <a:lnTo>
                  <a:pt x="778096" y="80425"/>
                </a:lnTo>
                <a:lnTo>
                  <a:pt x="829927" y="66949"/>
                </a:lnTo>
                <a:lnTo>
                  <a:pt x="882892" y="54620"/>
                </a:lnTo>
                <a:lnTo>
                  <a:pt x="936940" y="43465"/>
                </a:lnTo>
                <a:lnTo>
                  <a:pt x="992019" y="33514"/>
                </a:lnTo>
                <a:lnTo>
                  <a:pt x="1048074" y="24796"/>
                </a:lnTo>
                <a:lnTo>
                  <a:pt x="1105055" y="17340"/>
                </a:lnTo>
                <a:lnTo>
                  <a:pt x="1162908" y="11175"/>
                </a:lnTo>
                <a:lnTo>
                  <a:pt x="1221580" y="6329"/>
                </a:lnTo>
                <a:lnTo>
                  <a:pt x="1281019" y="2832"/>
                </a:lnTo>
                <a:lnTo>
                  <a:pt x="1341173" y="712"/>
                </a:lnTo>
                <a:lnTo>
                  <a:pt x="1401988" y="0"/>
                </a:lnTo>
                <a:lnTo>
                  <a:pt x="1462803" y="712"/>
                </a:lnTo>
                <a:lnTo>
                  <a:pt x="1522957" y="2832"/>
                </a:lnTo>
                <a:lnTo>
                  <a:pt x="1582396" y="6329"/>
                </a:lnTo>
                <a:lnTo>
                  <a:pt x="1641068" y="11175"/>
                </a:lnTo>
                <a:lnTo>
                  <a:pt x="1698921" y="17340"/>
                </a:lnTo>
                <a:lnTo>
                  <a:pt x="1755901" y="24796"/>
                </a:lnTo>
                <a:lnTo>
                  <a:pt x="1811957" y="33514"/>
                </a:lnTo>
                <a:lnTo>
                  <a:pt x="1867035" y="43465"/>
                </a:lnTo>
                <a:lnTo>
                  <a:pt x="1921084" y="54620"/>
                </a:lnTo>
                <a:lnTo>
                  <a:pt x="1974049" y="66949"/>
                </a:lnTo>
                <a:lnTo>
                  <a:pt x="2025880" y="80425"/>
                </a:lnTo>
                <a:lnTo>
                  <a:pt x="2076522" y="95018"/>
                </a:lnTo>
                <a:lnTo>
                  <a:pt x="2125925" y="110698"/>
                </a:lnTo>
                <a:lnTo>
                  <a:pt x="2174034" y="127438"/>
                </a:lnTo>
                <a:lnTo>
                  <a:pt x="2220797" y="145208"/>
                </a:lnTo>
                <a:lnTo>
                  <a:pt x="2266163" y="163979"/>
                </a:lnTo>
                <a:lnTo>
                  <a:pt x="2310077" y="183723"/>
                </a:lnTo>
                <a:lnTo>
                  <a:pt x="2352488" y="204410"/>
                </a:lnTo>
                <a:lnTo>
                  <a:pt x="2393343" y="226011"/>
                </a:lnTo>
                <a:lnTo>
                  <a:pt x="2432590" y="248497"/>
                </a:lnTo>
                <a:lnTo>
                  <a:pt x="2470175" y="271840"/>
                </a:lnTo>
                <a:lnTo>
                  <a:pt x="2506046" y="296010"/>
                </a:lnTo>
                <a:lnTo>
                  <a:pt x="2540151" y="320979"/>
                </a:lnTo>
                <a:lnTo>
                  <a:pt x="2572437" y="346718"/>
                </a:lnTo>
                <a:lnTo>
                  <a:pt x="2602851" y="373197"/>
                </a:lnTo>
                <a:lnTo>
                  <a:pt x="2631341" y="400388"/>
                </a:lnTo>
                <a:lnTo>
                  <a:pt x="2657854" y="428261"/>
                </a:lnTo>
                <a:lnTo>
                  <a:pt x="2704738" y="485941"/>
                </a:lnTo>
                <a:lnTo>
                  <a:pt x="2743084" y="546004"/>
                </a:lnTo>
                <a:lnTo>
                  <a:pt x="2772471" y="608219"/>
                </a:lnTo>
                <a:lnTo>
                  <a:pt x="2792476" y="672354"/>
                </a:lnTo>
                <a:lnTo>
                  <a:pt x="2802681" y="738177"/>
                </a:lnTo>
                <a:lnTo>
                  <a:pt x="2803259" y="753122"/>
                </a:lnTo>
                <a:lnTo>
                  <a:pt x="2803259" y="790178"/>
                </a:lnTo>
                <a:lnTo>
                  <a:pt x="2798830" y="838231"/>
                </a:lnTo>
                <a:lnTo>
                  <a:pt x="2783672" y="903239"/>
                </a:lnTo>
                <a:lnTo>
                  <a:pt x="2758924" y="966443"/>
                </a:lnTo>
                <a:lnTo>
                  <a:pt x="2725005" y="1027610"/>
                </a:lnTo>
                <a:lnTo>
                  <a:pt x="2682337" y="1086511"/>
                </a:lnTo>
                <a:lnTo>
                  <a:pt x="2631341" y="1142911"/>
                </a:lnTo>
                <a:lnTo>
                  <a:pt x="2602851" y="1170102"/>
                </a:lnTo>
                <a:lnTo>
                  <a:pt x="2572437" y="1196581"/>
                </a:lnTo>
                <a:lnTo>
                  <a:pt x="2540151" y="1222320"/>
                </a:lnTo>
                <a:lnTo>
                  <a:pt x="2506046" y="1247289"/>
                </a:lnTo>
                <a:lnTo>
                  <a:pt x="2470175" y="1271459"/>
                </a:lnTo>
                <a:lnTo>
                  <a:pt x="2432590" y="1294802"/>
                </a:lnTo>
                <a:lnTo>
                  <a:pt x="2393343" y="1317289"/>
                </a:lnTo>
                <a:lnTo>
                  <a:pt x="2352488" y="1338890"/>
                </a:lnTo>
                <a:lnTo>
                  <a:pt x="2310077" y="1359577"/>
                </a:lnTo>
                <a:lnTo>
                  <a:pt x="2266163" y="1379320"/>
                </a:lnTo>
                <a:lnTo>
                  <a:pt x="2220797" y="1398091"/>
                </a:lnTo>
                <a:lnTo>
                  <a:pt x="2174034" y="1415861"/>
                </a:lnTo>
                <a:lnTo>
                  <a:pt x="2125925" y="1432601"/>
                </a:lnTo>
                <a:lnTo>
                  <a:pt x="2076522" y="1448282"/>
                </a:lnTo>
                <a:lnTo>
                  <a:pt x="2025880" y="1462874"/>
                </a:lnTo>
                <a:lnTo>
                  <a:pt x="1974049" y="1476350"/>
                </a:lnTo>
                <a:lnTo>
                  <a:pt x="1921084" y="1488679"/>
                </a:lnTo>
                <a:lnTo>
                  <a:pt x="1867035" y="1499834"/>
                </a:lnTo>
                <a:lnTo>
                  <a:pt x="1811957" y="1509785"/>
                </a:lnTo>
                <a:lnTo>
                  <a:pt x="1755901" y="1518503"/>
                </a:lnTo>
                <a:lnTo>
                  <a:pt x="1698921" y="1525959"/>
                </a:lnTo>
                <a:lnTo>
                  <a:pt x="1641068" y="1532125"/>
                </a:lnTo>
                <a:lnTo>
                  <a:pt x="1582396" y="1536970"/>
                </a:lnTo>
                <a:lnTo>
                  <a:pt x="1522957" y="1540467"/>
                </a:lnTo>
                <a:lnTo>
                  <a:pt x="1462803" y="1542587"/>
                </a:lnTo>
                <a:lnTo>
                  <a:pt x="1401988" y="1543300"/>
                </a:lnTo>
                <a:close/>
              </a:path>
            </a:pathLst>
          </a:custGeom>
          <a:solidFill>
            <a:srgbClr val="AB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627328" y="2796151"/>
            <a:ext cx="1826260" cy="71882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1115" marR="5080" indent="-19050">
              <a:lnSpc>
                <a:spcPts val="2700"/>
              </a:lnSpc>
              <a:spcBef>
                <a:spcPts val="240"/>
              </a:spcBef>
            </a:pPr>
            <a:r>
              <a:rPr sz="2300" spc="110" dirty="0">
                <a:latin typeface="Trebuchet MS"/>
                <a:cs typeface="Trebuchet MS"/>
              </a:rPr>
              <a:t>Habitudes</a:t>
            </a:r>
            <a:r>
              <a:rPr sz="2300" spc="-120" dirty="0">
                <a:latin typeface="Trebuchet MS"/>
                <a:cs typeface="Trebuchet MS"/>
              </a:rPr>
              <a:t> </a:t>
            </a:r>
            <a:r>
              <a:rPr sz="2300" spc="-25" dirty="0">
                <a:latin typeface="Trebuchet MS"/>
                <a:cs typeface="Trebuchet MS"/>
              </a:rPr>
              <a:t>et </a:t>
            </a:r>
            <a:r>
              <a:rPr sz="2300" spc="65" dirty="0">
                <a:latin typeface="Trebuchet MS"/>
                <a:cs typeface="Trebuchet MS"/>
              </a:rPr>
              <a:t>personnalité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12093" y="4729053"/>
            <a:ext cx="2803525" cy="1543685"/>
          </a:xfrm>
          <a:custGeom>
            <a:avLst/>
            <a:gdLst/>
            <a:ahLst/>
            <a:cxnLst/>
            <a:rect l="l" t="t" r="r" b="b"/>
            <a:pathLst>
              <a:path w="2803525" h="1543685">
                <a:moveTo>
                  <a:pt x="1401988" y="1543300"/>
                </a:moveTo>
                <a:lnTo>
                  <a:pt x="1341173" y="1542587"/>
                </a:lnTo>
                <a:lnTo>
                  <a:pt x="1281019" y="1540468"/>
                </a:lnTo>
                <a:lnTo>
                  <a:pt x="1221580" y="1536971"/>
                </a:lnTo>
                <a:lnTo>
                  <a:pt x="1162908" y="1532125"/>
                </a:lnTo>
                <a:lnTo>
                  <a:pt x="1105055" y="1525959"/>
                </a:lnTo>
                <a:lnTo>
                  <a:pt x="1048074" y="1518503"/>
                </a:lnTo>
                <a:lnTo>
                  <a:pt x="992019" y="1509785"/>
                </a:lnTo>
                <a:lnTo>
                  <a:pt x="936941" y="1499834"/>
                </a:lnTo>
                <a:lnTo>
                  <a:pt x="882892" y="1488680"/>
                </a:lnTo>
                <a:lnTo>
                  <a:pt x="829927" y="1476350"/>
                </a:lnTo>
                <a:lnTo>
                  <a:pt x="778096" y="1462874"/>
                </a:lnTo>
                <a:lnTo>
                  <a:pt x="727453" y="1448282"/>
                </a:lnTo>
                <a:lnTo>
                  <a:pt x="678051" y="1432601"/>
                </a:lnTo>
                <a:lnTo>
                  <a:pt x="629942" y="1415861"/>
                </a:lnTo>
                <a:lnTo>
                  <a:pt x="583178" y="1398091"/>
                </a:lnTo>
                <a:lnTo>
                  <a:pt x="537813" y="1379320"/>
                </a:lnTo>
                <a:lnTo>
                  <a:pt x="493899" y="1359577"/>
                </a:lnTo>
                <a:lnTo>
                  <a:pt x="451487" y="1338890"/>
                </a:lnTo>
                <a:lnTo>
                  <a:pt x="410632" y="1317289"/>
                </a:lnTo>
                <a:lnTo>
                  <a:pt x="371386" y="1294802"/>
                </a:lnTo>
                <a:lnTo>
                  <a:pt x="333801" y="1271459"/>
                </a:lnTo>
                <a:lnTo>
                  <a:pt x="297930" y="1247289"/>
                </a:lnTo>
                <a:lnTo>
                  <a:pt x="263825" y="1222320"/>
                </a:lnTo>
                <a:lnTo>
                  <a:pt x="231539" y="1196581"/>
                </a:lnTo>
                <a:lnTo>
                  <a:pt x="201125" y="1170102"/>
                </a:lnTo>
                <a:lnTo>
                  <a:pt x="172635" y="1142911"/>
                </a:lnTo>
                <a:lnTo>
                  <a:pt x="146122" y="1115038"/>
                </a:lnTo>
                <a:lnTo>
                  <a:pt x="99238" y="1057358"/>
                </a:lnTo>
                <a:lnTo>
                  <a:pt x="60892" y="997295"/>
                </a:lnTo>
                <a:lnTo>
                  <a:pt x="31505" y="935081"/>
                </a:lnTo>
                <a:lnTo>
                  <a:pt x="11499" y="870946"/>
                </a:lnTo>
                <a:lnTo>
                  <a:pt x="1295" y="805122"/>
                </a:lnTo>
                <a:lnTo>
                  <a:pt x="0" y="771649"/>
                </a:lnTo>
                <a:lnTo>
                  <a:pt x="1295" y="738177"/>
                </a:lnTo>
                <a:lnTo>
                  <a:pt x="11499" y="672353"/>
                </a:lnTo>
                <a:lnTo>
                  <a:pt x="31505" y="608219"/>
                </a:lnTo>
                <a:lnTo>
                  <a:pt x="60892" y="546004"/>
                </a:lnTo>
                <a:lnTo>
                  <a:pt x="99238" y="485941"/>
                </a:lnTo>
                <a:lnTo>
                  <a:pt x="146122" y="428261"/>
                </a:lnTo>
                <a:lnTo>
                  <a:pt x="172635" y="400388"/>
                </a:lnTo>
                <a:lnTo>
                  <a:pt x="201125" y="373197"/>
                </a:lnTo>
                <a:lnTo>
                  <a:pt x="231539" y="346718"/>
                </a:lnTo>
                <a:lnTo>
                  <a:pt x="263825" y="320979"/>
                </a:lnTo>
                <a:lnTo>
                  <a:pt x="297930" y="296010"/>
                </a:lnTo>
                <a:lnTo>
                  <a:pt x="333801" y="271840"/>
                </a:lnTo>
                <a:lnTo>
                  <a:pt x="371386" y="248497"/>
                </a:lnTo>
                <a:lnTo>
                  <a:pt x="410632" y="226011"/>
                </a:lnTo>
                <a:lnTo>
                  <a:pt x="451487" y="204410"/>
                </a:lnTo>
                <a:lnTo>
                  <a:pt x="493899" y="183723"/>
                </a:lnTo>
                <a:lnTo>
                  <a:pt x="537813" y="163979"/>
                </a:lnTo>
                <a:lnTo>
                  <a:pt x="583178" y="145208"/>
                </a:lnTo>
                <a:lnTo>
                  <a:pt x="629942" y="127438"/>
                </a:lnTo>
                <a:lnTo>
                  <a:pt x="678051" y="110698"/>
                </a:lnTo>
                <a:lnTo>
                  <a:pt x="727453" y="95018"/>
                </a:lnTo>
                <a:lnTo>
                  <a:pt x="778096" y="80425"/>
                </a:lnTo>
                <a:lnTo>
                  <a:pt x="829927" y="66950"/>
                </a:lnTo>
                <a:lnTo>
                  <a:pt x="882892" y="54620"/>
                </a:lnTo>
                <a:lnTo>
                  <a:pt x="936941" y="43465"/>
                </a:lnTo>
                <a:lnTo>
                  <a:pt x="992019" y="33514"/>
                </a:lnTo>
                <a:lnTo>
                  <a:pt x="1048074" y="24796"/>
                </a:lnTo>
                <a:lnTo>
                  <a:pt x="1105055" y="17340"/>
                </a:lnTo>
                <a:lnTo>
                  <a:pt x="1162908" y="11175"/>
                </a:lnTo>
                <a:lnTo>
                  <a:pt x="1221580" y="6329"/>
                </a:lnTo>
                <a:lnTo>
                  <a:pt x="1281019" y="2832"/>
                </a:lnTo>
                <a:lnTo>
                  <a:pt x="1341173" y="713"/>
                </a:lnTo>
                <a:lnTo>
                  <a:pt x="1401988" y="0"/>
                </a:lnTo>
                <a:lnTo>
                  <a:pt x="1462803" y="713"/>
                </a:lnTo>
                <a:lnTo>
                  <a:pt x="1522957" y="2832"/>
                </a:lnTo>
                <a:lnTo>
                  <a:pt x="1582396" y="6329"/>
                </a:lnTo>
                <a:lnTo>
                  <a:pt x="1641068" y="11175"/>
                </a:lnTo>
                <a:lnTo>
                  <a:pt x="1698921" y="17340"/>
                </a:lnTo>
                <a:lnTo>
                  <a:pt x="1755901" y="24796"/>
                </a:lnTo>
                <a:lnTo>
                  <a:pt x="1811957" y="33514"/>
                </a:lnTo>
                <a:lnTo>
                  <a:pt x="1867035" y="43465"/>
                </a:lnTo>
                <a:lnTo>
                  <a:pt x="1921084" y="54620"/>
                </a:lnTo>
                <a:lnTo>
                  <a:pt x="1974049" y="66950"/>
                </a:lnTo>
                <a:lnTo>
                  <a:pt x="2025880" y="80425"/>
                </a:lnTo>
                <a:lnTo>
                  <a:pt x="2076523" y="95018"/>
                </a:lnTo>
                <a:lnTo>
                  <a:pt x="2125925" y="110698"/>
                </a:lnTo>
                <a:lnTo>
                  <a:pt x="2174034" y="127438"/>
                </a:lnTo>
                <a:lnTo>
                  <a:pt x="2220798" y="145208"/>
                </a:lnTo>
                <a:lnTo>
                  <a:pt x="2266163" y="163979"/>
                </a:lnTo>
                <a:lnTo>
                  <a:pt x="2310077" y="183723"/>
                </a:lnTo>
                <a:lnTo>
                  <a:pt x="2352489" y="204410"/>
                </a:lnTo>
                <a:lnTo>
                  <a:pt x="2393344" y="226011"/>
                </a:lnTo>
                <a:lnTo>
                  <a:pt x="2432590" y="248497"/>
                </a:lnTo>
                <a:lnTo>
                  <a:pt x="2470175" y="271840"/>
                </a:lnTo>
                <a:lnTo>
                  <a:pt x="2506046" y="296010"/>
                </a:lnTo>
                <a:lnTo>
                  <a:pt x="2540151" y="320979"/>
                </a:lnTo>
                <a:lnTo>
                  <a:pt x="2572437" y="346718"/>
                </a:lnTo>
                <a:lnTo>
                  <a:pt x="2602851" y="373197"/>
                </a:lnTo>
                <a:lnTo>
                  <a:pt x="2631341" y="400388"/>
                </a:lnTo>
                <a:lnTo>
                  <a:pt x="2657854" y="428261"/>
                </a:lnTo>
                <a:lnTo>
                  <a:pt x="2704738" y="485941"/>
                </a:lnTo>
                <a:lnTo>
                  <a:pt x="2743084" y="546004"/>
                </a:lnTo>
                <a:lnTo>
                  <a:pt x="2772471" y="608219"/>
                </a:lnTo>
                <a:lnTo>
                  <a:pt x="2792477" y="672353"/>
                </a:lnTo>
                <a:lnTo>
                  <a:pt x="2802681" y="738177"/>
                </a:lnTo>
                <a:lnTo>
                  <a:pt x="2803259" y="753119"/>
                </a:lnTo>
                <a:lnTo>
                  <a:pt x="2803259" y="790180"/>
                </a:lnTo>
                <a:lnTo>
                  <a:pt x="2798830" y="838230"/>
                </a:lnTo>
                <a:lnTo>
                  <a:pt x="2783672" y="903239"/>
                </a:lnTo>
                <a:lnTo>
                  <a:pt x="2758924" y="966442"/>
                </a:lnTo>
                <a:lnTo>
                  <a:pt x="2725005" y="1027610"/>
                </a:lnTo>
                <a:lnTo>
                  <a:pt x="2682337" y="1086510"/>
                </a:lnTo>
                <a:lnTo>
                  <a:pt x="2631341" y="1142911"/>
                </a:lnTo>
                <a:lnTo>
                  <a:pt x="2602851" y="1170102"/>
                </a:lnTo>
                <a:lnTo>
                  <a:pt x="2572437" y="1196581"/>
                </a:lnTo>
                <a:lnTo>
                  <a:pt x="2540151" y="1222320"/>
                </a:lnTo>
                <a:lnTo>
                  <a:pt x="2506046" y="1247289"/>
                </a:lnTo>
                <a:lnTo>
                  <a:pt x="2470175" y="1271459"/>
                </a:lnTo>
                <a:lnTo>
                  <a:pt x="2432590" y="1294802"/>
                </a:lnTo>
                <a:lnTo>
                  <a:pt x="2393344" y="1317289"/>
                </a:lnTo>
                <a:lnTo>
                  <a:pt x="2352489" y="1338890"/>
                </a:lnTo>
                <a:lnTo>
                  <a:pt x="2310077" y="1359577"/>
                </a:lnTo>
                <a:lnTo>
                  <a:pt x="2266163" y="1379320"/>
                </a:lnTo>
                <a:lnTo>
                  <a:pt x="2220798" y="1398091"/>
                </a:lnTo>
                <a:lnTo>
                  <a:pt x="2174034" y="1415861"/>
                </a:lnTo>
                <a:lnTo>
                  <a:pt x="2125925" y="1432601"/>
                </a:lnTo>
                <a:lnTo>
                  <a:pt x="2076523" y="1448282"/>
                </a:lnTo>
                <a:lnTo>
                  <a:pt x="2025880" y="1462874"/>
                </a:lnTo>
                <a:lnTo>
                  <a:pt x="1974049" y="1476350"/>
                </a:lnTo>
                <a:lnTo>
                  <a:pt x="1921084" y="1488680"/>
                </a:lnTo>
                <a:lnTo>
                  <a:pt x="1867035" y="1499834"/>
                </a:lnTo>
                <a:lnTo>
                  <a:pt x="1811957" y="1509785"/>
                </a:lnTo>
                <a:lnTo>
                  <a:pt x="1755901" y="1518503"/>
                </a:lnTo>
                <a:lnTo>
                  <a:pt x="1698921" y="1525959"/>
                </a:lnTo>
                <a:lnTo>
                  <a:pt x="1641068" y="1532125"/>
                </a:lnTo>
                <a:lnTo>
                  <a:pt x="1582396" y="1536971"/>
                </a:lnTo>
                <a:lnTo>
                  <a:pt x="1522957" y="1540468"/>
                </a:lnTo>
                <a:lnTo>
                  <a:pt x="1462803" y="1542587"/>
                </a:lnTo>
                <a:lnTo>
                  <a:pt x="1401988" y="1543300"/>
                </a:lnTo>
                <a:close/>
              </a:path>
            </a:pathLst>
          </a:custGeom>
          <a:solidFill>
            <a:srgbClr val="AB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77714" y="5091066"/>
            <a:ext cx="2072639" cy="71882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07010" marR="5080" indent="-194945">
              <a:lnSpc>
                <a:spcPts val="2700"/>
              </a:lnSpc>
              <a:spcBef>
                <a:spcPts val="240"/>
              </a:spcBef>
            </a:pPr>
            <a:r>
              <a:rPr sz="2300" spc="145" dirty="0">
                <a:latin typeface="Trebuchet MS"/>
                <a:cs typeface="Trebuchet MS"/>
              </a:rPr>
              <a:t>Santé</a:t>
            </a:r>
            <a:r>
              <a:rPr sz="2300" spc="-114" dirty="0">
                <a:latin typeface="Trebuchet MS"/>
                <a:cs typeface="Trebuchet MS"/>
              </a:rPr>
              <a:t> </a:t>
            </a:r>
            <a:r>
              <a:rPr sz="2300" spc="60" dirty="0">
                <a:latin typeface="Trebuchet MS"/>
                <a:cs typeface="Trebuchet MS"/>
              </a:rPr>
              <a:t>mentale </a:t>
            </a:r>
            <a:r>
              <a:rPr sz="2300" dirty="0">
                <a:latin typeface="Trebuchet MS"/>
                <a:cs typeface="Trebuchet MS"/>
              </a:rPr>
              <a:t>et</a:t>
            </a:r>
            <a:r>
              <a:rPr sz="2300" spc="-65" dirty="0">
                <a:latin typeface="Trebuchet MS"/>
                <a:cs typeface="Trebuchet MS"/>
              </a:rPr>
              <a:t> </a:t>
            </a:r>
            <a:r>
              <a:rPr sz="2300" spc="125" dirty="0">
                <a:latin typeface="Trebuchet MS"/>
                <a:cs typeface="Trebuchet MS"/>
              </a:rPr>
              <a:t>physique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138477" y="7024827"/>
            <a:ext cx="2804160" cy="1564640"/>
          </a:xfrm>
          <a:custGeom>
            <a:avLst/>
            <a:gdLst/>
            <a:ahLst/>
            <a:cxnLst/>
            <a:rect l="l" t="t" r="r" b="b"/>
            <a:pathLst>
              <a:path w="2804160" h="1564640">
                <a:moveTo>
                  <a:pt x="1401988" y="1564437"/>
                </a:moveTo>
                <a:lnTo>
                  <a:pt x="1341172" y="1563714"/>
                </a:lnTo>
                <a:lnTo>
                  <a:pt x="1281019" y="1561566"/>
                </a:lnTo>
                <a:lnTo>
                  <a:pt x="1221580" y="1558021"/>
                </a:lnTo>
                <a:lnTo>
                  <a:pt x="1162907" y="1553109"/>
                </a:lnTo>
                <a:lnTo>
                  <a:pt x="1105055" y="1546859"/>
                </a:lnTo>
                <a:lnTo>
                  <a:pt x="1048074" y="1539301"/>
                </a:lnTo>
                <a:lnTo>
                  <a:pt x="992019" y="1530463"/>
                </a:lnTo>
                <a:lnTo>
                  <a:pt x="936940" y="1520376"/>
                </a:lnTo>
                <a:lnTo>
                  <a:pt x="882892" y="1509069"/>
                </a:lnTo>
                <a:lnTo>
                  <a:pt x="829926" y="1496570"/>
                </a:lnTo>
                <a:lnTo>
                  <a:pt x="778096" y="1482910"/>
                </a:lnTo>
                <a:lnTo>
                  <a:pt x="727453" y="1468117"/>
                </a:lnTo>
                <a:lnTo>
                  <a:pt x="678051" y="1452222"/>
                </a:lnTo>
                <a:lnTo>
                  <a:pt x="629942" y="1435253"/>
                </a:lnTo>
                <a:lnTo>
                  <a:pt x="583178" y="1417239"/>
                </a:lnTo>
                <a:lnTo>
                  <a:pt x="537813" y="1398211"/>
                </a:lnTo>
                <a:lnTo>
                  <a:pt x="493898" y="1378197"/>
                </a:lnTo>
                <a:lnTo>
                  <a:pt x="451487" y="1357227"/>
                </a:lnTo>
                <a:lnTo>
                  <a:pt x="410632" y="1335330"/>
                </a:lnTo>
                <a:lnTo>
                  <a:pt x="371386" y="1312536"/>
                </a:lnTo>
                <a:lnTo>
                  <a:pt x="333801" y="1288873"/>
                </a:lnTo>
                <a:lnTo>
                  <a:pt x="297930" y="1264372"/>
                </a:lnTo>
                <a:lnTo>
                  <a:pt x="263825" y="1239061"/>
                </a:lnTo>
                <a:lnTo>
                  <a:pt x="231539" y="1212970"/>
                </a:lnTo>
                <a:lnTo>
                  <a:pt x="201125" y="1186128"/>
                </a:lnTo>
                <a:lnTo>
                  <a:pt x="172635" y="1158564"/>
                </a:lnTo>
                <a:lnTo>
                  <a:pt x="146122" y="1130309"/>
                </a:lnTo>
                <a:lnTo>
                  <a:pt x="99238" y="1071840"/>
                </a:lnTo>
                <a:lnTo>
                  <a:pt x="60892" y="1010954"/>
                </a:lnTo>
                <a:lnTo>
                  <a:pt x="31505" y="947887"/>
                </a:lnTo>
                <a:lnTo>
                  <a:pt x="11499" y="882874"/>
                </a:lnTo>
                <a:lnTo>
                  <a:pt x="1295" y="816149"/>
                </a:lnTo>
                <a:lnTo>
                  <a:pt x="0" y="782218"/>
                </a:lnTo>
                <a:lnTo>
                  <a:pt x="1295" y="748287"/>
                </a:lnTo>
                <a:lnTo>
                  <a:pt x="11499" y="681562"/>
                </a:lnTo>
                <a:lnTo>
                  <a:pt x="31505" y="616549"/>
                </a:lnTo>
                <a:lnTo>
                  <a:pt x="60892" y="553482"/>
                </a:lnTo>
                <a:lnTo>
                  <a:pt x="99238" y="492596"/>
                </a:lnTo>
                <a:lnTo>
                  <a:pt x="146122" y="434127"/>
                </a:lnTo>
                <a:lnTo>
                  <a:pt x="172635" y="405872"/>
                </a:lnTo>
                <a:lnTo>
                  <a:pt x="201125" y="378308"/>
                </a:lnTo>
                <a:lnTo>
                  <a:pt x="231539" y="351466"/>
                </a:lnTo>
                <a:lnTo>
                  <a:pt x="263825" y="325375"/>
                </a:lnTo>
                <a:lnTo>
                  <a:pt x="297930" y="300065"/>
                </a:lnTo>
                <a:lnTo>
                  <a:pt x="333801" y="275563"/>
                </a:lnTo>
                <a:lnTo>
                  <a:pt x="371386" y="251900"/>
                </a:lnTo>
                <a:lnTo>
                  <a:pt x="410632" y="229106"/>
                </a:lnTo>
                <a:lnTo>
                  <a:pt x="451487" y="207209"/>
                </a:lnTo>
                <a:lnTo>
                  <a:pt x="493898" y="186239"/>
                </a:lnTo>
                <a:lnTo>
                  <a:pt x="537813" y="166225"/>
                </a:lnTo>
                <a:lnTo>
                  <a:pt x="583178" y="147197"/>
                </a:lnTo>
                <a:lnTo>
                  <a:pt x="629942" y="129184"/>
                </a:lnTo>
                <a:lnTo>
                  <a:pt x="678051" y="112214"/>
                </a:lnTo>
                <a:lnTo>
                  <a:pt x="727453" y="96319"/>
                </a:lnTo>
                <a:lnTo>
                  <a:pt x="778096" y="81527"/>
                </a:lnTo>
                <a:lnTo>
                  <a:pt x="829926" y="67866"/>
                </a:lnTo>
                <a:lnTo>
                  <a:pt x="882892" y="55368"/>
                </a:lnTo>
                <a:lnTo>
                  <a:pt x="936940" y="44060"/>
                </a:lnTo>
                <a:lnTo>
                  <a:pt x="992019" y="33973"/>
                </a:lnTo>
                <a:lnTo>
                  <a:pt x="1048074" y="25136"/>
                </a:lnTo>
                <a:lnTo>
                  <a:pt x="1105055" y="17578"/>
                </a:lnTo>
                <a:lnTo>
                  <a:pt x="1162907" y="11328"/>
                </a:lnTo>
                <a:lnTo>
                  <a:pt x="1221580" y="6416"/>
                </a:lnTo>
                <a:lnTo>
                  <a:pt x="1281019" y="2871"/>
                </a:lnTo>
                <a:lnTo>
                  <a:pt x="1341172" y="722"/>
                </a:lnTo>
                <a:lnTo>
                  <a:pt x="1401988" y="0"/>
                </a:lnTo>
                <a:lnTo>
                  <a:pt x="1462803" y="722"/>
                </a:lnTo>
                <a:lnTo>
                  <a:pt x="1522957" y="2871"/>
                </a:lnTo>
                <a:lnTo>
                  <a:pt x="1582396" y="6416"/>
                </a:lnTo>
                <a:lnTo>
                  <a:pt x="1641068" y="11328"/>
                </a:lnTo>
                <a:lnTo>
                  <a:pt x="1698921" y="17578"/>
                </a:lnTo>
                <a:lnTo>
                  <a:pt x="1755901" y="25136"/>
                </a:lnTo>
                <a:lnTo>
                  <a:pt x="1811957" y="33973"/>
                </a:lnTo>
                <a:lnTo>
                  <a:pt x="1867035" y="44060"/>
                </a:lnTo>
                <a:lnTo>
                  <a:pt x="1921084" y="55368"/>
                </a:lnTo>
                <a:lnTo>
                  <a:pt x="1974049" y="67866"/>
                </a:lnTo>
                <a:lnTo>
                  <a:pt x="2025880" y="81527"/>
                </a:lnTo>
                <a:lnTo>
                  <a:pt x="2076522" y="96319"/>
                </a:lnTo>
                <a:lnTo>
                  <a:pt x="2125925" y="112214"/>
                </a:lnTo>
                <a:lnTo>
                  <a:pt x="2174034" y="129184"/>
                </a:lnTo>
                <a:lnTo>
                  <a:pt x="2220797" y="147197"/>
                </a:lnTo>
                <a:lnTo>
                  <a:pt x="2266163" y="166225"/>
                </a:lnTo>
                <a:lnTo>
                  <a:pt x="2310077" y="186239"/>
                </a:lnTo>
                <a:lnTo>
                  <a:pt x="2352488" y="207209"/>
                </a:lnTo>
                <a:lnTo>
                  <a:pt x="2393343" y="229106"/>
                </a:lnTo>
                <a:lnTo>
                  <a:pt x="2432590" y="251900"/>
                </a:lnTo>
                <a:lnTo>
                  <a:pt x="2470175" y="275563"/>
                </a:lnTo>
                <a:lnTo>
                  <a:pt x="2506046" y="300065"/>
                </a:lnTo>
                <a:lnTo>
                  <a:pt x="2540151" y="325375"/>
                </a:lnTo>
                <a:lnTo>
                  <a:pt x="2572437" y="351466"/>
                </a:lnTo>
                <a:lnTo>
                  <a:pt x="2602851" y="378308"/>
                </a:lnTo>
                <a:lnTo>
                  <a:pt x="2631341" y="405872"/>
                </a:lnTo>
                <a:lnTo>
                  <a:pt x="2657854" y="434127"/>
                </a:lnTo>
                <a:lnTo>
                  <a:pt x="2704738" y="492596"/>
                </a:lnTo>
                <a:lnTo>
                  <a:pt x="2743084" y="553482"/>
                </a:lnTo>
                <a:lnTo>
                  <a:pt x="2772471" y="616549"/>
                </a:lnTo>
                <a:lnTo>
                  <a:pt x="2792476" y="681562"/>
                </a:lnTo>
                <a:lnTo>
                  <a:pt x="2802681" y="748287"/>
                </a:lnTo>
                <a:lnTo>
                  <a:pt x="2803976" y="782218"/>
                </a:lnTo>
                <a:lnTo>
                  <a:pt x="2802681" y="816149"/>
                </a:lnTo>
                <a:lnTo>
                  <a:pt x="2792476" y="882874"/>
                </a:lnTo>
                <a:lnTo>
                  <a:pt x="2772471" y="947887"/>
                </a:lnTo>
                <a:lnTo>
                  <a:pt x="2743084" y="1010954"/>
                </a:lnTo>
                <a:lnTo>
                  <a:pt x="2704738" y="1071840"/>
                </a:lnTo>
                <a:lnTo>
                  <a:pt x="2657854" y="1130309"/>
                </a:lnTo>
                <a:lnTo>
                  <a:pt x="2631341" y="1158564"/>
                </a:lnTo>
                <a:lnTo>
                  <a:pt x="2602851" y="1186128"/>
                </a:lnTo>
                <a:lnTo>
                  <a:pt x="2572437" y="1212970"/>
                </a:lnTo>
                <a:lnTo>
                  <a:pt x="2540151" y="1239061"/>
                </a:lnTo>
                <a:lnTo>
                  <a:pt x="2506046" y="1264372"/>
                </a:lnTo>
                <a:lnTo>
                  <a:pt x="2470175" y="1288873"/>
                </a:lnTo>
                <a:lnTo>
                  <a:pt x="2432590" y="1312536"/>
                </a:lnTo>
                <a:lnTo>
                  <a:pt x="2393343" y="1335330"/>
                </a:lnTo>
                <a:lnTo>
                  <a:pt x="2352488" y="1357227"/>
                </a:lnTo>
                <a:lnTo>
                  <a:pt x="2310077" y="1378197"/>
                </a:lnTo>
                <a:lnTo>
                  <a:pt x="2266163" y="1398211"/>
                </a:lnTo>
                <a:lnTo>
                  <a:pt x="2220797" y="1417239"/>
                </a:lnTo>
                <a:lnTo>
                  <a:pt x="2174034" y="1435253"/>
                </a:lnTo>
                <a:lnTo>
                  <a:pt x="2125925" y="1452222"/>
                </a:lnTo>
                <a:lnTo>
                  <a:pt x="2076522" y="1468117"/>
                </a:lnTo>
                <a:lnTo>
                  <a:pt x="2025880" y="1482910"/>
                </a:lnTo>
                <a:lnTo>
                  <a:pt x="1974049" y="1496570"/>
                </a:lnTo>
                <a:lnTo>
                  <a:pt x="1921084" y="1509069"/>
                </a:lnTo>
                <a:lnTo>
                  <a:pt x="1867035" y="1520376"/>
                </a:lnTo>
                <a:lnTo>
                  <a:pt x="1811957" y="1530463"/>
                </a:lnTo>
                <a:lnTo>
                  <a:pt x="1755901" y="1539301"/>
                </a:lnTo>
                <a:lnTo>
                  <a:pt x="1698921" y="1546859"/>
                </a:lnTo>
                <a:lnTo>
                  <a:pt x="1641068" y="1553109"/>
                </a:lnTo>
                <a:lnTo>
                  <a:pt x="1582396" y="1558021"/>
                </a:lnTo>
                <a:lnTo>
                  <a:pt x="1522957" y="1561566"/>
                </a:lnTo>
                <a:lnTo>
                  <a:pt x="1462803" y="1563714"/>
                </a:lnTo>
                <a:lnTo>
                  <a:pt x="1401988" y="1564437"/>
                </a:lnTo>
                <a:close/>
              </a:path>
            </a:pathLst>
          </a:custGeom>
          <a:solidFill>
            <a:srgbClr val="AB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450520" y="7224916"/>
            <a:ext cx="2179955" cy="106172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2700"/>
              </a:lnSpc>
              <a:spcBef>
                <a:spcPts val="240"/>
              </a:spcBef>
            </a:pPr>
            <a:r>
              <a:rPr sz="2300" spc="85" dirty="0">
                <a:latin typeface="Trebuchet MS"/>
                <a:cs typeface="Trebuchet MS"/>
              </a:rPr>
              <a:t>Environnement </a:t>
            </a:r>
            <a:r>
              <a:rPr sz="2300" spc="135" dirty="0">
                <a:latin typeface="Trebuchet MS"/>
                <a:cs typeface="Trebuchet MS"/>
              </a:rPr>
              <a:t>physique</a:t>
            </a:r>
            <a:r>
              <a:rPr sz="2300" spc="-90" dirty="0">
                <a:latin typeface="Trebuchet MS"/>
                <a:cs typeface="Trebuchet MS"/>
              </a:rPr>
              <a:t> </a:t>
            </a:r>
            <a:r>
              <a:rPr sz="2300" spc="-25" dirty="0">
                <a:latin typeface="Trebuchet MS"/>
                <a:cs typeface="Trebuchet MS"/>
              </a:rPr>
              <a:t>et </a:t>
            </a:r>
            <a:r>
              <a:rPr sz="2300" spc="120" dirty="0">
                <a:latin typeface="Trebuchet MS"/>
                <a:cs typeface="Trebuchet MS"/>
              </a:rPr>
              <a:t>psychosocial</a:t>
            </a:r>
            <a:endParaRPr sz="23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882854" y="2307255"/>
            <a:ext cx="13469619" cy="4829810"/>
            <a:chOff x="2882854" y="2307255"/>
            <a:chExt cx="13469619" cy="4829810"/>
          </a:xfrm>
        </p:grpSpPr>
        <p:sp>
          <p:nvSpPr>
            <p:cNvPr id="15" name="object 15"/>
            <p:cNvSpPr/>
            <p:nvPr/>
          </p:nvSpPr>
          <p:spPr>
            <a:xfrm>
              <a:off x="4552543" y="3876509"/>
              <a:ext cx="2026920" cy="1254125"/>
            </a:xfrm>
            <a:custGeom>
              <a:avLst/>
              <a:gdLst/>
              <a:ahLst/>
              <a:cxnLst/>
              <a:rect l="l" t="t" r="r" b="b"/>
              <a:pathLst>
                <a:path w="2026920" h="1254125">
                  <a:moveTo>
                    <a:pt x="0" y="0"/>
                  </a:moveTo>
                  <a:lnTo>
                    <a:pt x="2026736" y="1253724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38265" y="5067593"/>
              <a:ext cx="132968" cy="13530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957471" y="4070318"/>
              <a:ext cx="229235" cy="471805"/>
            </a:xfrm>
            <a:custGeom>
              <a:avLst/>
              <a:gdLst/>
              <a:ahLst/>
              <a:cxnLst/>
              <a:rect l="l" t="t" r="r" b="b"/>
              <a:pathLst>
                <a:path w="229235" h="471804">
                  <a:moveTo>
                    <a:pt x="229124" y="0"/>
                  </a:moveTo>
                  <a:lnTo>
                    <a:pt x="0" y="471624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82854" y="4506487"/>
              <a:ext cx="140909" cy="13161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343766" y="5500702"/>
              <a:ext cx="2229485" cy="0"/>
            </a:xfrm>
            <a:custGeom>
              <a:avLst/>
              <a:gdLst/>
              <a:ahLst/>
              <a:cxnLst/>
              <a:rect l="l" t="t" r="r" b="b"/>
              <a:pathLst>
                <a:path w="2229484">
                  <a:moveTo>
                    <a:pt x="0" y="0"/>
                  </a:moveTo>
                  <a:lnTo>
                    <a:pt x="2228958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38991" y="5424502"/>
              <a:ext cx="114299" cy="15239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63200" y="5424502"/>
              <a:ext cx="114299" cy="15239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782819" y="5926934"/>
              <a:ext cx="1797050" cy="1137920"/>
            </a:xfrm>
            <a:custGeom>
              <a:avLst/>
              <a:gdLst/>
              <a:ahLst/>
              <a:cxnLst/>
              <a:rect l="l" t="t" r="r" b="b"/>
              <a:pathLst>
                <a:path w="1797050" h="1137920">
                  <a:moveTo>
                    <a:pt x="0" y="1137406"/>
                  </a:moveTo>
                  <a:lnTo>
                    <a:pt x="1796523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91340" y="7002099"/>
              <a:ext cx="133052" cy="1346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37769" y="5854503"/>
              <a:ext cx="133052" cy="13467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101951" y="6461637"/>
              <a:ext cx="169545" cy="384175"/>
            </a:xfrm>
            <a:custGeom>
              <a:avLst/>
              <a:gdLst/>
              <a:ahLst/>
              <a:cxnLst/>
              <a:rect l="l" t="t" r="r" b="b"/>
              <a:pathLst>
                <a:path w="169545" h="384175">
                  <a:moveTo>
                    <a:pt x="0" y="0"/>
                  </a:moveTo>
                  <a:lnTo>
                    <a:pt x="169302" y="383885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26767" y="6364151"/>
              <a:ext cx="142681" cy="13088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03756" y="6812126"/>
              <a:ext cx="142681" cy="13088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0838959" y="3989402"/>
              <a:ext cx="1772285" cy="1518920"/>
            </a:xfrm>
            <a:custGeom>
              <a:avLst/>
              <a:gdLst/>
              <a:ahLst/>
              <a:cxnLst/>
              <a:rect l="l" t="t" r="r" b="b"/>
              <a:pathLst>
                <a:path w="1772284" h="1518920">
                  <a:moveTo>
                    <a:pt x="0" y="1518568"/>
                  </a:moveTo>
                  <a:lnTo>
                    <a:pt x="1772079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562034" y="3914570"/>
              <a:ext cx="133148" cy="13107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838960" y="5508045"/>
              <a:ext cx="1758314" cy="1422400"/>
            </a:xfrm>
            <a:custGeom>
              <a:avLst/>
              <a:gdLst/>
              <a:ahLst/>
              <a:cxnLst/>
              <a:rect l="l" t="t" r="r" b="b"/>
              <a:pathLst>
                <a:path w="1758315" h="1422400">
                  <a:moveTo>
                    <a:pt x="0" y="0"/>
                  </a:moveTo>
                  <a:lnTo>
                    <a:pt x="1757784" y="1422039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549155" y="6872595"/>
              <a:ext cx="133285" cy="13045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2678215" y="2307255"/>
              <a:ext cx="3674110" cy="1619250"/>
            </a:xfrm>
            <a:custGeom>
              <a:avLst/>
              <a:gdLst/>
              <a:ahLst/>
              <a:cxnLst/>
              <a:rect l="l" t="t" r="r" b="b"/>
              <a:pathLst>
                <a:path w="3674109" h="1619250">
                  <a:moveTo>
                    <a:pt x="3236934" y="1618767"/>
                  </a:moveTo>
                  <a:lnTo>
                    <a:pt x="438122" y="1618767"/>
                  </a:lnTo>
                  <a:lnTo>
                    <a:pt x="390383" y="1616197"/>
                  </a:lnTo>
                  <a:lnTo>
                    <a:pt x="344134" y="1608662"/>
                  </a:lnTo>
                  <a:lnTo>
                    <a:pt x="299641" y="1596432"/>
                  </a:lnTo>
                  <a:lnTo>
                    <a:pt x="257172" y="1579772"/>
                  </a:lnTo>
                  <a:lnTo>
                    <a:pt x="216993" y="1558951"/>
                  </a:lnTo>
                  <a:lnTo>
                    <a:pt x="179373" y="1534235"/>
                  </a:lnTo>
                  <a:lnTo>
                    <a:pt x="144577" y="1505892"/>
                  </a:lnTo>
                  <a:lnTo>
                    <a:pt x="112875" y="1474190"/>
                  </a:lnTo>
                  <a:lnTo>
                    <a:pt x="84532" y="1439395"/>
                  </a:lnTo>
                  <a:lnTo>
                    <a:pt x="59816" y="1401774"/>
                  </a:lnTo>
                  <a:lnTo>
                    <a:pt x="38995" y="1361595"/>
                  </a:lnTo>
                  <a:lnTo>
                    <a:pt x="22335" y="1319126"/>
                  </a:lnTo>
                  <a:lnTo>
                    <a:pt x="10105" y="1274633"/>
                  </a:lnTo>
                  <a:lnTo>
                    <a:pt x="2570" y="1228384"/>
                  </a:lnTo>
                  <a:lnTo>
                    <a:pt x="0" y="1180646"/>
                  </a:lnTo>
                  <a:lnTo>
                    <a:pt x="0" y="438121"/>
                  </a:lnTo>
                  <a:lnTo>
                    <a:pt x="2570" y="390383"/>
                  </a:lnTo>
                  <a:lnTo>
                    <a:pt x="10105" y="344134"/>
                  </a:lnTo>
                  <a:lnTo>
                    <a:pt x="22335" y="299641"/>
                  </a:lnTo>
                  <a:lnTo>
                    <a:pt x="38995" y="257171"/>
                  </a:lnTo>
                  <a:lnTo>
                    <a:pt x="59816" y="216993"/>
                  </a:lnTo>
                  <a:lnTo>
                    <a:pt x="84532" y="179372"/>
                  </a:lnTo>
                  <a:lnTo>
                    <a:pt x="112875" y="144577"/>
                  </a:lnTo>
                  <a:lnTo>
                    <a:pt x="144577" y="112874"/>
                  </a:lnTo>
                  <a:lnTo>
                    <a:pt x="179373" y="84532"/>
                  </a:lnTo>
                  <a:lnTo>
                    <a:pt x="216993" y="59816"/>
                  </a:lnTo>
                  <a:lnTo>
                    <a:pt x="257172" y="38995"/>
                  </a:lnTo>
                  <a:lnTo>
                    <a:pt x="299641" y="22335"/>
                  </a:lnTo>
                  <a:lnTo>
                    <a:pt x="344134" y="10105"/>
                  </a:lnTo>
                  <a:lnTo>
                    <a:pt x="390383" y="2570"/>
                  </a:lnTo>
                  <a:lnTo>
                    <a:pt x="438122" y="0"/>
                  </a:lnTo>
                  <a:lnTo>
                    <a:pt x="3236934" y="0"/>
                  </a:lnTo>
                  <a:lnTo>
                    <a:pt x="3284672" y="2570"/>
                  </a:lnTo>
                  <a:lnTo>
                    <a:pt x="3330921" y="10105"/>
                  </a:lnTo>
                  <a:lnTo>
                    <a:pt x="3375414" y="22335"/>
                  </a:lnTo>
                  <a:lnTo>
                    <a:pt x="3417884" y="38995"/>
                  </a:lnTo>
                  <a:lnTo>
                    <a:pt x="3458062" y="59816"/>
                  </a:lnTo>
                  <a:lnTo>
                    <a:pt x="3495683" y="84532"/>
                  </a:lnTo>
                  <a:lnTo>
                    <a:pt x="3530478" y="112874"/>
                  </a:lnTo>
                  <a:lnTo>
                    <a:pt x="3562180" y="144577"/>
                  </a:lnTo>
                  <a:lnTo>
                    <a:pt x="3590523" y="179372"/>
                  </a:lnTo>
                  <a:lnTo>
                    <a:pt x="3615238" y="216993"/>
                  </a:lnTo>
                  <a:lnTo>
                    <a:pt x="3636059" y="257171"/>
                  </a:lnTo>
                  <a:lnTo>
                    <a:pt x="3652719" y="299641"/>
                  </a:lnTo>
                  <a:lnTo>
                    <a:pt x="3664949" y="344134"/>
                  </a:lnTo>
                  <a:lnTo>
                    <a:pt x="3672484" y="390383"/>
                  </a:lnTo>
                  <a:lnTo>
                    <a:pt x="3673843" y="415631"/>
                  </a:lnTo>
                  <a:lnTo>
                    <a:pt x="3673843" y="1203136"/>
                  </a:lnTo>
                  <a:lnTo>
                    <a:pt x="3664949" y="1274633"/>
                  </a:lnTo>
                  <a:lnTo>
                    <a:pt x="3652719" y="1319126"/>
                  </a:lnTo>
                  <a:lnTo>
                    <a:pt x="3636059" y="1361595"/>
                  </a:lnTo>
                  <a:lnTo>
                    <a:pt x="3615238" y="1401774"/>
                  </a:lnTo>
                  <a:lnTo>
                    <a:pt x="3590523" y="1439395"/>
                  </a:lnTo>
                  <a:lnTo>
                    <a:pt x="3562180" y="1474190"/>
                  </a:lnTo>
                  <a:lnTo>
                    <a:pt x="3530478" y="1505892"/>
                  </a:lnTo>
                  <a:lnTo>
                    <a:pt x="3495683" y="1534235"/>
                  </a:lnTo>
                  <a:lnTo>
                    <a:pt x="3458062" y="1558951"/>
                  </a:lnTo>
                  <a:lnTo>
                    <a:pt x="3417884" y="1579772"/>
                  </a:lnTo>
                  <a:lnTo>
                    <a:pt x="3375414" y="1596432"/>
                  </a:lnTo>
                  <a:lnTo>
                    <a:pt x="3330921" y="1608662"/>
                  </a:lnTo>
                  <a:lnTo>
                    <a:pt x="3284672" y="1616197"/>
                  </a:lnTo>
                  <a:lnTo>
                    <a:pt x="3236934" y="1618767"/>
                  </a:lnTo>
                  <a:close/>
                </a:path>
              </a:pathLst>
            </a:custGeom>
            <a:solidFill>
              <a:srgbClr val="C6D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3366346" y="2364468"/>
            <a:ext cx="222631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135" dirty="0">
                <a:latin typeface="Trebuchet MS"/>
                <a:cs typeface="Trebuchet MS"/>
              </a:rPr>
              <a:t>Comportement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848573" y="2707368"/>
            <a:ext cx="3334385" cy="1061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4769" algn="ctr">
              <a:lnSpc>
                <a:spcPts val="2730"/>
              </a:lnSpc>
              <a:spcBef>
                <a:spcPts val="100"/>
              </a:spcBef>
            </a:pPr>
            <a:r>
              <a:rPr sz="2300" spc="20" dirty="0">
                <a:latin typeface="Trebuchet MS"/>
                <a:cs typeface="Trebuchet MS"/>
              </a:rPr>
              <a:t>=</a:t>
            </a:r>
            <a:endParaRPr sz="2300">
              <a:latin typeface="Trebuchet MS"/>
              <a:cs typeface="Trebuchet MS"/>
            </a:endParaRPr>
          </a:p>
          <a:p>
            <a:pPr marL="12700" marR="5080" algn="ctr">
              <a:lnSpc>
                <a:spcPts val="2700"/>
              </a:lnSpc>
              <a:spcBef>
                <a:spcPts val="110"/>
              </a:spcBef>
            </a:pPr>
            <a:r>
              <a:rPr sz="2300" spc="150" dirty="0">
                <a:latin typeface="Trebuchet MS"/>
                <a:cs typeface="Trebuchet MS"/>
              </a:rPr>
              <a:t>moyen</a:t>
            </a:r>
            <a:r>
              <a:rPr sz="2300" spc="-125" dirty="0">
                <a:latin typeface="Trebuchet MS"/>
                <a:cs typeface="Trebuchet MS"/>
              </a:rPr>
              <a:t> </a:t>
            </a:r>
            <a:r>
              <a:rPr sz="2300" spc="200" dirty="0">
                <a:latin typeface="Trebuchet MS"/>
                <a:cs typeface="Trebuchet MS"/>
              </a:rPr>
              <a:t>de</a:t>
            </a:r>
            <a:r>
              <a:rPr sz="2300" spc="-120" dirty="0">
                <a:latin typeface="Trebuchet MS"/>
                <a:cs typeface="Trebuchet MS"/>
              </a:rPr>
              <a:t> </a:t>
            </a:r>
            <a:r>
              <a:rPr sz="2300" b="1" spc="45" dirty="0">
                <a:latin typeface="Arial"/>
                <a:cs typeface="Arial"/>
              </a:rPr>
              <a:t>satisfaire</a:t>
            </a:r>
            <a:r>
              <a:rPr sz="2300" b="1" spc="-65" dirty="0">
                <a:latin typeface="Arial"/>
                <a:cs typeface="Arial"/>
              </a:rPr>
              <a:t> </a:t>
            </a:r>
            <a:r>
              <a:rPr sz="2300" spc="75" dirty="0">
                <a:latin typeface="Trebuchet MS"/>
                <a:cs typeface="Trebuchet MS"/>
              </a:rPr>
              <a:t>les </a:t>
            </a:r>
            <a:r>
              <a:rPr sz="2300" spc="150" dirty="0">
                <a:latin typeface="Trebuchet MS"/>
                <a:cs typeface="Trebuchet MS"/>
              </a:rPr>
              <a:t>besoins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2883984" y="4681953"/>
            <a:ext cx="3674110" cy="1619250"/>
          </a:xfrm>
          <a:custGeom>
            <a:avLst/>
            <a:gdLst/>
            <a:ahLst/>
            <a:cxnLst/>
            <a:rect l="l" t="t" r="r" b="b"/>
            <a:pathLst>
              <a:path w="3674109" h="1619250">
                <a:moveTo>
                  <a:pt x="3236934" y="1618767"/>
                </a:moveTo>
                <a:lnTo>
                  <a:pt x="438121" y="1618767"/>
                </a:lnTo>
                <a:lnTo>
                  <a:pt x="390383" y="1616196"/>
                </a:lnTo>
                <a:lnTo>
                  <a:pt x="344134" y="1608662"/>
                </a:lnTo>
                <a:lnTo>
                  <a:pt x="299641" y="1596431"/>
                </a:lnTo>
                <a:lnTo>
                  <a:pt x="257172" y="1579772"/>
                </a:lnTo>
                <a:lnTo>
                  <a:pt x="216993" y="1558951"/>
                </a:lnTo>
                <a:lnTo>
                  <a:pt x="179373" y="1534235"/>
                </a:lnTo>
                <a:lnTo>
                  <a:pt x="144577" y="1505892"/>
                </a:lnTo>
                <a:lnTo>
                  <a:pt x="112875" y="1474190"/>
                </a:lnTo>
                <a:lnTo>
                  <a:pt x="84532" y="1439395"/>
                </a:lnTo>
                <a:lnTo>
                  <a:pt x="59816" y="1401774"/>
                </a:lnTo>
                <a:lnTo>
                  <a:pt x="38995" y="1361595"/>
                </a:lnTo>
                <a:lnTo>
                  <a:pt x="22335" y="1319126"/>
                </a:lnTo>
                <a:lnTo>
                  <a:pt x="10105" y="1274633"/>
                </a:lnTo>
                <a:lnTo>
                  <a:pt x="2571" y="1228384"/>
                </a:lnTo>
                <a:lnTo>
                  <a:pt x="0" y="1180646"/>
                </a:lnTo>
                <a:lnTo>
                  <a:pt x="0" y="438121"/>
                </a:lnTo>
                <a:lnTo>
                  <a:pt x="2571" y="390383"/>
                </a:lnTo>
                <a:lnTo>
                  <a:pt x="10105" y="344134"/>
                </a:lnTo>
                <a:lnTo>
                  <a:pt x="22335" y="299641"/>
                </a:lnTo>
                <a:lnTo>
                  <a:pt x="38995" y="257171"/>
                </a:lnTo>
                <a:lnTo>
                  <a:pt x="59816" y="216993"/>
                </a:lnTo>
                <a:lnTo>
                  <a:pt x="84532" y="179372"/>
                </a:lnTo>
                <a:lnTo>
                  <a:pt x="112875" y="144577"/>
                </a:lnTo>
                <a:lnTo>
                  <a:pt x="144577" y="112874"/>
                </a:lnTo>
                <a:lnTo>
                  <a:pt x="179373" y="84532"/>
                </a:lnTo>
                <a:lnTo>
                  <a:pt x="216993" y="59816"/>
                </a:lnTo>
                <a:lnTo>
                  <a:pt x="257172" y="38995"/>
                </a:lnTo>
                <a:lnTo>
                  <a:pt x="299641" y="22335"/>
                </a:lnTo>
                <a:lnTo>
                  <a:pt x="344134" y="10105"/>
                </a:lnTo>
                <a:lnTo>
                  <a:pt x="390383" y="2570"/>
                </a:lnTo>
                <a:lnTo>
                  <a:pt x="438121" y="0"/>
                </a:lnTo>
                <a:lnTo>
                  <a:pt x="3236934" y="0"/>
                </a:lnTo>
                <a:lnTo>
                  <a:pt x="3284672" y="2570"/>
                </a:lnTo>
                <a:lnTo>
                  <a:pt x="3330921" y="10105"/>
                </a:lnTo>
                <a:lnTo>
                  <a:pt x="3375414" y="22335"/>
                </a:lnTo>
                <a:lnTo>
                  <a:pt x="3417884" y="38995"/>
                </a:lnTo>
                <a:lnTo>
                  <a:pt x="3458063" y="59816"/>
                </a:lnTo>
                <a:lnTo>
                  <a:pt x="3495683" y="84532"/>
                </a:lnTo>
                <a:lnTo>
                  <a:pt x="3530478" y="112874"/>
                </a:lnTo>
                <a:lnTo>
                  <a:pt x="3562181" y="144577"/>
                </a:lnTo>
                <a:lnTo>
                  <a:pt x="3590524" y="179372"/>
                </a:lnTo>
                <a:lnTo>
                  <a:pt x="3615239" y="216993"/>
                </a:lnTo>
                <a:lnTo>
                  <a:pt x="3636061" y="257171"/>
                </a:lnTo>
                <a:lnTo>
                  <a:pt x="3652720" y="299641"/>
                </a:lnTo>
                <a:lnTo>
                  <a:pt x="3664951" y="344134"/>
                </a:lnTo>
                <a:lnTo>
                  <a:pt x="3672485" y="390383"/>
                </a:lnTo>
                <a:lnTo>
                  <a:pt x="3673843" y="415601"/>
                </a:lnTo>
                <a:lnTo>
                  <a:pt x="3673843" y="1203166"/>
                </a:lnTo>
                <a:lnTo>
                  <a:pt x="3664951" y="1274633"/>
                </a:lnTo>
                <a:lnTo>
                  <a:pt x="3652720" y="1319126"/>
                </a:lnTo>
                <a:lnTo>
                  <a:pt x="3636061" y="1361595"/>
                </a:lnTo>
                <a:lnTo>
                  <a:pt x="3615239" y="1401774"/>
                </a:lnTo>
                <a:lnTo>
                  <a:pt x="3590524" y="1439395"/>
                </a:lnTo>
                <a:lnTo>
                  <a:pt x="3562181" y="1474190"/>
                </a:lnTo>
                <a:lnTo>
                  <a:pt x="3530478" y="1505892"/>
                </a:lnTo>
                <a:lnTo>
                  <a:pt x="3495683" y="1534235"/>
                </a:lnTo>
                <a:lnTo>
                  <a:pt x="3458063" y="1558951"/>
                </a:lnTo>
                <a:lnTo>
                  <a:pt x="3417884" y="1579772"/>
                </a:lnTo>
                <a:lnTo>
                  <a:pt x="3375414" y="1596431"/>
                </a:lnTo>
                <a:lnTo>
                  <a:pt x="3330921" y="1608662"/>
                </a:lnTo>
                <a:lnTo>
                  <a:pt x="3284672" y="1616196"/>
                </a:lnTo>
                <a:lnTo>
                  <a:pt x="3236934" y="1618767"/>
                </a:lnTo>
                <a:close/>
              </a:path>
            </a:pathLst>
          </a:custGeom>
          <a:solidFill>
            <a:srgbClr val="C6D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2963854" y="4739167"/>
            <a:ext cx="3515360" cy="1404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4769" algn="ctr">
              <a:lnSpc>
                <a:spcPts val="2730"/>
              </a:lnSpc>
              <a:spcBef>
                <a:spcPts val="100"/>
              </a:spcBef>
            </a:pPr>
            <a:r>
              <a:rPr sz="2300" spc="135" dirty="0">
                <a:latin typeface="Trebuchet MS"/>
                <a:cs typeface="Trebuchet MS"/>
              </a:rPr>
              <a:t>Comportement</a:t>
            </a:r>
            <a:endParaRPr sz="2300">
              <a:latin typeface="Trebuchet MS"/>
              <a:cs typeface="Trebuchet MS"/>
            </a:endParaRPr>
          </a:p>
          <a:p>
            <a:pPr marR="64769" algn="ctr">
              <a:lnSpc>
                <a:spcPts val="2700"/>
              </a:lnSpc>
            </a:pPr>
            <a:r>
              <a:rPr sz="2300" spc="20" dirty="0">
                <a:latin typeface="Trebuchet MS"/>
                <a:cs typeface="Trebuchet MS"/>
              </a:rPr>
              <a:t>=</a:t>
            </a:r>
            <a:endParaRPr sz="2300">
              <a:latin typeface="Trebuchet MS"/>
              <a:cs typeface="Trebuchet MS"/>
            </a:endParaRPr>
          </a:p>
          <a:p>
            <a:pPr algn="ctr">
              <a:lnSpc>
                <a:spcPts val="2700"/>
              </a:lnSpc>
            </a:pPr>
            <a:r>
              <a:rPr sz="2300" spc="150" dirty="0">
                <a:latin typeface="Trebuchet MS"/>
                <a:cs typeface="Trebuchet MS"/>
              </a:rPr>
              <a:t>moyen</a:t>
            </a:r>
            <a:r>
              <a:rPr sz="2300" spc="-120" dirty="0">
                <a:latin typeface="Trebuchet MS"/>
                <a:cs typeface="Trebuchet MS"/>
              </a:rPr>
              <a:t> </a:t>
            </a:r>
            <a:r>
              <a:rPr sz="2300" spc="200" dirty="0">
                <a:latin typeface="Trebuchet MS"/>
                <a:cs typeface="Trebuchet MS"/>
              </a:rPr>
              <a:t>de</a:t>
            </a:r>
            <a:r>
              <a:rPr sz="2300" spc="-120" dirty="0">
                <a:latin typeface="Trebuchet MS"/>
                <a:cs typeface="Trebuchet MS"/>
              </a:rPr>
              <a:t> </a:t>
            </a:r>
            <a:r>
              <a:rPr sz="2300" b="1" spc="35" dirty="0">
                <a:latin typeface="Arial"/>
                <a:cs typeface="Arial"/>
              </a:rPr>
              <a:t>communiquer</a:t>
            </a:r>
            <a:endParaRPr sz="2300">
              <a:latin typeface="Arial"/>
              <a:cs typeface="Arial"/>
            </a:endParaRPr>
          </a:p>
          <a:p>
            <a:pPr algn="ctr">
              <a:lnSpc>
                <a:spcPts val="2730"/>
              </a:lnSpc>
            </a:pPr>
            <a:r>
              <a:rPr sz="2300" spc="100" dirty="0">
                <a:latin typeface="Trebuchet MS"/>
                <a:cs typeface="Trebuchet MS"/>
              </a:rPr>
              <a:t>les</a:t>
            </a:r>
            <a:r>
              <a:rPr sz="2300" spc="-114" dirty="0">
                <a:latin typeface="Trebuchet MS"/>
                <a:cs typeface="Trebuchet MS"/>
              </a:rPr>
              <a:t> </a:t>
            </a:r>
            <a:r>
              <a:rPr sz="2300" spc="150" dirty="0">
                <a:latin typeface="Trebuchet MS"/>
                <a:cs typeface="Trebuchet MS"/>
              </a:rPr>
              <a:t>besoins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2678215" y="7010408"/>
            <a:ext cx="3671570" cy="2309495"/>
          </a:xfrm>
          <a:custGeom>
            <a:avLst/>
            <a:gdLst/>
            <a:ahLst/>
            <a:cxnLst/>
            <a:rect l="l" t="t" r="r" b="b"/>
            <a:pathLst>
              <a:path w="3671569" h="2309495">
                <a:moveTo>
                  <a:pt x="3236934" y="2309330"/>
                </a:moveTo>
                <a:lnTo>
                  <a:pt x="438122" y="2309330"/>
                </a:lnTo>
                <a:lnTo>
                  <a:pt x="390383" y="2306759"/>
                </a:lnTo>
                <a:lnTo>
                  <a:pt x="344134" y="2299225"/>
                </a:lnTo>
                <a:lnTo>
                  <a:pt x="299641" y="2286994"/>
                </a:lnTo>
                <a:lnTo>
                  <a:pt x="257172" y="2270335"/>
                </a:lnTo>
                <a:lnTo>
                  <a:pt x="216993" y="2249513"/>
                </a:lnTo>
                <a:lnTo>
                  <a:pt x="179373" y="2224798"/>
                </a:lnTo>
                <a:lnTo>
                  <a:pt x="144577" y="2196455"/>
                </a:lnTo>
                <a:lnTo>
                  <a:pt x="112875" y="2164752"/>
                </a:lnTo>
                <a:lnTo>
                  <a:pt x="84532" y="2129957"/>
                </a:lnTo>
                <a:lnTo>
                  <a:pt x="59816" y="2092336"/>
                </a:lnTo>
                <a:lnTo>
                  <a:pt x="38995" y="2052158"/>
                </a:lnTo>
                <a:lnTo>
                  <a:pt x="22335" y="2009688"/>
                </a:lnTo>
                <a:lnTo>
                  <a:pt x="10105" y="1965195"/>
                </a:lnTo>
                <a:lnTo>
                  <a:pt x="2570" y="1918946"/>
                </a:lnTo>
                <a:lnTo>
                  <a:pt x="0" y="1871208"/>
                </a:lnTo>
                <a:lnTo>
                  <a:pt x="0" y="438122"/>
                </a:lnTo>
                <a:lnTo>
                  <a:pt x="2570" y="390383"/>
                </a:lnTo>
                <a:lnTo>
                  <a:pt x="10105" y="344134"/>
                </a:lnTo>
                <a:lnTo>
                  <a:pt x="22335" y="299641"/>
                </a:lnTo>
                <a:lnTo>
                  <a:pt x="38995" y="257172"/>
                </a:lnTo>
                <a:lnTo>
                  <a:pt x="59816" y="216993"/>
                </a:lnTo>
                <a:lnTo>
                  <a:pt x="84532" y="179372"/>
                </a:lnTo>
                <a:lnTo>
                  <a:pt x="112875" y="144577"/>
                </a:lnTo>
                <a:lnTo>
                  <a:pt x="144577" y="112875"/>
                </a:lnTo>
                <a:lnTo>
                  <a:pt x="179373" y="84532"/>
                </a:lnTo>
                <a:lnTo>
                  <a:pt x="216993" y="59816"/>
                </a:lnTo>
                <a:lnTo>
                  <a:pt x="257172" y="38995"/>
                </a:lnTo>
                <a:lnTo>
                  <a:pt x="299641" y="22335"/>
                </a:lnTo>
                <a:lnTo>
                  <a:pt x="344134" y="10105"/>
                </a:lnTo>
                <a:lnTo>
                  <a:pt x="390383" y="2570"/>
                </a:lnTo>
                <a:lnTo>
                  <a:pt x="438122" y="0"/>
                </a:lnTo>
                <a:lnTo>
                  <a:pt x="3236934" y="0"/>
                </a:lnTo>
                <a:lnTo>
                  <a:pt x="3284672" y="2570"/>
                </a:lnTo>
                <a:lnTo>
                  <a:pt x="3330921" y="10105"/>
                </a:lnTo>
                <a:lnTo>
                  <a:pt x="3375414" y="22335"/>
                </a:lnTo>
                <a:lnTo>
                  <a:pt x="3417884" y="38995"/>
                </a:lnTo>
                <a:lnTo>
                  <a:pt x="3458062" y="59816"/>
                </a:lnTo>
                <a:lnTo>
                  <a:pt x="3495682" y="84532"/>
                </a:lnTo>
                <a:lnTo>
                  <a:pt x="3530478" y="112875"/>
                </a:lnTo>
                <a:lnTo>
                  <a:pt x="3562180" y="144577"/>
                </a:lnTo>
                <a:lnTo>
                  <a:pt x="3590523" y="179372"/>
                </a:lnTo>
                <a:lnTo>
                  <a:pt x="3615238" y="216993"/>
                </a:lnTo>
                <a:lnTo>
                  <a:pt x="3636059" y="257172"/>
                </a:lnTo>
                <a:lnTo>
                  <a:pt x="3652719" y="299641"/>
                </a:lnTo>
                <a:lnTo>
                  <a:pt x="3664949" y="344134"/>
                </a:lnTo>
                <a:lnTo>
                  <a:pt x="3671473" y="384183"/>
                </a:lnTo>
                <a:lnTo>
                  <a:pt x="3671473" y="1925147"/>
                </a:lnTo>
                <a:lnTo>
                  <a:pt x="3664949" y="1965195"/>
                </a:lnTo>
                <a:lnTo>
                  <a:pt x="3652719" y="2009688"/>
                </a:lnTo>
                <a:lnTo>
                  <a:pt x="3636059" y="2052158"/>
                </a:lnTo>
                <a:lnTo>
                  <a:pt x="3615238" y="2092336"/>
                </a:lnTo>
                <a:lnTo>
                  <a:pt x="3590523" y="2129957"/>
                </a:lnTo>
                <a:lnTo>
                  <a:pt x="3562180" y="2164752"/>
                </a:lnTo>
                <a:lnTo>
                  <a:pt x="3530478" y="2196455"/>
                </a:lnTo>
                <a:lnTo>
                  <a:pt x="3495682" y="2224798"/>
                </a:lnTo>
                <a:lnTo>
                  <a:pt x="3458062" y="2249513"/>
                </a:lnTo>
                <a:lnTo>
                  <a:pt x="3417884" y="2270335"/>
                </a:lnTo>
                <a:lnTo>
                  <a:pt x="3375414" y="2286994"/>
                </a:lnTo>
                <a:lnTo>
                  <a:pt x="3330921" y="2299225"/>
                </a:lnTo>
                <a:lnTo>
                  <a:pt x="3284672" y="2306759"/>
                </a:lnTo>
                <a:lnTo>
                  <a:pt x="3236934" y="2309330"/>
                </a:lnTo>
                <a:close/>
              </a:path>
            </a:pathLst>
          </a:custGeom>
          <a:solidFill>
            <a:srgbClr val="C6D0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2717307" y="7067622"/>
            <a:ext cx="3596640" cy="2090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4135" algn="ctr">
              <a:lnSpc>
                <a:spcPts val="2730"/>
              </a:lnSpc>
              <a:spcBef>
                <a:spcPts val="100"/>
              </a:spcBef>
            </a:pPr>
            <a:r>
              <a:rPr sz="2300" spc="135" dirty="0">
                <a:latin typeface="Trebuchet MS"/>
                <a:cs typeface="Trebuchet MS"/>
              </a:rPr>
              <a:t>Comportement</a:t>
            </a:r>
            <a:endParaRPr sz="2300">
              <a:latin typeface="Trebuchet MS"/>
              <a:cs typeface="Trebuchet MS"/>
            </a:endParaRPr>
          </a:p>
          <a:p>
            <a:pPr marR="65405" algn="ctr">
              <a:lnSpc>
                <a:spcPts val="2700"/>
              </a:lnSpc>
            </a:pPr>
            <a:r>
              <a:rPr sz="2300" spc="20" dirty="0">
                <a:latin typeface="Trebuchet MS"/>
                <a:cs typeface="Trebuchet MS"/>
              </a:rPr>
              <a:t>=</a:t>
            </a:r>
            <a:endParaRPr sz="2300">
              <a:latin typeface="Trebuchet MS"/>
              <a:cs typeface="Trebuchet MS"/>
            </a:endParaRPr>
          </a:p>
          <a:p>
            <a:pPr marL="12065" marR="5080" algn="ctr">
              <a:lnSpc>
                <a:spcPts val="2700"/>
              </a:lnSpc>
              <a:spcBef>
                <a:spcPts val="110"/>
              </a:spcBef>
            </a:pPr>
            <a:r>
              <a:rPr sz="2300" dirty="0">
                <a:latin typeface="Trebuchet MS"/>
                <a:cs typeface="Trebuchet MS"/>
              </a:rPr>
              <a:t>résultat</a:t>
            </a:r>
            <a:r>
              <a:rPr sz="2300" spc="-40" dirty="0">
                <a:latin typeface="Trebuchet MS"/>
                <a:cs typeface="Trebuchet MS"/>
              </a:rPr>
              <a:t> </a:t>
            </a:r>
            <a:r>
              <a:rPr sz="2300" spc="200" dirty="0">
                <a:latin typeface="Trebuchet MS"/>
                <a:cs typeface="Trebuchet MS"/>
              </a:rPr>
              <a:t>de</a:t>
            </a:r>
            <a:r>
              <a:rPr sz="2300" spc="-40" dirty="0">
                <a:latin typeface="Trebuchet MS"/>
                <a:cs typeface="Trebuchet MS"/>
              </a:rPr>
              <a:t> </a:t>
            </a:r>
            <a:r>
              <a:rPr sz="2300" spc="-45" dirty="0">
                <a:latin typeface="Trebuchet MS"/>
                <a:cs typeface="Trebuchet MS"/>
              </a:rPr>
              <a:t>la</a:t>
            </a:r>
            <a:r>
              <a:rPr sz="2300" spc="-35" dirty="0">
                <a:latin typeface="Trebuchet MS"/>
                <a:cs typeface="Trebuchet MS"/>
              </a:rPr>
              <a:t> </a:t>
            </a:r>
            <a:r>
              <a:rPr sz="2300" b="1" spc="-10" dirty="0">
                <a:latin typeface="Arial"/>
                <a:cs typeface="Arial"/>
              </a:rPr>
              <a:t>frustration </a:t>
            </a:r>
            <a:r>
              <a:rPr sz="2300" dirty="0">
                <a:latin typeface="Trebuchet MS"/>
                <a:cs typeface="Trebuchet MS"/>
              </a:rPr>
              <a:t>et</a:t>
            </a:r>
            <a:r>
              <a:rPr sz="2300" spc="-100" dirty="0">
                <a:latin typeface="Trebuchet MS"/>
                <a:cs typeface="Trebuchet MS"/>
              </a:rPr>
              <a:t> </a:t>
            </a:r>
            <a:r>
              <a:rPr sz="2300" spc="220" dirty="0">
                <a:latin typeface="Trebuchet MS"/>
                <a:cs typeface="Trebuchet MS"/>
              </a:rPr>
              <a:t>des</a:t>
            </a:r>
            <a:r>
              <a:rPr sz="2300" spc="-95" dirty="0">
                <a:latin typeface="Trebuchet MS"/>
                <a:cs typeface="Trebuchet MS"/>
              </a:rPr>
              <a:t> </a:t>
            </a:r>
            <a:r>
              <a:rPr sz="2300" b="1" spc="95" dirty="0">
                <a:latin typeface="Arial"/>
                <a:cs typeface="Arial"/>
              </a:rPr>
              <a:t>affects</a:t>
            </a:r>
            <a:r>
              <a:rPr sz="2300" b="1" spc="-60" dirty="0">
                <a:latin typeface="Arial"/>
                <a:cs typeface="Arial"/>
              </a:rPr>
              <a:t> </a:t>
            </a:r>
            <a:r>
              <a:rPr sz="2300" b="1" spc="-10" dirty="0">
                <a:latin typeface="Arial"/>
                <a:cs typeface="Arial"/>
              </a:rPr>
              <a:t>négatifs</a:t>
            </a:r>
            <a:r>
              <a:rPr sz="2300" spc="-10" dirty="0">
                <a:latin typeface="Trebuchet MS"/>
                <a:cs typeface="Trebuchet MS"/>
              </a:rPr>
              <a:t>, </a:t>
            </a:r>
            <a:r>
              <a:rPr sz="2300" spc="70" dirty="0">
                <a:latin typeface="Trebuchet MS"/>
                <a:cs typeface="Trebuchet MS"/>
              </a:rPr>
              <a:t>suite</a:t>
            </a:r>
            <a:r>
              <a:rPr sz="2300" spc="-120" dirty="0">
                <a:latin typeface="Trebuchet MS"/>
                <a:cs typeface="Trebuchet MS"/>
              </a:rPr>
              <a:t> </a:t>
            </a:r>
            <a:r>
              <a:rPr sz="2300" spc="60" dirty="0">
                <a:latin typeface="Trebuchet MS"/>
                <a:cs typeface="Trebuchet MS"/>
              </a:rPr>
              <a:t>à</a:t>
            </a:r>
            <a:r>
              <a:rPr sz="2300" spc="-114" dirty="0">
                <a:latin typeface="Trebuchet MS"/>
                <a:cs typeface="Trebuchet MS"/>
              </a:rPr>
              <a:t> </a:t>
            </a:r>
            <a:r>
              <a:rPr sz="2300" spc="-45" dirty="0">
                <a:latin typeface="Trebuchet MS"/>
                <a:cs typeface="Trebuchet MS"/>
              </a:rPr>
              <a:t>la</a:t>
            </a:r>
            <a:r>
              <a:rPr sz="2300" spc="-114" dirty="0">
                <a:latin typeface="Trebuchet MS"/>
                <a:cs typeface="Trebuchet MS"/>
              </a:rPr>
              <a:t> </a:t>
            </a:r>
            <a:r>
              <a:rPr sz="2300" spc="45" dirty="0">
                <a:latin typeface="Trebuchet MS"/>
                <a:cs typeface="Trebuchet MS"/>
              </a:rPr>
              <a:t>déterioration</a:t>
            </a:r>
            <a:r>
              <a:rPr sz="2300" spc="-114" dirty="0">
                <a:latin typeface="Trebuchet MS"/>
                <a:cs typeface="Trebuchet MS"/>
              </a:rPr>
              <a:t> </a:t>
            </a:r>
            <a:r>
              <a:rPr sz="2300" spc="175" dirty="0">
                <a:latin typeface="Trebuchet MS"/>
                <a:cs typeface="Trebuchet MS"/>
              </a:rPr>
              <a:t>de </a:t>
            </a:r>
            <a:r>
              <a:rPr sz="2300" spc="-10" dirty="0">
                <a:latin typeface="Trebuchet MS"/>
                <a:cs typeface="Trebuchet MS"/>
              </a:rPr>
              <a:t>l’inhibition</a:t>
            </a:r>
            <a:endParaRPr sz="2300">
              <a:latin typeface="Trebuchet MS"/>
              <a:cs typeface="Trebuchet MS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20732" y="3084515"/>
            <a:ext cx="16984345" cy="6731000"/>
            <a:chOff x="420732" y="3084515"/>
            <a:chExt cx="16984345" cy="6731000"/>
          </a:xfrm>
        </p:grpSpPr>
        <p:sp>
          <p:nvSpPr>
            <p:cNvPr id="40" name="object 40"/>
            <p:cNvSpPr/>
            <p:nvPr/>
          </p:nvSpPr>
          <p:spPr>
            <a:xfrm>
              <a:off x="445829" y="3098803"/>
              <a:ext cx="16944975" cy="6702425"/>
            </a:xfrm>
            <a:custGeom>
              <a:avLst/>
              <a:gdLst/>
              <a:ahLst/>
              <a:cxnLst/>
              <a:rect l="l" t="t" r="r" b="b"/>
              <a:pathLst>
                <a:path w="16944975" h="6702425">
                  <a:moveTo>
                    <a:pt x="15907439" y="17836"/>
                  </a:moveTo>
                  <a:lnTo>
                    <a:pt x="16355721" y="17836"/>
                  </a:lnTo>
                  <a:lnTo>
                    <a:pt x="16360646" y="17836"/>
                  </a:lnTo>
                  <a:lnTo>
                    <a:pt x="16364639" y="13843"/>
                  </a:lnTo>
                  <a:lnTo>
                    <a:pt x="16364639" y="8918"/>
                  </a:lnTo>
                  <a:lnTo>
                    <a:pt x="16364639" y="3992"/>
                  </a:lnTo>
                  <a:lnTo>
                    <a:pt x="16368632" y="0"/>
                  </a:lnTo>
                  <a:lnTo>
                    <a:pt x="16373557" y="0"/>
                  </a:lnTo>
                  <a:lnTo>
                    <a:pt x="16715837" y="0"/>
                  </a:lnTo>
                  <a:lnTo>
                    <a:pt x="16760643" y="4433"/>
                  </a:lnTo>
                  <a:lnTo>
                    <a:pt x="16803319" y="17401"/>
                  </a:lnTo>
                  <a:lnTo>
                    <a:pt x="16842665" y="38407"/>
                  </a:lnTo>
                  <a:lnTo>
                    <a:pt x="16877482" y="66955"/>
                  </a:lnTo>
                  <a:lnTo>
                    <a:pt x="16906030" y="101772"/>
                  </a:lnTo>
                  <a:lnTo>
                    <a:pt x="16927036" y="141118"/>
                  </a:lnTo>
                  <a:lnTo>
                    <a:pt x="16940004" y="183794"/>
                  </a:lnTo>
                  <a:lnTo>
                    <a:pt x="16944437" y="228599"/>
                  </a:lnTo>
                  <a:lnTo>
                    <a:pt x="16944437" y="6473706"/>
                  </a:lnTo>
                  <a:lnTo>
                    <a:pt x="16939793" y="6519776"/>
                  </a:lnTo>
                  <a:lnTo>
                    <a:pt x="16926472" y="6562687"/>
                  </a:lnTo>
                  <a:lnTo>
                    <a:pt x="16905396" y="6601518"/>
                  </a:lnTo>
                  <a:lnTo>
                    <a:pt x="16877481" y="6635350"/>
                  </a:lnTo>
                  <a:lnTo>
                    <a:pt x="16843649" y="6663264"/>
                  </a:lnTo>
                  <a:lnTo>
                    <a:pt x="16804818" y="6684341"/>
                  </a:lnTo>
                  <a:lnTo>
                    <a:pt x="16761908" y="6697661"/>
                  </a:lnTo>
                  <a:lnTo>
                    <a:pt x="16715837" y="6702306"/>
                  </a:lnTo>
                  <a:lnTo>
                    <a:pt x="228599" y="6702306"/>
                  </a:lnTo>
                  <a:lnTo>
                    <a:pt x="182529" y="6697661"/>
                  </a:lnTo>
                  <a:lnTo>
                    <a:pt x="139618" y="6684341"/>
                  </a:lnTo>
                  <a:lnTo>
                    <a:pt x="100787" y="6663264"/>
                  </a:lnTo>
                  <a:lnTo>
                    <a:pt x="66955" y="6635350"/>
                  </a:lnTo>
                  <a:lnTo>
                    <a:pt x="39041" y="6601518"/>
                  </a:lnTo>
                  <a:lnTo>
                    <a:pt x="17964" y="6562687"/>
                  </a:lnTo>
                  <a:lnTo>
                    <a:pt x="4644" y="6519776"/>
                  </a:lnTo>
                  <a:lnTo>
                    <a:pt x="0" y="6473706"/>
                  </a:lnTo>
                  <a:lnTo>
                    <a:pt x="0" y="2630499"/>
                  </a:lnTo>
                  <a:lnTo>
                    <a:pt x="4644" y="2584428"/>
                  </a:lnTo>
                  <a:lnTo>
                    <a:pt x="17964" y="2541518"/>
                  </a:lnTo>
                  <a:lnTo>
                    <a:pt x="39041" y="2502687"/>
                  </a:lnTo>
                  <a:lnTo>
                    <a:pt x="66955" y="2468855"/>
                  </a:lnTo>
                  <a:lnTo>
                    <a:pt x="100787" y="2440941"/>
                  </a:lnTo>
                  <a:lnTo>
                    <a:pt x="139618" y="2419864"/>
                  </a:lnTo>
                  <a:lnTo>
                    <a:pt x="182529" y="2406544"/>
                  </a:lnTo>
                  <a:lnTo>
                    <a:pt x="228599" y="2401899"/>
                  </a:lnTo>
                  <a:lnTo>
                    <a:pt x="687681" y="2401899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26368" y="5443552"/>
              <a:ext cx="85724" cy="11429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6559039" y="5573139"/>
              <a:ext cx="636905" cy="0"/>
            </a:xfrm>
            <a:custGeom>
              <a:avLst/>
              <a:gdLst/>
              <a:ahLst/>
              <a:cxnLst/>
              <a:rect l="l" t="t" r="r" b="b"/>
              <a:pathLst>
                <a:path w="636905">
                  <a:moveTo>
                    <a:pt x="0" y="0"/>
                  </a:moveTo>
                  <a:lnTo>
                    <a:pt x="636850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86365" y="5496939"/>
              <a:ext cx="114299" cy="15239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6353268" y="8165073"/>
              <a:ext cx="801370" cy="0"/>
            </a:xfrm>
            <a:custGeom>
              <a:avLst/>
              <a:gdLst/>
              <a:ahLst/>
              <a:cxnLst/>
              <a:rect l="l" t="t" r="r" b="b"/>
              <a:pathLst>
                <a:path w="801369">
                  <a:moveTo>
                    <a:pt x="0" y="0"/>
                  </a:moveTo>
                  <a:lnTo>
                    <a:pt x="801254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44998" y="8088873"/>
              <a:ext cx="114299" cy="152399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39782" y="7826179"/>
              <a:ext cx="1202690" cy="1270"/>
            </a:xfrm>
            <a:custGeom>
              <a:avLst/>
              <a:gdLst/>
              <a:ahLst/>
              <a:cxnLst/>
              <a:rect l="l" t="t" r="r" b="b"/>
              <a:pathLst>
                <a:path w="1202689" h="1270">
                  <a:moveTo>
                    <a:pt x="0" y="958"/>
                  </a:moveTo>
                  <a:lnTo>
                    <a:pt x="1202218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32430" y="7749971"/>
              <a:ext cx="114345" cy="152399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6417856" y="4227778"/>
              <a:ext cx="1932305" cy="752475"/>
            </a:xfrm>
            <a:custGeom>
              <a:avLst/>
              <a:gdLst/>
              <a:ahLst/>
              <a:cxnLst/>
              <a:rect l="l" t="t" r="r" b="b"/>
              <a:pathLst>
                <a:path w="1932304" h="752475">
                  <a:moveTo>
                    <a:pt x="972185" y="509549"/>
                  </a:moveTo>
                  <a:lnTo>
                    <a:pt x="967587" y="463956"/>
                  </a:lnTo>
                  <a:lnTo>
                    <a:pt x="953617" y="418947"/>
                  </a:lnTo>
                  <a:lnTo>
                    <a:pt x="931506" y="378218"/>
                  </a:lnTo>
                  <a:lnTo>
                    <a:pt x="902233" y="342734"/>
                  </a:lnTo>
                  <a:lnTo>
                    <a:pt x="866749" y="313461"/>
                  </a:lnTo>
                  <a:lnTo>
                    <a:pt x="826020" y="291350"/>
                  </a:lnTo>
                  <a:lnTo>
                    <a:pt x="781011" y="277380"/>
                  </a:lnTo>
                  <a:lnTo>
                    <a:pt x="732688" y="272516"/>
                  </a:lnTo>
                  <a:lnTo>
                    <a:pt x="239776" y="272516"/>
                  </a:lnTo>
                  <a:lnTo>
                    <a:pt x="191452" y="277380"/>
                  </a:lnTo>
                  <a:lnTo>
                    <a:pt x="146443" y="291350"/>
                  </a:lnTo>
                  <a:lnTo>
                    <a:pt x="105714" y="313461"/>
                  </a:lnTo>
                  <a:lnTo>
                    <a:pt x="70231" y="342734"/>
                  </a:lnTo>
                  <a:lnTo>
                    <a:pt x="40957" y="378218"/>
                  </a:lnTo>
                  <a:lnTo>
                    <a:pt x="18846" y="418947"/>
                  </a:lnTo>
                  <a:lnTo>
                    <a:pt x="4876" y="463956"/>
                  </a:lnTo>
                  <a:lnTo>
                    <a:pt x="0" y="512279"/>
                  </a:lnTo>
                  <a:lnTo>
                    <a:pt x="4876" y="560603"/>
                  </a:lnTo>
                  <a:lnTo>
                    <a:pt x="18846" y="605612"/>
                  </a:lnTo>
                  <a:lnTo>
                    <a:pt x="40957" y="646328"/>
                  </a:lnTo>
                  <a:lnTo>
                    <a:pt x="70231" y="681824"/>
                  </a:lnTo>
                  <a:lnTo>
                    <a:pt x="105714" y="711098"/>
                  </a:lnTo>
                  <a:lnTo>
                    <a:pt x="146443" y="733196"/>
                  </a:lnTo>
                  <a:lnTo>
                    <a:pt x="191452" y="747179"/>
                  </a:lnTo>
                  <a:lnTo>
                    <a:pt x="239776" y="752043"/>
                  </a:lnTo>
                  <a:lnTo>
                    <a:pt x="732688" y="752043"/>
                  </a:lnTo>
                  <a:lnTo>
                    <a:pt x="781011" y="747179"/>
                  </a:lnTo>
                  <a:lnTo>
                    <a:pt x="826020" y="733196"/>
                  </a:lnTo>
                  <a:lnTo>
                    <a:pt x="866749" y="711098"/>
                  </a:lnTo>
                  <a:lnTo>
                    <a:pt x="902233" y="681824"/>
                  </a:lnTo>
                  <a:lnTo>
                    <a:pt x="931506" y="646328"/>
                  </a:lnTo>
                  <a:lnTo>
                    <a:pt x="953617" y="605612"/>
                  </a:lnTo>
                  <a:lnTo>
                    <a:pt x="967587" y="560603"/>
                  </a:lnTo>
                  <a:lnTo>
                    <a:pt x="972185" y="515010"/>
                  </a:lnTo>
                  <a:lnTo>
                    <a:pt x="972185" y="509549"/>
                  </a:lnTo>
                  <a:close/>
                </a:path>
                <a:path w="1932304" h="752475">
                  <a:moveTo>
                    <a:pt x="1932076" y="237020"/>
                  </a:moveTo>
                  <a:lnTo>
                    <a:pt x="1927479" y="191439"/>
                  </a:lnTo>
                  <a:lnTo>
                    <a:pt x="1913509" y="146431"/>
                  </a:lnTo>
                  <a:lnTo>
                    <a:pt x="1891398" y="105702"/>
                  </a:lnTo>
                  <a:lnTo>
                    <a:pt x="1862124" y="70218"/>
                  </a:lnTo>
                  <a:lnTo>
                    <a:pt x="1826641" y="40944"/>
                  </a:lnTo>
                  <a:lnTo>
                    <a:pt x="1785912" y="18834"/>
                  </a:lnTo>
                  <a:lnTo>
                    <a:pt x="1740903" y="4864"/>
                  </a:lnTo>
                  <a:lnTo>
                    <a:pt x="1692592" y="0"/>
                  </a:lnTo>
                  <a:lnTo>
                    <a:pt x="1199667" y="0"/>
                  </a:lnTo>
                  <a:lnTo>
                    <a:pt x="1151343" y="4864"/>
                  </a:lnTo>
                  <a:lnTo>
                    <a:pt x="1106335" y="18834"/>
                  </a:lnTo>
                  <a:lnTo>
                    <a:pt x="1065606" y="40944"/>
                  </a:lnTo>
                  <a:lnTo>
                    <a:pt x="1030122" y="70218"/>
                  </a:lnTo>
                  <a:lnTo>
                    <a:pt x="1000848" y="105702"/>
                  </a:lnTo>
                  <a:lnTo>
                    <a:pt x="978738" y="146431"/>
                  </a:lnTo>
                  <a:lnTo>
                    <a:pt x="964768" y="191439"/>
                  </a:lnTo>
                  <a:lnTo>
                    <a:pt x="959904" y="239763"/>
                  </a:lnTo>
                  <a:lnTo>
                    <a:pt x="964768" y="288086"/>
                  </a:lnTo>
                  <a:lnTo>
                    <a:pt x="978738" y="333082"/>
                  </a:lnTo>
                  <a:lnTo>
                    <a:pt x="1000848" y="373811"/>
                  </a:lnTo>
                  <a:lnTo>
                    <a:pt x="1030122" y="409295"/>
                  </a:lnTo>
                  <a:lnTo>
                    <a:pt x="1065606" y="438581"/>
                  </a:lnTo>
                  <a:lnTo>
                    <a:pt x="1106335" y="460679"/>
                  </a:lnTo>
                  <a:lnTo>
                    <a:pt x="1151343" y="474649"/>
                  </a:lnTo>
                  <a:lnTo>
                    <a:pt x="1199667" y="479526"/>
                  </a:lnTo>
                  <a:lnTo>
                    <a:pt x="1692592" y="479526"/>
                  </a:lnTo>
                  <a:lnTo>
                    <a:pt x="1740903" y="474649"/>
                  </a:lnTo>
                  <a:lnTo>
                    <a:pt x="1785912" y="460679"/>
                  </a:lnTo>
                  <a:lnTo>
                    <a:pt x="1826641" y="438581"/>
                  </a:lnTo>
                  <a:lnTo>
                    <a:pt x="1862124" y="409295"/>
                  </a:lnTo>
                  <a:lnTo>
                    <a:pt x="1891398" y="373811"/>
                  </a:lnTo>
                  <a:lnTo>
                    <a:pt x="1913509" y="333082"/>
                  </a:lnTo>
                  <a:lnTo>
                    <a:pt x="1927479" y="288086"/>
                  </a:lnTo>
                  <a:lnTo>
                    <a:pt x="1932076" y="242493"/>
                  </a:lnTo>
                  <a:lnTo>
                    <a:pt x="1932076" y="237020"/>
                  </a:lnTo>
                  <a:close/>
                </a:path>
              </a:pathLst>
            </a:custGeom>
            <a:solidFill>
              <a:srgbClr val="5E7D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6598375" y="4590068"/>
            <a:ext cx="633095" cy="2038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-50" dirty="0">
                <a:solidFill>
                  <a:srgbClr val="F5E4E1"/>
                </a:solidFill>
                <a:latin typeface="Arial Black"/>
                <a:cs typeface="Arial Black"/>
              </a:rPr>
              <a:t>Solitude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640987" y="4356613"/>
            <a:ext cx="446405" cy="2038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-35" dirty="0">
                <a:solidFill>
                  <a:srgbClr val="F5E4E1"/>
                </a:solidFill>
                <a:latin typeface="Arial Black"/>
                <a:cs typeface="Arial Black"/>
              </a:rPr>
              <a:t>Ennui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8481415" y="4227768"/>
            <a:ext cx="972185" cy="480059"/>
          </a:xfrm>
          <a:custGeom>
            <a:avLst/>
            <a:gdLst/>
            <a:ahLst/>
            <a:cxnLst/>
            <a:rect l="l" t="t" r="r" b="b"/>
            <a:pathLst>
              <a:path w="972184" h="480060">
                <a:moveTo>
                  <a:pt x="732685" y="479531"/>
                </a:moveTo>
                <a:lnTo>
                  <a:pt x="239765" y="479531"/>
                </a:lnTo>
                <a:lnTo>
                  <a:pt x="191444" y="474660"/>
                </a:lnTo>
                <a:lnTo>
                  <a:pt x="146438" y="460689"/>
                </a:lnTo>
                <a:lnTo>
                  <a:pt x="105710" y="438583"/>
                </a:lnTo>
                <a:lnTo>
                  <a:pt x="70225" y="409305"/>
                </a:lnTo>
                <a:lnTo>
                  <a:pt x="40948" y="373821"/>
                </a:lnTo>
                <a:lnTo>
                  <a:pt x="18842" y="333093"/>
                </a:lnTo>
                <a:lnTo>
                  <a:pt x="4871" y="288086"/>
                </a:lnTo>
                <a:lnTo>
                  <a:pt x="0" y="239765"/>
                </a:lnTo>
                <a:lnTo>
                  <a:pt x="4871" y="191444"/>
                </a:lnTo>
                <a:lnTo>
                  <a:pt x="18842" y="146438"/>
                </a:lnTo>
                <a:lnTo>
                  <a:pt x="40948" y="105710"/>
                </a:lnTo>
                <a:lnTo>
                  <a:pt x="70225" y="70225"/>
                </a:lnTo>
                <a:lnTo>
                  <a:pt x="105710" y="40948"/>
                </a:lnTo>
                <a:lnTo>
                  <a:pt x="146438" y="18842"/>
                </a:lnTo>
                <a:lnTo>
                  <a:pt x="191444" y="4871"/>
                </a:lnTo>
                <a:lnTo>
                  <a:pt x="239765" y="0"/>
                </a:lnTo>
                <a:lnTo>
                  <a:pt x="732685" y="0"/>
                </a:lnTo>
                <a:lnTo>
                  <a:pt x="781006" y="4871"/>
                </a:lnTo>
                <a:lnTo>
                  <a:pt x="826012" y="18842"/>
                </a:lnTo>
                <a:lnTo>
                  <a:pt x="866740" y="40948"/>
                </a:lnTo>
                <a:lnTo>
                  <a:pt x="902224" y="70225"/>
                </a:lnTo>
                <a:lnTo>
                  <a:pt x="931502" y="105710"/>
                </a:lnTo>
                <a:lnTo>
                  <a:pt x="953608" y="146438"/>
                </a:lnTo>
                <a:lnTo>
                  <a:pt x="967579" y="191444"/>
                </a:lnTo>
                <a:lnTo>
                  <a:pt x="972174" y="237030"/>
                </a:lnTo>
                <a:lnTo>
                  <a:pt x="972174" y="242501"/>
                </a:lnTo>
                <a:lnTo>
                  <a:pt x="967579" y="288086"/>
                </a:lnTo>
                <a:lnTo>
                  <a:pt x="953608" y="333093"/>
                </a:lnTo>
                <a:lnTo>
                  <a:pt x="931502" y="373821"/>
                </a:lnTo>
                <a:lnTo>
                  <a:pt x="902224" y="409305"/>
                </a:lnTo>
                <a:lnTo>
                  <a:pt x="866740" y="438583"/>
                </a:lnTo>
                <a:lnTo>
                  <a:pt x="826012" y="460689"/>
                </a:lnTo>
                <a:lnTo>
                  <a:pt x="781006" y="474660"/>
                </a:lnTo>
                <a:lnTo>
                  <a:pt x="732685" y="479531"/>
                </a:lnTo>
                <a:close/>
              </a:path>
            </a:pathLst>
          </a:custGeom>
          <a:solidFill>
            <a:srgbClr val="5E7D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8584349" y="4356613"/>
            <a:ext cx="766445" cy="2038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-35" dirty="0">
                <a:solidFill>
                  <a:srgbClr val="F5E4E1"/>
                </a:solidFill>
                <a:latin typeface="Arial Black"/>
                <a:cs typeface="Arial Black"/>
              </a:rPr>
              <a:t>Incomfort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388066" y="6061326"/>
            <a:ext cx="972185" cy="480059"/>
          </a:xfrm>
          <a:custGeom>
            <a:avLst/>
            <a:gdLst/>
            <a:ahLst/>
            <a:cxnLst/>
            <a:rect l="l" t="t" r="r" b="b"/>
            <a:pathLst>
              <a:path w="972184" h="480059">
                <a:moveTo>
                  <a:pt x="732685" y="479531"/>
                </a:moveTo>
                <a:lnTo>
                  <a:pt x="239765" y="479531"/>
                </a:lnTo>
                <a:lnTo>
                  <a:pt x="191444" y="474660"/>
                </a:lnTo>
                <a:lnTo>
                  <a:pt x="146438" y="460689"/>
                </a:lnTo>
                <a:lnTo>
                  <a:pt x="105710" y="438583"/>
                </a:lnTo>
                <a:lnTo>
                  <a:pt x="70225" y="409305"/>
                </a:lnTo>
                <a:lnTo>
                  <a:pt x="40948" y="373820"/>
                </a:lnTo>
                <a:lnTo>
                  <a:pt x="18842" y="333093"/>
                </a:lnTo>
                <a:lnTo>
                  <a:pt x="4871" y="288086"/>
                </a:lnTo>
                <a:lnTo>
                  <a:pt x="0" y="239765"/>
                </a:lnTo>
                <a:lnTo>
                  <a:pt x="4871" y="191444"/>
                </a:lnTo>
                <a:lnTo>
                  <a:pt x="18842" y="146438"/>
                </a:lnTo>
                <a:lnTo>
                  <a:pt x="40948" y="105710"/>
                </a:lnTo>
                <a:lnTo>
                  <a:pt x="70225" y="70225"/>
                </a:lnTo>
                <a:lnTo>
                  <a:pt x="105710" y="40948"/>
                </a:lnTo>
                <a:lnTo>
                  <a:pt x="146438" y="18841"/>
                </a:lnTo>
                <a:lnTo>
                  <a:pt x="191444" y="4871"/>
                </a:lnTo>
                <a:lnTo>
                  <a:pt x="239765" y="0"/>
                </a:lnTo>
                <a:lnTo>
                  <a:pt x="732685" y="0"/>
                </a:lnTo>
                <a:lnTo>
                  <a:pt x="781006" y="4871"/>
                </a:lnTo>
                <a:lnTo>
                  <a:pt x="826012" y="18841"/>
                </a:lnTo>
                <a:lnTo>
                  <a:pt x="866740" y="40948"/>
                </a:lnTo>
                <a:lnTo>
                  <a:pt x="902225" y="70225"/>
                </a:lnTo>
                <a:lnTo>
                  <a:pt x="931502" y="105710"/>
                </a:lnTo>
                <a:lnTo>
                  <a:pt x="953608" y="146438"/>
                </a:lnTo>
                <a:lnTo>
                  <a:pt x="967579" y="191444"/>
                </a:lnTo>
                <a:lnTo>
                  <a:pt x="972174" y="237030"/>
                </a:lnTo>
                <a:lnTo>
                  <a:pt x="972174" y="242500"/>
                </a:lnTo>
                <a:lnTo>
                  <a:pt x="967579" y="288086"/>
                </a:lnTo>
                <a:lnTo>
                  <a:pt x="953608" y="333093"/>
                </a:lnTo>
                <a:lnTo>
                  <a:pt x="931502" y="373820"/>
                </a:lnTo>
                <a:lnTo>
                  <a:pt x="902225" y="409305"/>
                </a:lnTo>
                <a:lnTo>
                  <a:pt x="866740" y="438583"/>
                </a:lnTo>
                <a:lnTo>
                  <a:pt x="826012" y="460689"/>
                </a:lnTo>
                <a:lnTo>
                  <a:pt x="781006" y="474660"/>
                </a:lnTo>
                <a:lnTo>
                  <a:pt x="732685" y="479531"/>
                </a:lnTo>
                <a:close/>
              </a:path>
            </a:pathLst>
          </a:custGeom>
          <a:solidFill>
            <a:srgbClr val="5E7D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6606228" y="6151108"/>
            <a:ext cx="595630" cy="2038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-50" dirty="0">
                <a:solidFill>
                  <a:srgbClr val="F5E4E1"/>
                </a:solidFill>
                <a:latin typeface="Arial Black"/>
                <a:cs typeface="Arial Black"/>
              </a:rPr>
              <a:t>Anxiété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8451615" y="6311927"/>
            <a:ext cx="972185" cy="480059"/>
          </a:xfrm>
          <a:custGeom>
            <a:avLst/>
            <a:gdLst/>
            <a:ahLst/>
            <a:cxnLst/>
            <a:rect l="l" t="t" r="r" b="b"/>
            <a:pathLst>
              <a:path w="972184" h="480059">
                <a:moveTo>
                  <a:pt x="732685" y="479531"/>
                </a:moveTo>
                <a:lnTo>
                  <a:pt x="239766" y="479531"/>
                </a:lnTo>
                <a:lnTo>
                  <a:pt x="191444" y="474660"/>
                </a:lnTo>
                <a:lnTo>
                  <a:pt x="146438" y="460689"/>
                </a:lnTo>
                <a:lnTo>
                  <a:pt x="105710" y="438583"/>
                </a:lnTo>
                <a:lnTo>
                  <a:pt x="70225" y="409305"/>
                </a:lnTo>
                <a:lnTo>
                  <a:pt x="40948" y="373821"/>
                </a:lnTo>
                <a:lnTo>
                  <a:pt x="18842" y="333093"/>
                </a:lnTo>
                <a:lnTo>
                  <a:pt x="4871" y="288087"/>
                </a:lnTo>
                <a:lnTo>
                  <a:pt x="0" y="239765"/>
                </a:lnTo>
                <a:lnTo>
                  <a:pt x="4871" y="191444"/>
                </a:lnTo>
                <a:lnTo>
                  <a:pt x="18842" y="146438"/>
                </a:lnTo>
                <a:lnTo>
                  <a:pt x="40948" y="105710"/>
                </a:lnTo>
                <a:lnTo>
                  <a:pt x="70225" y="70225"/>
                </a:lnTo>
                <a:lnTo>
                  <a:pt x="105710" y="40948"/>
                </a:lnTo>
                <a:lnTo>
                  <a:pt x="146438" y="18842"/>
                </a:lnTo>
                <a:lnTo>
                  <a:pt x="191444" y="4871"/>
                </a:lnTo>
                <a:lnTo>
                  <a:pt x="239766" y="0"/>
                </a:lnTo>
                <a:lnTo>
                  <a:pt x="732685" y="0"/>
                </a:lnTo>
                <a:lnTo>
                  <a:pt x="781006" y="4871"/>
                </a:lnTo>
                <a:lnTo>
                  <a:pt x="826012" y="18842"/>
                </a:lnTo>
                <a:lnTo>
                  <a:pt x="866740" y="40948"/>
                </a:lnTo>
                <a:lnTo>
                  <a:pt x="902225" y="70225"/>
                </a:lnTo>
                <a:lnTo>
                  <a:pt x="931502" y="105710"/>
                </a:lnTo>
                <a:lnTo>
                  <a:pt x="953608" y="146438"/>
                </a:lnTo>
                <a:lnTo>
                  <a:pt x="967579" y="191444"/>
                </a:lnTo>
                <a:lnTo>
                  <a:pt x="972174" y="237028"/>
                </a:lnTo>
                <a:lnTo>
                  <a:pt x="972174" y="242503"/>
                </a:lnTo>
                <a:lnTo>
                  <a:pt x="967579" y="288087"/>
                </a:lnTo>
                <a:lnTo>
                  <a:pt x="953608" y="333093"/>
                </a:lnTo>
                <a:lnTo>
                  <a:pt x="931502" y="373821"/>
                </a:lnTo>
                <a:lnTo>
                  <a:pt x="902225" y="409305"/>
                </a:lnTo>
                <a:lnTo>
                  <a:pt x="866740" y="438583"/>
                </a:lnTo>
                <a:lnTo>
                  <a:pt x="826012" y="460689"/>
                </a:lnTo>
                <a:lnTo>
                  <a:pt x="781006" y="474660"/>
                </a:lnTo>
                <a:lnTo>
                  <a:pt x="732685" y="479531"/>
                </a:lnTo>
                <a:close/>
              </a:path>
            </a:pathLst>
          </a:custGeom>
          <a:solidFill>
            <a:srgbClr val="5E7D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8553017" y="6424838"/>
            <a:ext cx="695960" cy="2038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-35" dirty="0">
                <a:solidFill>
                  <a:srgbClr val="F5E4E1"/>
                </a:solidFill>
                <a:latin typeface="Arial Black"/>
                <a:cs typeface="Arial Black"/>
              </a:rPr>
              <a:t>Douleurs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9600234" y="6000613"/>
            <a:ext cx="972185" cy="480059"/>
          </a:xfrm>
          <a:custGeom>
            <a:avLst/>
            <a:gdLst/>
            <a:ahLst/>
            <a:cxnLst/>
            <a:rect l="l" t="t" r="r" b="b"/>
            <a:pathLst>
              <a:path w="972184" h="480060">
                <a:moveTo>
                  <a:pt x="732685" y="479531"/>
                </a:moveTo>
                <a:lnTo>
                  <a:pt x="239766" y="479531"/>
                </a:lnTo>
                <a:lnTo>
                  <a:pt x="191444" y="474660"/>
                </a:lnTo>
                <a:lnTo>
                  <a:pt x="146438" y="460689"/>
                </a:lnTo>
                <a:lnTo>
                  <a:pt x="105710" y="438583"/>
                </a:lnTo>
                <a:lnTo>
                  <a:pt x="70225" y="409305"/>
                </a:lnTo>
                <a:lnTo>
                  <a:pt x="40948" y="373821"/>
                </a:lnTo>
                <a:lnTo>
                  <a:pt x="18842" y="333093"/>
                </a:lnTo>
                <a:lnTo>
                  <a:pt x="4871" y="288086"/>
                </a:lnTo>
                <a:lnTo>
                  <a:pt x="0" y="239765"/>
                </a:lnTo>
                <a:lnTo>
                  <a:pt x="4871" y="191444"/>
                </a:lnTo>
                <a:lnTo>
                  <a:pt x="18842" y="146438"/>
                </a:lnTo>
                <a:lnTo>
                  <a:pt x="40948" y="105710"/>
                </a:lnTo>
                <a:lnTo>
                  <a:pt x="70225" y="70225"/>
                </a:lnTo>
                <a:lnTo>
                  <a:pt x="105710" y="40948"/>
                </a:lnTo>
                <a:lnTo>
                  <a:pt x="146438" y="18842"/>
                </a:lnTo>
                <a:lnTo>
                  <a:pt x="191444" y="4871"/>
                </a:lnTo>
                <a:lnTo>
                  <a:pt x="239766" y="0"/>
                </a:lnTo>
                <a:lnTo>
                  <a:pt x="732685" y="0"/>
                </a:lnTo>
                <a:lnTo>
                  <a:pt x="781006" y="4871"/>
                </a:lnTo>
                <a:lnTo>
                  <a:pt x="826013" y="18842"/>
                </a:lnTo>
                <a:lnTo>
                  <a:pt x="866740" y="40948"/>
                </a:lnTo>
                <a:lnTo>
                  <a:pt x="902225" y="70225"/>
                </a:lnTo>
                <a:lnTo>
                  <a:pt x="931502" y="105710"/>
                </a:lnTo>
                <a:lnTo>
                  <a:pt x="953608" y="146438"/>
                </a:lnTo>
                <a:lnTo>
                  <a:pt x="967579" y="191444"/>
                </a:lnTo>
                <a:lnTo>
                  <a:pt x="972174" y="237028"/>
                </a:lnTo>
                <a:lnTo>
                  <a:pt x="972174" y="242503"/>
                </a:lnTo>
                <a:lnTo>
                  <a:pt x="967579" y="288086"/>
                </a:lnTo>
                <a:lnTo>
                  <a:pt x="953608" y="333093"/>
                </a:lnTo>
                <a:lnTo>
                  <a:pt x="931502" y="373821"/>
                </a:lnTo>
                <a:lnTo>
                  <a:pt x="902225" y="409305"/>
                </a:lnTo>
                <a:lnTo>
                  <a:pt x="866740" y="438583"/>
                </a:lnTo>
                <a:lnTo>
                  <a:pt x="826013" y="460689"/>
                </a:lnTo>
                <a:lnTo>
                  <a:pt x="781006" y="474660"/>
                </a:lnTo>
                <a:lnTo>
                  <a:pt x="732685" y="479531"/>
                </a:lnTo>
                <a:close/>
              </a:path>
            </a:pathLst>
          </a:custGeom>
          <a:solidFill>
            <a:srgbClr val="5E7D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9792099" y="6005081"/>
            <a:ext cx="588645" cy="425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4925">
              <a:lnSpc>
                <a:spcPct val="114100"/>
              </a:lnSpc>
              <a:spcBef>
                <a:spcPts val="95"/>
              </a:spcBef>
            </a:pPr>
            <a:r>
              <a:rPr sz="1150" spc="-10" dirty="0">
                <a:solidFill>
                  <a:srgbClr val="F5E4E1"/>
                </a:solidFill>
                <a:latin typeface="Arial Black"/>
                <a:cs typeface="Arial Black"/>
              </a:rPr>
              <a:t>Autres </a:t>
            </a:r>
            <a:r>
              <a:rPr sz="1150" spc="-70" dirty="0">
                <a:solidFill>
                  <a:srgbClr val="F5E4E1"/>
                </a:solidFill>
                <a:latin typeface="Arial Black"/>
                <a:cs typeface="Arial Black"/>
              </a:rPr>
              <a:t>besoins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377764" y="6311927"/>
            <a:ext cx="972185" cy="480059"/>
          </a:xfrm>
          <a:custGeom>
            <a:avLst/>
            <a:gdLst/>
            <a:ahLst/>
            <a:cxnLst/>
            <a:rect l="l" t="t" r="r" b="b"/>
            <a:pathLst>
              <a:path w="972184" h="480059">
                <a:moveTo>
                  <a:pt x="732685" y="479531"/>
                </a:moveTo>
                <a:lnTo>
                  <a:pt x="239765" y="479531"/>
                </a:lnTo>
                <a:lnTo>
                  <a:pt x="191444" y="474660"/>
                </a:lnTo>
                <a:lnTo>
                  <a:pt x="146438" y="460689"/>
                </a:lnTo>
                <a:lnTo>
                  <a:pt x="105710" y="438583"/>
                </a:lnTo>
                <a:lnTo>
                  <a:pt x="70225" y="409305"/>
                </a:lnTo>
                <a:lnTo>
                  <a:pt x="40948" y="373821"/>
                </a:lnTo>
                <a:lnTo>
                  <a:pt x="18842" y="333093"/>
                </a:lnTo>
                <a:lnTo>
                  <a:pt x="4871" y="288087"/>
                </a:lnTo>
                <a:lnTo>
                  <a:pt x="0" y="239765"/>
                </a:lnTo>
                <a:lnTo>
                  <a:pt x="4871" y="191444"/>
                </a:lnTo>
                <a:lnTo>
                  <a:pt x="18842" y="146438"/>
                </a:lnTo>
                <a:lnTo>
                  <a:pt x="40948" y="105710"/>
                </a:lnTo>
                <a:lnTo>
                  <a:pt x="70225" y="70225"/>
                </a:lnTo>
                <a:lnTo>
                  <a:pt x="105710" y="40948"/>
                </a:lnTo>
                <a:lnTo>
                  <a:pt x="146438" y="18842"/>
                </a:lnTo>
                <a:lnTo>
                  <a:pt x="191444" y="4871"/>
                </a:lnTo>
                <a:lnTo>
                  <a:pt x="239765" y="0"/>
                </a:lnTo>
                <a:lnTo>
                  <a:pt x="732685" y="0"/>
                </a:lnTo>
                <a:lnTo>
                  <a:pt x="781006" y="4871"/>
                </a:lnTo>
                <a:lnTo>
                  <a:pt x="826012" y="18842"/>
                </a:lnTo>
                <a:lnTo>
                  <a:pt x="866740" y="40948"/>
                </a:lnTo>
                <a:lnTo>
                  <a:pt x="902224" y="70225"/>
                </a:lnTo>
                <a:lnTo>
                  <a:pt x="931502" y="105710"/>
                </a:lnTo>
                <a:lnTo>
                  <a:pt x="953608" y="146438"/>
                </a:lnTo>
                <a:lnTo>
                  <a:pt x="967579" y="191444"/>
                </a:lnTo>
                <a:lnTo>
                  <a:pt x="972174" y="237029"/>
                </a:lnTo>
                <a:lnTo>
                  <a:pt x="972174" y="242502"/>
                </a:lnTo>
                <a:lnTo>
                  <a:pt x="967579" y="288087"/>
                </a:lnTo>
                <a:lnTo>
                  <a:pt x="953608" y="333093"/>
                </a:lnTo>
                <a:lnTo>
                  <a:pt x="931502" y="373821"/>
                </a:lnTo>
                <a:lnTo>
                  <a:pt x="902224" y="409305"/>
                </a:lnTo>
                <a:lnTo>
                  <a:pt x="866740" y="438583"/>
                </a:lnTo>
                <a:lnTo>
                  <a:pt x="826012" y="460689"/>
                </a:lnTo>
                <a:lnTo>
                  <a:pt x="781006" y="474660"/>
                </a:lnTo>
                <a:lnTo>
                  <a:pt x="732685" y="479531"/>
                </a:lnTo>
                <a:close/>
              </a:path>
            </a:pathLst>
          </a:custGeom>
          <a:solidFill>
            <a:srgbClr val="5E7D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7493578" y="6316394"/>
            <a:ext cx="741045" cy="425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055" marR="5080" indent="-46990">
              <a:lnSpc>
                <a:spcPct val="114100"/>
              </a:lnSpc>
              <a:spcBef>
                <a:spcPts val="95"/>
              </a:spcBef>
            </a:pPr>
            <a:r>
              <a:rPr sz="1150" spc="-75" dirty="0">
                <a:solidFill>
                  <a:srgbClr val="F5E4E1"/>
                </a:solidFill>
                <a:latin typeface="Arial Black"/>
                <a:cs typeface="Arial Black"/>
              </a:rPr>
              <a:t>Besoin</a:t>
            </a:r>
            <a:r>
              <a:rPr sz="1150" spc="-60" dirty="0">
                <a:solidFill>
                  <a:srgbClr val="F5E4E1"/>
                </a:solidFill>
                <a:latin typeface="Arial Black"/>
                <a:cs typeface="Arial Black"/>
              </a:rPr>
              <a:t> </a:t>
            </a:r>
            <a:r>
              <a:rPr sz="1150" spc="-45" dirty="0">
                <a:solidFill>
                  <a:srgbClr val="F5E4E1"/>
                </a:solidFill>
                <a:latin typeface="Arial Black"/>
                <a:cs typeface="Arial Black"/>
              </a:rPr>
              <a:t>de </a:t>
            </a:r>
            <a:r>
              <a:rPr sz="1150" spc="-10" dirty="0">
                <a:solidFill>
                  <a:srgbClr val="F5E4E1"/>
                </a:solidFill>
                <a:latin typeface="Arial Black"/>
                <a:cs typeface="Arial Black"/>
              </a:rPr>
              <a:t>contrôle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9516847" y="4500285"/>
            <a:ext cx="1277620" cy="480059"/>
          </a:xfrm>
          <a:custGeom>
            <a:avLst/>
            <a:gdLst/>
            <a:ahLst/>
            <a:cxnLst/>
            <a:rect l="l" t="t" r="r" b="b"/>
            <a:pathLst>
              <a:path w="1277620" h="480060">
                <a:moveTo>
                  <a:pt x="1037745" y="479531"/>
                </a:moveTo>
                <a:lnTo>
                  <a:pt x="239765" y="479531"/>
                </a:lnTo>
                <a:lnTo>
                  <a:pt x="191444" y="474660"/>
                </a:lnTo>
                <a:lnTo>
                  <a:pt x="146438" y="460689"/>
                </a:lnTo>
                <a:lnTo>
                  <a:pt x="105710" y="438583"/>
                </a:lnTo>
                <a:lnTo>
                  <a:pt x="70225" y="409305"/>
                </a:lnTo>
                <a:lnTo>
                  <a:pt x="40948" y="373820"/>
                </a:lnTo>
                <a:lnTo>
                  <a:pt x="18841" y="333093"/>
                </a:lnTo>
                <a:lnTo>
                  <a:pt x="4871" y="288086"/>
                </a:lnTo>
                <a:lnTo>
                  <a:pt x="0" y="239765"/>
                </a:lnTo>
                <a:lnTo>
                  <a:pt x="4871" y="191444"/>
                </a:lnTo>
                <a:lnTo>
                  <a:pt x="18841" y="146438"/>
                </a:lnTo>
                <a:lnTo>
                  <a:pt x="40948" y="105710"/>
                </a:lnTo>
                <a:lnTo>
                  <a:pt x="70225" y="70225"/>
                </a:lnTo>
                <a:lnTo>
                  <a:pt x="105710" y="40948"/>
                </a:lnTo>
                <a:lnTo>
                  <a:pt x="146438" y="18841"/>
                </a:lnTo>
                <a:lnTo>
                  <a:pt x="191444" y="4871"/>
                </a:lnTo>
                <a:lnTo>
                  <a:pt x="239765" y="0"/>
                </a:lnTo>
                <a:lnTo>
                  <a:pt x="1037745" y="0"/>
                </a:lnTo>
                <a:lnTo>
                  <a:pt x="1086066" y="4871"/>
                </a:lnTo>
                <a:lnTo>
                  <a:pt x="1131073" y="18841"/>
                </a:lnTo>
                <a:lnTo>
                  <a:pt x="1171801" y="40948"/>
                </a:lnTo>
                <a:lnTo>
                  <a:pt x="1207285" y="70225"/>
                </a:lnTo>
                <a:lnTo>
                  <a:pt x="1236563" y="105710"/>
                </a:lnTo>
                <a:lnTo>
                  <a:pt x="1258669" y="146438"/>
                </a:lnTo>
                <a:lnTo>
                  <a:pt x="1272640" y="191444"/>
                </a:lnTo>
                <a:lnTo>
                  <a:pt x="1277511" y="239765"/>
                </a:lnTo>
                <a:lnTo>
                  <a:pt x="1272640" y="288086"/>
                </a:lnTo>
                <a:lnTo>
                  <a:pt x="1258669" y="333093"/>
                </a:lnTo>
                <a:lnTo>
                  <a:pt x="1236563" y="373820"/>
                </a:lnTo>
                <a:lnTo>
                  <a:pt x="1207285" y="409305"/>
                </a:lnTo>
                <a:lnTo>
                  <a:pt x="1171801" y="438583"/>
                </a:lnTo>
                <a:lnTo>
                  <a:pt x="1131073" y="460689"/>
                </a:lnTo>
                <a:lnTo>
                  <a:pt x="1086066" y="474660"/>
                </a:lnTo>
                <a:lnTo>
                  <a:pt x="1037745" y="479531"/>
                </a:lnTo>
                <a:close/>
              </a:path>
            </a:pathLst>
          </a:custGeom>
          <a:solidFill>
            <a:srgbClr val="5E7D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9560552" y="4504754"/>
            <a:ext cx="1189990" cy="425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9855" marR="5080" indent="-97790">
              <a:lnSpc>
                <a:spcPct val="114100"/>
              </a:lnSpc>
              <a:spcBef>
                <a:spcPts val="95"/>
              </a:spcBef>
            </a:pPr>
            <a:r>
              <a:rPr sz="1150" spc="-75" dirty="0">
                <a:solidFill>
                  <a:srgbClr val="F5E4E1"/>
                </a:solidFill>
                <a:latin typeface="Arial Black"/>
                <a:cs typeface="Arial Black"/>
              </a:rPr>
              <a:t>Besoin</a:t>
            </a:r>
            <a:r>
              <a:rPr sz="1150" spc="-60" dirty="0">
                <a:solidFill>
                  <a:srgbClr val="F5E4E1"/>
                </a:solidFill>
                <a:latin typeface="Arial Black"/>
                <a:cs typeface="Arial Black"/>
              </a:rPr>
              <a:t> </a:t>
            </a:r>
            <a:r>
              <a:rPr sz="1150" spc="-65" dirty="0">
                <a:solidFill>
                  <a:srgbClr val="F5E4E1"/>
                </a:solidFill>
                <a:latin typeface="Arial Black"/>
                <a:cs typeface="Arial Black"/>
              </a:rPr>
              <a:t>activités </a:t>
            </a:r>
            <a:r>
              <a:rPr sz="1150" spc="-10" dirty="0">
                <a:solidFill>
                  <a:srgbClr val="F5E4E1"/>
                </a:solidFill>
                <a:latin typeface="Arial Black"/>
                <a:cs typeface="Arial Black"/>
              </a:rPr>
              <a:t>significatives</a:t>
            </a:r>
            <a:endParaRPr sz="1150">
              <a:latin typeface="Arial Black"/>
              <a:cs typeface="Arial Black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389830" y="9025243"/>
            <a:ext cx="4123690" cy="4953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700" spc="-105" dirty="0">
                <a:solidFill>
                  <a:srgbClr val="4A6481"/>
                </a:solidFill>
                <a:latin typeface="Arial Black"/>
                <a:cs typeface="Arial Black"/>
              </a:rPr>
              <a:t>subvenir</a:t>
            </a:r>
            <a:r>
              <a:rPr sz="2700" spc="-175" dirty="0">
                <a:solidFill>
                  <a:srgbClr val="4A6481"/>
                </a:solidFill>
                <a:latin typeface="Arial Black"/>
                <a:cs typeface="Arial Black"/>
              </a:rPr>
              <a:t> </a:t>
            </a:r>
            <a:r>
              <a:rPr sz="2700" spc="-114" dirty="0">
                <a:solidFill>
                  <a:srgbClr val="4A6481"/>
                </a:solidFill>
                <a:latin typeface="Arial Black"/>
                <a:cs typeface="Arial Black"/>
              </a:rPr>
              <a:t>en</a:t>
            </a:r>
            <a:r>
              <a:rPr sz="2700" spc="-175" dirty="0">
                <a:solidFill>
                  <a:srgbClr val="4A6481"/>
                </a:solidFill>
                <a:latin typeface="Arial Black"/>
                <a:cs typeface="Arial Black"/>
              </a:rPr>
              <a:t> </a:t>
            </a:r>
            <a:r>
              <a:rPr sz="2700" spc="-85" dirty="0">
                <a:solidFill>
                  <a:srgbClr val="4A6481"/>
                </a:solidFill>
                <a:latin typeface="Arial Black"/>
                <a:cs typeface="Arial Black"/>
              </a:rPr>
              <a:t>autonomie.</a:t>
            </a:r>
            <a:endParaRPr sz="2700">
              <a:latin typeface="Arial Black"/>
              <a:cs typeface="Arial Black"/>
            </a:endParaRPr>
          </a:p>
        </p:txBody>
      </p:sp>
      <p:sp>
        <p:nvSpPr>
          <p:cNvPr id="65" name="object 6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  <p:sp>
        <p:nvSpPr>
          <p:cNvPr id="66" name="object 66"/>
          <p:cNvSpPr txBox="1"/>
          <p:nvPr/>
        </p:nvSpPr>
        <p:spPr>
          <a:xfrm>
            <a:off x="11789358" y="9891364"/>
            <a:ext cx="6149340" cy="36449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950" spc="-10" dirty="0">
                <a:latin typeface="Lucida Sans Unicode"/>
                <a:cs typeface="Lucida Sans Unicode"/>
              </a:rPr>
              <a:t>Schéma</a:t>
            </a:r>
            <a:r>
              <a:rPr sz="1950" spc="-100" dirty="0">
                <a:latin typeface="Lucida Sans Unicode"/>
                <a:cs typeface="Lucida Sans Unicode"/>
              </a:rPr>
              <a:t> </a:t>
            </a:r>
            <a:r>
              <a:rPr sz="1950" spc="-20" dirty="0">
                <a:latin typeface="Lucida Sans Unicode"/>
                <a:cs typeface="Lucida Sans Unicode"/>
              </a:rPr>
              <a:t>adapté</a:t>
            </a:r>
            <a:r>
              <a:rPr sz="1950" spc="-100" dirty="0">
                <a:latin typeface="Lucida Sans Unicode"/>
                <a:cs typeface="Lucida Sans Unicode"/>
              </a:rPr>
              <a:t> </a:t>
            </a:r>
            <a:r>
              <a:rPr sz="1950" dirty="0">
                <a:latin typeface="Lucida Sans Unicode"/>
                <a:cs typeface="Lucida Sans Unicode"/>
              </a:rPr>
              <a:t>de</a:t>
            </a:r>
            <a:r>
              <a:rPr sz="1950" spc="-100" dirty="0">
                <a:latin typeface="Lucida Sans Unicode"/>
                <a:cs typeface="Lucida Sans Unicode"/>
              </a:rPr>
              <a:t> </a:t>
            </a:r>
            <a:r>
              <a:rPr sz="1950" spc="-120" dirty="0">
                <a:latin typeface="Lucida Sans Unicode"/>
                <a:cs typeface="Lucida Sans Unicode"/>
              </a:rPr>
              <a:t>Cohen-</a:t>
            </a:r>
            <a:r>
              <a:rPr sz="1950" spc="-25" dirty="0">
                <a:latin typeface="Lucida Sans Unicode"/>
                <a:cs typeface="Lucida Sans Unicode"/>
              </a:rPr>
              <a:t>Mansfiled</a:t>
            </a:r>
            <a:r>
              <a:rPr sz="1950" spc="-100" dirty="0">
                <a:latin typeface="Lucida Sans Unicode"/>
                <a:cs typeface="Lucida Sans Unicode"/>
              </a:rPr>
              <a:t> </a:t>
            </a:r>
            <a:r>
              <a:rPr sz="1950" dirty="0">
                <a:latin typeface="Lucida Sans Unicode"/>
                <a:cs typeface="Lucida Sans Unicode"/>
              </a:rPr>
              <a:t>et</a:t>
            </a:r>
            <a:r>
              <a:rPr sz="1950" spc="-100" dirty="0">
                <a:latin typeface="Lucida Sans Unicode"/>
                <a:cs typeface="Lucida Sans Unicode"/>
              </a:rPr>
              <a:t> </a:t>
            </a:r>
            <a:r>
              <a:rPr sz="1950" spc="-80" dirty="0">
                <a:latin typeface="Lucida Sans Unicode"/>
                <a:cs typeface="Lucida Sans Unicode"/>
              </a:rPr>
              <a:t>al.,</a:t>
            </a:r>
            <a:r>
              <a:rPr sz="1950" spc="-95" dirty="0">
                <a:latin typeface="Lucida Sans Unicode"/>
                <a:cs typeface="Lucida Sans Unicode"/>
              </a:rPr>
              <a:t> </a:t>
            </a:r>
            <a:r>
              <a:rPr sz="1950" spc="-135" dirty="0">
                <a:latin typeface="Lucida Sans Unicode"/>
                <a:cs typeface="Lucida Sans Unicode"/>
              </a:rPr>
              <a:t>2015,</a:t>
            </a:r>
            <a:r>
              <a:rPr sz="1950" spc="-100" dirty="0">
                <a:latin typeface="Lucida Sans Unicode"/>
                <a:cs typeface="Lucida Sans Unicode"/>
              </a:rPr>
              <a:t> </a:t>
            </a:r>
            <a:r>
              <a:rPr sz="1950" spc="-20" dirty="0">
                <a:latin typeface="Lucida Sans Unicode"/>
                <a:cs typeface="Lucida Sans Unicode"/>
              </a:rPr>
              <a:t>p.12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589909" y="8015416"/>
            <a:ext cx="5723890" cy="990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97205">
              <a:lnSpc>
                <a:spcPct val="117200"/>
              </a:lnSpc>
              <a:spcBef>
                <a:spcPts val="95"/>
              </a:spcBef>
            </a:pPr>
            <a:r>
              <a:rPr sz="2700" spc="-65" dirty="0">
                <a:solidFill>
                  <a:srgbClr val="4A6481"/>
                </a:solidFill>
                <a:latin typeface="Arial Black"/>
                <a:cs typeface="Arial Black"/>
              </a:rPr>
              <a:t>Diminution</a:t>
            </a:r>
            <a:r>
              <a:rPr sz="2700" spc="-175" dirty="0">
                <a:solidFill>
                  <a:srgbClr val="4A6481"/>
                </a:solidFill>
                <a:latin typeface="Arial Black"/>
                <a:cs typeface="Arial Black"/>
              </a:rPr>
              <a:t> </a:t>
            </a:r>
            <a:r>
              <a:rPr sz="2700" spc="-150" dirty="0">
                <a:solidFill>
                  <a:srgbClr val="4A6481"/>
                </a:solidFill>
                <a:latin typeface="Arial Black"/>
                <a:cs typeface="Arial Black"/>
              </a:rPr>
              <a:t>de</a:t>
            </a:r>
            <a:r>
              <a:rPr sz="2700" spc="-170" dirty="0">
                <a:solidFill>
                  <a:srgbClr val="4A6481"/>
                </a:solidFill>
                <a:latin typeface="Arial Black"/>
                <a:cs typeface="Arial Black"/>
              </a:rPr>
              <a:t> </a:t>
            </a:r>
            <a:r>
              <a:rPr sz="2700" spc="-125" dirty="0">
                <a:solidFill>
                  <a:srgbClr val="4A6481"/>
                </a:solidFill>
                <a:latin typeface="Arial Black"/>
                <a:cs typeface="Arial Black"/>
              </a:rPr>
              <a:t>la</a:t>
            </a:r>
            <a:r>
              <a:rPr sz="2700" spc="-175" dirty="0">
                <a:solidFill>
                  <a:srgbClr val="4A6481"/>
                </a:solidFill>
                <a:latin typeface="Arial Black"/>
                <a:cs typeface="Arial Black"/>
              </a:rPr>
              <a:t> </a:t>
            </a:r>
            <a:r>
              <a:rPr sz="2700" spc="-195" dirty="0">
                <a:solidFill>
                  <a:srgbClr val="4A6481"/>
                </a:solidFill>
                <a:latin typeface="Arial Black"/>
                <a:cs typeface="Arial Black"/>
              </a:rPr>
              <a:t>capacité</a:t>
            </a:r>
            <a:r>
              <a:rPr sz="2700" spc="-170" dirty="0">
                <a:solidFill>
                  <a:srgbClr val="4A6481"/>
                </a:solidFill>
                <a:latin typeface="Arial Black"/>
                <a:cs typeface="Arial Black"/>
              </a:rPr>
              <a:t> </a:t>
            </a:r>
            <a:r>
              <a:rPr sz="2700" spc="-50" dirty="0">
                <a:solidFill>
                  <a:srgbClr val="4A6481"/>
                </a:solidFill>
                <a:latin typeface="Arial Black"/>
                <a:cs typeface="Arial Black"/>
              </a:rPr>
              <a:t>à </a:t>
            </a:r>
            <a:r>
              <a:rPr sz="2700" spc="-100" dirty="0">
                <a:solidFill>
                  <a:srgbClr val="4A6481"/>
                </a:solidFill>
                <a:latin typeface="Arial Black"/>
                <a:cs typeface="Arial Black"/>
              </a:rPr>
              <a:t>communiquer</a:t>
            </a:r>
            <a:r>
              <a:rPr sz="2700" spc="-180" dirty="0">
                <a:solidFill>
                  <a:srgbClr val="4A6481"/>
                </a:solidFill>
                <a:latin typeface="Arial Black"/>
                <a:cs typeface="Arial Black"/>
              </a:rPr>
              <a:t> </a:t>
            </a:r>
            <a:r>
              <a:rPr sz="2700" spc="-310" dirty="0">
                <a:solidFill>
                  <a:srgbClr val="4A6481"/>
                </a:solidFill>
                <a:latin typeface="Arial Black"/>
                <a:cs typeface="Arial Black"/>
              </a:rPr>
              <a:t>ces</a:t>
            </a:r>
            <a:r>
              <a:rPr sz="2700" spc="-175" dirty="0">
                <a:solidFill>
                  <a:srgbClr val="4A6481"/>
                </a:solidFill>
                <a:latin typeface="Arial Black"/>
                <a:cs typeface="Arial Black"/>
              </a:rPr>
              <a:t> </a:t>
            </a:r>
            <a:r>
              <a:rPr sz="2700" spc="-165" dirty="0">
                <a:solidFill>
                  <a:srgbClr val="4A6481"/>
                </a:solidFill>
                <a:latin typeface="Arial Black"/>
                <a:cs typeface="Arial Black"/>
              </a:rPr>
              <a:t>besoins</a:t>
            </a:r>
            <a:r>
              <a:rPr sz="2700" spc="-175" dirty="0">
                <a:solidFill>
                  <a:srgbClr val="4A6481"/>
                </a:solidFill>
                <a:latin typeface="Arial Black"/>
                <a:cs typeface="Arial Black"/>
              </a:rPr>
              <a:t> </a:t>
            </a:r>
            <a:r>
              <a:rPr sz="2700" spc="-120" dirty="0">
                <a:solidFill>
                  <a:srgbClr val="4A6481"/>
                </a:solidFill>
                <a:latin typeface="Arial Black"/>
                <a:cs typeface="Arial Black"/>
              </a:rPr>
              <a:t>et</a:t>
            </a:r>
            <a:r>
              <a:rPr sz="2700" spc="-175" dirty="0">
                <a:solidFill>
                  <a:srgbClr val="4A6481"/>
                </a:solidFill>
                <a:latin typeface="Arial Black"/>
                <a:cs typeface="Arial Black"/>
              </a:rPr>
              <a:t> </a:t>
            </a:r>
            <a:r>
              <a:rPr sz="2700" spc="-30" dirty="0">
                <a:solidFill>
                  <a:srgbClr val="4A6481"/>
                </a:solidFill>
                <a:latin typeface="Arial Black"/>
                <a:cs typeface="Arial Black"/>
              </a:rPr>
              <a:t>leur</a:t>
            </a:r>
            <a:endParaRPr sz="2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70456" y="92"/>
            <a:ext cx="1583055" cy="10287000"/>
          </a:xfrm>
          <a:custGeom>
            <a:avLst/>
            <a:gdLst/>
            <a:ahLst/>
            <a:cxnLst/>
            <a:rect l="l" t="t" r="r" b="b"/>
            <a:pathLst>
              <a:path w="1583055" h="10287000">
                <a:moveTo>
                  <a:pt x="1582784" y="10286813"/>
                </a:moveTo>
                <a:lnTo>
                  <a:pt x="0" y="10286813"/>
                </a:lnTo>
                <a:lnTo>
                  <a:pt x="0" y="0"/>
                </a:lnTo>
                <a:lnTo>
                  <a:pt x="1582784" y="0"/>
                </a:lnTo>
                <a:lnTo>
                  <a:pt x="1582784" y="10286813"/>
                </a:lnTo>
                <a:close/>
              </a:path>
            </a:pathLst>
          </a:custGeom>
          <a:solidFill>
            <a:srgbClr val="6D8199">
              <a:alpha val="2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692847" y="0"/>
            <a:ext cx="595630" cy="10287000"/>
          </a:xfrm>
          <a:custGeom>
            <a:avLst/>
            <a:gdLst/>
            <a:ahLst/>
            <a:cxnLst/>
            <a:rect l="l" t="t" r="r" b="b"/>
            <a:pathLst>
              <a:path w="595630" h="10287000">
                <a:moveTo>
                  <a:pt x="0" y="10286930"/>
                </a:moveTo>
                <a:lnTo>
                  <a:pt x="0" y="0"/>
                </a:lnTo>
                <a:lnTo>
                  <a:pt x="595151" y="34"/>
                </a:lnTo>
                <a:lnTo>
                  <a:pt x="595151" y="10286906"/>
                </a:lnTo>
                <a:lnTo>
                  <a:pt x="0" y="10286930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94478" y="2531423"/>
            <a:ext cx="836930" cy="798830"/>
            <a:chOff x="494478" y="2531423"/>
            <a:chExt cx="836930" cy="798830"/>
          </a:xfrm>
        </p:grpSpPr>
        <p:sp>
          <p:nvSpPr>
            <p:cNvPr id="5" name="object 5"/>
            <p:cNvSpPr/>
            <p:nvPr/>
          </p:nvSpPr>
          <p:spPr>
            <a:xfrm>
              <a:off x="494474" y="2531426"/>
              <a:ext cx="836930" cy="798830"/>
            </a:xfrm>
            <a:custGeom>
              <a:avLst/>
              <a:gdLst/>
              <a:ahLst/>
              <a:cxnLst/>
              <a:rect l="l" t="t" r="r" b="b"/>
              <a:pathLst>
                <a:path w="836930" h="798829">
                  <a:moveTo>
                    <a:pt x="329641" y="472859"/>
                  </a:moveTo>
                  <a:lnTo>
                    <a:pt x="327012" y="462432"/>
                  </a:lnTo>
                  <a:lnTo>
                    <a:pt x="322046" y="453809"/>
                  </a:lnTo>
                  <a:lnTo>
                    <a:pt x="315480" y="447941"/>
                  </a:lnTo>
                  <a:lnTo>
                    <a:pt x="308089" y="445770"/>
                  </a:lnTo>
                  <a:lnTo>
                    <a:pt x="306146" y="445770"/>
                  </a:lnTo>
                  <a:lnTo>
                    <a:pt x="302082" y="447344"/>
                  </a:lnTo>
                  <a:lnTo>
                    <a:pt x="299085" y="449097"/>
                  </a:lnTo>
                  <a:lnTo>
                    <a:pt x="290042" y="460286"/>
                  </a:lnTo>
                  <a:lnTo>
                    <a:pt x="287032" y="476300"/>
                  </a:lnTo>
                  <a:lnTo>
                    <a:pt x="290042" y="492379"/>
                  </a:lnTo>
                  <a:lnTo>
                    <a:pt x="299085" y="503770"/>
                  </a:lnTo>
                  <a:lnTo>
                    <a:pt x="310781" y="506171"/>
                  </a:lnTo>
                  <a:lnTo>
                    <a:pt x="321183" y="500367"/>
                  </a:lnTo>
                  <a:lnTo>
                    <a:pt x="328168" y="488543"/>
                  </a:lnTo>
                  <a:lnTo>
                    <a:pt x="329641" y="472859"/>
                  </a:lnTo>
                  <a:close/>
                </a:path>
                <a:path w="836930" h="798829">
                  <a:moveTo>
                    <a:pt x="331927" y="402805"/>
                  </a:moveTo>
                  <a:lnTo>
                    <a:pt x="329641" y="394589"/>
                  </a:lnTo>
                  <a:lnTo>
                    <a:pt x="324866" y="392150"/>
                  </a:lnTo>
                  <a:lnTo>
                    <a:pt x="317106" y="390398"/>
                  </a:lnTo>
                  <a:lnTo>
                    <a:pt x="305523" y="390042"/>
                  </a:lnTo>
                  <a:lnTo>
                    <a:pt x="293027" y="391020"/>
                  </a:lnTo>
                  <a:lnTo>
                    <a:pt x="254571" y="409613"/>
                  </a:lnTo>
                  <a:lnTo>
                    <a:pt x="248920" y="415556"/>
                  </a:lnTo>
                  <a:lnTo>
                    <a:pt x="249809" y="423240"/>
                  </a:lnTo>
                  <a:lnTo>
                    <a:pt x="256514" y="425513"/>
                  </a:lnTo>
                  <a:lnTo>
                    <a:pt x="260578" y="427088"/>
                  </a:lnTo>
                  <a:lnTo>
                    <a:pt x="262001" y="426554"/>
                  </a:lnTo>
                  <a:lnTo>
                    <a:pt x="267119" y="421843"/>
                  </a:lnTo>
                  <a:lnTo>
                    <a:pt x="275348" y="415074"/>
                  </a:lnTo>
                  <a:lnTo>
                    <a:pt x="283832" y="410908"/>
                  </a:lnTo>
                  <a:lnTo>
                    <a:pt x="294068" y="408800"/>
                  </a:lnTo>
                  <a:lnTo>
                    <a:pt x="307555" y="408216"/>
                  </a:lnTo>
                  <a:lnTo>
                    <a:pt x="319036" y="408216"/>
                  </a:lnTo>
                  <a:lnTo>
                    <a:pt x="327342" y="407339"/>
                  </a:lnTo>
                  <a:lnTo>
                    <a:pt x="331927" y="402805"/>
                  </a:lnTo>
                  <a:close/>
                </a:path>
                <a:path w="836930" h="798829">
                  <a:moveTo>
                    <a:pt x="478878" y="327329"/>
                  </a:moveTo>
                  <a:lnTo>
                    <a:pt x="430618" y="321246"/>
                  </a:lnTo>
                  <a:lnTo>
                    <a:pt x="414870" y="321157"/>
                  </a:lnTo>
                  <a:lnTo>
                    <a:pt x="399923" y="321741"/>
                  </a:lnTo>
                  <a:lnTo>
                    <a:pt x="380174" y="323545"/>
                  </a:lnTo>
                  <a:lnTo>
                    <a:pt x="368617" y="325501"/>
                  </a:lnTo>
                  <a:lnTo>
                    <a:pt x="364159" y="327977"/>
                  </a:lnTo>
                  <a:lnTo>
                    <a:pt x="365671" y="331355"/>
                  </a:lnTo>
                  <a:lnTo>
                    <a:pt x="367614" y="333095"/>
                  </a:lnTo>
                  <a:lnTo>
                    <a:pt x="370433" y="333273"/>
                  </a:lnTo>
                  <a:lnTo>
                    <a:pt x="377317" y="332219"/>
                  </a:lnTo>
                  <a:lnTo>
                    <a:pt x="393280" y="330327"/>
                  </a:lnTo>
                  <a:lnTo>
                    <a:pt x="410972" y="329387"/>
                  </a:lnTo>
                  <a:lnTo>
                    <a:pt x="429577" y="329425"/>
                  </a:lnTo>
                  <a:lnTo>
                    <a:pt x="448322" y="330479"/>
                  </a:lnTo>
                  <a:lnTo>
                    <a:pt x="460121" y="331368"/>
                  </a:lnTo>
                  <a:lnTo>
                    <a:pt x="468274" y="331673"/>
                  </a:lnTo>
                  <a:lnTo>
                    <a:pt x="473252" y="331431"/>
                  </a:lnTo>
                  <a:lnTo>
                    <a:pt x="475513" y="330657"/>
                  </a:lnTo>
                  <a:lnTo>
                    <a:pt x="478878" y="327329"/>
                  </a:lnTo>
                  <a:close/>
                </a:path>
                <a:path w="836930" h="798829">
                  <a:moveTo>
                    <a:pt x="504482" y="357200"/>
                  </a:moveTo>
                  <a:lnTo>
                    <a:pt x="502005" y="354761"/>
                  </a:lnTo>
                  <a:lnTo>
                    <a:pt x="485851" y="351142"/>
                  </a:lnTo>
                  <a:lnTo>
                    <a:pt x="452843" y="348335"/>
                  </a:lnTo>
                  <a:lnTo>
                    <a:pt x="414705" y="347040"/>
                  </a:lnTo>
                  <a:lnTo>
                    <a:pt x="383146" y="347941"/>
                  </a:lnTo>
                  <a:lnTo>
                    <a:pt x="341426" y="354037"/>
                  </a:lnTo>
                  <a:lnTo>
                    <a:pt x="335635" y="361403"/>
                  </a:lnTo>
                  <a:lnTo>
                    <a:pt x="340055" y="362102"/>
                  </a:lnTo>
                  <a:lnTo>
                    <a:pt x="356831" y="359308"/>
                  </a:lnTo>
                  <a:lnTo>
                    <a:pt x="380644" y="356616"/>
                  </a:lnTo>
                  <a:lnTo>
                    <a:pt x="409549" y="355396"/>
                  </a:lnTo>
                  <a:lnTo>
                    <a:pt x="439788" y="355638"/>
                  </a:lnTo>
                  <a:lnTo>
                    <a:pt x="467575" y="357378"/>
                  </a:lnTo>
                  <a:lnTo>
                    <a:pt x="502005" y="362445"/>
                  </a:lnTo>
                  <a:lnTo>
                    <a:pt x="504482" y="357200"/>
                  </a:lnTo>
                  <a:close/>
                </a:path>
                <a:path w="836930" h="798829">
                  <a:moveTo>
                    <a:pt x="552119" y="476986"/>
                  </a:moveTo>
                  <a:lnTo>
                    <a:pt x="549363" y="461302"/>
                  </a:lnTo>
                  <a:lnTo>
                    <a:pt x="540512" y="449795"/>
                  </a:lnTo>
                  <a:lnTo>
                    <a:pt x="533628" y="445249"/>
                  </a:lnTo>
                  <a:lnTo>
                    <a:pt x="529031" y="444906"/>
                  </a:lnTo>
                  <a:lnTo>
                    <a:pt x="522325" y="448576"/>
                  </a:lnTo>
                  <a:lnTo>
                    <a:pt x="513422" y="458622"/>
                  </a:lnTo>
                  <a:lnTo>
                    <a:pt x="509689" y="473811"/>
                  </a:lnTo>
                  <a:lnTo>
                    <a:pt x="511390" y="489788"/>
                  </a:lnTo>
                  <a:lnTo>
                    <a:pt x="518782" y="502196"/>
                  </a:lnTo>
                  <a:lnTo>
                    <a:pt x="524090" y="506920"/>
                  </a:lnTo>
                  <a:lnTo>
                    <a:pt x="533273" y="507619"/>
                  </a:lnTo>
                  <a:lnTo>
                    <a:pt x="539623" y="503770"/>
                  </a:lnTo>
                  <a:lnTo>
                    <a:pt x="548855" y="492569"/>
                  </a:lnTo>
                  <a:lnTo>
                    <a:pt x="552119" y="476986"/>
                  </a:lnTo>
                  <a:close/>
                </a:path>
                <a:path w="836930" h="798829">
                  <a:moveTo>
                    <a:pt x="589788" y="417131"/>
                  </a:moveTo>
                  <a:lnTo>
                    <a:pt x="553554" y="391947"/>
                  </a:lnTo>
                  <a:lnTo>
                    <a:pt x="526376" y="390220"/>
                  </a:lnTo>
                  <a:lnTo>
                    <a:pt x="516496" y="390575"/>
                  </a:lnTo>
                  <a:lnTo>
                    <a:pt x="514375" y="391452"/>
                  </a:lnTo>
                  <a:lnTo>
                    <a:pt x="508190" y="394246"/>
                  </a:lnTo>
                  <a:lnTo>
                    <a:pt x="506069" y="399834"/>
                  </a:lnTo>
                  <a:lnTo>
                    <a:pt x="509422" y="404901"/>
                  </a:lnTo>
                  <a:lnTo>
                    <a:pt x="512076" y="408914"/>
                  </a:lnTo>
                  <a:lnTo>
                    <a:pt x="512610" y="409092"/>
                  </a:lnTo>
                  <a:lnTo>
                    <a:pt x="526732" y="408038"/>
                  </a:lnTo>
                  <a:lnTo>
                    <a:pt x="539864" y="407835"/>
                  </a:lnTo>
                  <a:lnTo>
                    <a:pt x="551014" y="409613"/>
                  </a:lnTo>
                  <a:lnTo>
                    <a:pt x="560705" y="413499"/>
                  </a:lnTo>
                  <a:lnTo>
                    <a:pt x="569480" y="419569"/>
                  </a:lnTo>
                  <a:lnTo>
                    <a:pt x="573887" y="423418"/>
                  </a:lnTo>
                  <a:lnTo>
                    <a:pt x="578840" y="426554"/>
                  </a:lnTo>
                  <a:lnTo>
                    <a:pt x="583425" y="426554"/>
                  </a:lnTo>
                  <a:lnTo>
                    <a:pt x="589788" y="420268"/>
                  </a:lnTo>
                  <a:lnTo>
                    <a:pt x="589788" y="417131"/>
                  </a:lnTo>
                  <a:close/>
                </a:path>
                <a:path w="836930" h="798829">
                  <a:moveTo>
                    <a:pt x="836841" y="458470"/>
                  </a:moveTo>
                  <a:lnTo>
                    <a:pt x="827862" y="427990"/>
                  </a:lnTo>
                  <a:lnTo>
                    <a:pt x="822248" y="420370"/>
                  </a:lnTo>
                  <a:lnTo>
                    <a:pt x="817981" y="415607"/>
                  </a:lnTo>
                  <a:lnTo>
                    <a:pt x="817981" y="454660"/>
                  </a:lnTo>
                  <a:lnTo>
                    <a:pt x="817930" y="459740"/>
                  </a:lnTo>
                  <a:lnTo>
                    <a:pt x="805370" y="524510"/>
                  </a:lnTo>
                  <a:lnTo>
                    <a:pt x="782116" y="554990"/>
                  </a:lnTo>
                  <a:lnTo>
                    <a:pt x="744855" y="576580"/>
                  </a:lnTo>
                  <a:lnTo>
                    <a:pt x="740257" y="577850"/>
                  </a:lnTo>
                  <a:lnTo>
                    <a:pt x="744499" y="566420"/>
                  </a:lnTo>
                  <a:lnTo>
                    <a:pt x="746556" y="560070"/>
                  </a:lnTo>
                  <a:lnTo>
                    <a:pt x="749084" y="552450"/>
                  </a:lnTo>
                  <a:lnTo>
                    <a:pt x="751751" y="543560"/>
                  </a:lnTo>
                  <a:lnTo>
                    <a:pt x="756945" y="524510"/>
                  </a:lnTo>
                  <a:lnTo>
                    <a:pt x="760374" y="511810"/>
                  </a:lnTo>
                  <a:lnTo>
                    <a:pt x="764019" y="499110"/>
                  </a:lnTo>
                  <a:lnTo>
                    <a:pt x="773963" y="462280"/>
                  </a:lnTo>
                  <a:lnTo>
                    <a:pt x="780872" y="427990"/>
                  </a:lnTo>
                  <a:lnTo>
                    <a:pt x="782993" y="417830"/>
                  </a:lnTo>
                  <a:lnTo>
                    <a:pt x="783348" y="415290"/>
                  </a:lnTo>
                  <a:lnTo>
                    <a:pt x="784059" y="411480"/>
                  </a:lnTo>
                  <a:lnTo>
                    <a:pt x="790943" y="415290"/>
                  </a:lnTo>
                  <a:lnTo>
                    <a:pt x="794651" y="416560"/>
                  </a:lnTo>
                  <a:lnTo>
                    <a:pt x="801014" y="421640"/>
                  </a:lnTo>
                  <a:lnTo>
                    <a:pt x="805078" y="426720"/>
                  </a:lnTo>
                  <a:lnTo>
                    <a:pt x="817981" y="454660"/>
                  </a:lnTo>
                  <a:lnTo>
                    <a:pt x="817981" y="415607"/>
                  </a:lnTo>
                  <a:lnTo>
                    <a:pt x="814285" y="411480"/>
                  </a:lnTo>
                  <a:lnTo>
                    <a:pt x="805281" y="402590"/>
                  </a:lnTo>
                  <a:lnTo>
                    <a:pt x="796594" y="397510"/>
                  </a:lnTo>
                  <a:lnTo>
                    <a:pt x="787234" y="392430"/>
                  </a:lnTo>
                  <a:lnTo>
                    <a:pt x="786726" y="351790"/>
                  </a:lnTo>
                  <a:lnTo>
                    <a:pt x="786663" y="349250"/>
                  </a:lnTo>
                  <a:lnTo>
                    <a:pt x="785710" y="321310"/>
                  </a:lnTo>
                  <a:lnTo>
                    <a:pt x="785622" y="318770"/>
                  </a:lnTo>
                  <a:lnTo>
                    <a:pt x="785533" y="316230"/>
                  </a:lnTo>
                  <a:lnTo>
                    <a:pt x="785444" y="313690"/>
                  </a:lnTo>
                  <a:lnTo>
                    <a:pt x="782180" y="281940"/>
                  </a:lnTo>
                  <a:lnTo>
                    <a:pt x="776503" y="252730"/>
                  </a:lnTo>
                  <a:lnTo>
                    <a:pt x="768896" y="226656"/>
                  </a:lnTo>
                  <a:lnTo>
                    <a:pt x="768896" y="361950"/>
                  </a:lnTo>
                  <a:lnTo>
                    <a:pt x="766508" y="401320"/>
                  </a:lnTo>
                  <a:lnTo>
                    <a:pt x="761631" y="436880"/>
                  </a:lnTo>
                  <a:lnTo>
                    <a:pt x="758621" y="452120"/>
                  </a:lnTo>
                  <a:lnTo>
                    <a:pt x="757212" y="441960"/>
                  </a:lnTo>
                  <a:lnTo>
                    <a:pt x="756475" y="436880"/>
                  </a:lnTo>
                  <a:lnTo>
                    <a:pt x="755421" y="430530"/>
                  </a:lnTo>
                  <a:lnTo>
                    <a:pt x="754202" y="422910"/>
                  </a:lnTo>
                  <a:lnTo>
                    <a:pt x="749973" y="401320"/>
                  </a:lnTo>
                  <a:lnTo>
                    <a:pt x="741311" y="394881"/>
                  </a:lnTo>
                  <a:lnTo>
                    <a:pt x="741311" y="482600"/>
                  </a:lnTo>
                  <a:lnTo>
                    <a:pt x="741311" y="501650"/>
                  </a:lnTo>
                  <a:lnTo>
                    <a:pt x="740778" y="510540"/>
                  </a:lnTo>
                  <a:lnTo>
                    <a:pt x="740702" y="511810"/>
                  </a:lnTo>
                  <a:lnTo>
                    <a:pt x="740625" y="513080"/>
                  </a:lnTo>
                  <a:lnTo>
                    <a:pt x="739127" y="521970"/>
                  </a:lnTo>
                  <a:lnTo>
                    <a:pt x="711263" y="598170"/>
                  </a:lnTo>
                  <a:lnTo>
                    <a:pt x="688428" y="638810"/>
                  </a:lnTo>
                  <a:lnTo>
                    <a:pt x="661809" y="673100"/>
                  </a:lnTo>
                  <a:lnTo>
                    <a:pt x="631012" y="701040"/>
                  </a:lnTo>
                  <a:lnTo>
                    <a:pt x="595617" y="722630"/>
                  </a:lnTo>
                  <a:lnTo>
                    <a:pt x="554634" y="739140"/>
                  </a:lnTo>
                  <a:lnTo>
                    <a:pt x="539102" y="744220"/>
                  </a:lnTo>
                  <a:lnTo>
                    <a:pt x="522935" y="749300"/>
                  </a:lnTo>
                  <a:lnTo>
                    <a:pt x="515010" y="753110"/>
                  </a:lnTo>
                  <a:lnTo>
                    <a:pt x="507301" y="756920"/>
                  </a:lnTo>
                  <a:lnTo>
                    <a:pt x="483146" y="769620"/>
                  </a:lnTo>
                  <a:lnTo>
                    <a:pt x="460552" y="777240"/>
                  </a:lnTo>
                  <a:lnTo>
                    <a:pt x="437616" y="781050"/>
                  </a:lnTo>
                  <a:lnTo>
                    <a:pt x="412470" y="781050"/>
                  </a:lnTo>
                  <a:lnTo>
                    <a:pt x="389559" y="779780"/>
                  </a:lnTo>
                  <a:lnTo>
                    <a:pt x="368693" y="774700"/>
                  </a:lnTo>
                  <a:lnTo>
                    <a:pt x="348907" y="767080"/>
                  </a:lnTo>
                  <a:lnTo>
                    <a:pt x="323608" y="751840"/>
                  </a:lnTo>
                  <a:lnTo>
                    <a:pt x="317360" y="749300"/>
                  </a:lnTo>
                  <a:lnTo>
                    <a:pt x="310464" y="746760"/>
                  </a:lnTo>
                  <a:lnTo>
                    <a:pt x="302793" y="745490"/>
                  </a:lnTo>
                  <a:lnTo>
                    <a:pt x="267360" y="734060"/>
                  </a:lnTo>
                  <a:lnTo>
                    <a:pt x="208419" y="702310"/>
                  </a:lnTo>
                  <a:lnTo>
                    <a:pt x="161302" y="656590"/>
                  </a:lnTo>
                  <a:lnTo>
                    <a:pt x="126568" y="599440"/>
                  </a:lnTo>
                  <a:lnTo>
                    <a:pt x="104508" y="542290"/>
                  </a:lnTo>
                  <a:lnTo>
                    <a:pt x="97917" y="512787"/>
                  </a:lnTo>
                  <a:lnTo>
                    <a:pt x="97917" y="579120"/>
                  </a:lnTo>
                  <a:lnTo>
                    <a:pt x="94386" y="577850"/>
                  </a:lnTo>
                  <a:lnTo>
                    <a:pt x="81140" y="571500"/>
                  </a:lnTo>
                  <a:lnTo>
                    <a:pt x="69989" y="566420"/>
                  </a:lnTo>
                  <a:lnTo>
                    <a:pt x="25285" y="510540"/>
                  </a:lnTo>
                  <a:lnTo>
                    <a:pt x="17894" y="477520"/>
                  </a:lnTo>
                  <a:lnTo>
                    <a:pt x="20942" y="448310"/>
                  </a:lnTo>
                  <a:lnTo>
                    <a:pt x="34696" y="424180"/>
                  </a:lnTo>
                  <a:lnTo>
                    <a:pt x="38404" y="420370"/>
                  </a:lnTo>
                  <a:lnTo>
                    <a:pt x="44234" y="416560"/>
                  </a:lnTo>
                  <a:lnTo>
                    <a:pt x="47586" y="414020"/>
                  </a:lnTo>
                  <a:lnTo>
                    <a:pt x="53771" y="411480"/>
                  </a:lnTo>
                  <a:lnTo>
                    <a:pt x="57658" y="433070"/>
                  </a:lnTo>
                  <a:lnTo>
                    <a:pt x="59651" y="444500"/>
                  </a:lnTo>
                  <a:lnTo>
                    <a:pt x="62242" y="455930"/>
                  </a:lnTo>
                  <a:lnTo>
                    <a:pt x="65112" y="467360"/>
                  </a:lnTo>
                  <a:lnTo>
                    <a:pt x="67894" y="477520"/>
                  </a:lnTo>
                  <a:lnTo>
                    <a:pt x="76339" y="506730"/>
                  </a:lnTo>
                  <a:lnTo>
                    <a:pt x="84328" y="534670"/>
                  </a:lnTo>
                  <a:lnTo>
                    <a:pt x="91249" y="557530"/>
                  </a:lnTo>
                  <a:lnTo>
                    <a:pt x="97917" y="579120"/>
                  </a:lnTo>
                  <a:lnTo>
                    <a:pt x="97917" y="512787"/>
                  </a:lnTo>
                  <a:lnTo>
                    <a:pt x="97777" y="511810"/>
                  </a:lnTo>
                  <a:lnTo>
                    <a:pt x="97891" y="501650"/>
                  </a:lnTo>
                  <a:lnTo>
                    <a:pt x="97917" y="499110"/>
                  </a:lnTo>
                  <a:lnTo>
                    <a:pt x="100812" y="469900"/>
                  </a:lnTo>
                  <a:lnTo>
                    <a:pt x="102108" y="461010"/>
                  </a:lnTo>
                  <a:lnTo>
                    <a:pt x="104876" y="441960"/>
                  </a:lnTo>
                  <a:lnTo>
                    <a:pt x="115938" y="393700"/>
                  </a:lnTo>
                  <a:lnTo>
                    <a:pt x="145745" y="351790"/>
                  </a:lnTo>
                  <a:lnTo>
                    <a:pt x="222427" y="334010"/>
                  </a:lnTo>
                  <a:lnTo>
                    <a:pt x="280987" y="327660"/>
                  </a:lnTo>
                  <a:lnTo>
                    <a:pt x="329107" y="318770"/>
                  </a:lnTo>
                  <a:lnTo>
                    <a:pt x="370611" y="308610"/>
                  </a:lnTo>
                  <a:lnTo>
                    <a:pt x="409282" y="297180"/>
                  </a:lnTo>
                  <a:lnTo>
                    <a:pt x="458825" y="275590"/>
                  </a:lnTo>
                  <a:lnTo>
                    <a:pt x="504266" y="250190"/>
                  </a:lnTo>
                  <a:lnTo>
                    <a:pt x="543407" y="220980"/>
                  </a:lnTo>
                  <a:lnTo>
                    <a:pt x="574065" y="190500"/>
                  </a:lnTo>
                  <a:lnTo>
                    <a:pt x="579183" y="184150"/>
                  </a:lnTo>
                  <a:lnTo>
                    <a:pt x="583603" y="179070"/>
                  </a:lnTo>
                  <a:lnTo>
                    <a:pt x="584314" y="180340"/>
                  </a:lnTo>
                  <a:lnTo>
                    <a:pt x="586257" y="187960"/>
                  </a:lnTo>
                  <a:lnTo>
                    <a:pt x="588200" y="198120"/>
                  </a:lnTo>
                  <a:lnTo>
                    <a:pt x="596087" y="227330"/>
                  </a:lnTo>
                  <a:lnTo>
                    <a:pt x="621207" y="288290"/>
                  </a:lnTo>
                  <a:lnTo>
                    <a:pt x="654227" y="339090"/>
                  </a:lnTo>
                  <a:lnTo>
                    <a:pt x="695820" y="382270"/>
                  </a:lnTo>
                  <a:lnTo>
                    <a:pt x="728027" y="407670"/>
                  </a:lnTo>
                  <a:lnTo>
                    <a:pt x="732548" y="411480"/>
                  </a:lnTo>
                  <a:lnTo>
                    <a:pt x="739787" y="454660"/>
                  </a:lnTo>
                  <a:lnTo>
                    <a:pt x="739889" y="455930"/>
                  </a:lnTo>
                  <a:lnTo>
                    <a:pt x="740003" y="457200"/>
                  </a:lnTo>
                  <a:lnTo>
                    <a:pt x="740105" y="458470"/>
                  </a:lnTo>
                  <a:lnTo>
                    <a:pt x="740219" y="459740"/>
                  </a:lnTo>
                  <a:lnTo>
                    <a:pt x="741311" y="482600"/>
                  </a:lnTo>
                  <a:lnTo>
                    <a:pt x="741311" y="394881"/>
                  </a:lnTo>
                  <a:lnTo>
                    <a:pt x="739724" y="393700"/>
                  </a:lnTo>
                  <a:lnTo>
                    <a:pt x="699973" y="361950"/>
                  </a:lnTo>
                  <a:lnTo>
                    <a:pt x="665899" y="325120"/>
                  </a:lnTo>
                  <a:lnTo>
                    <a:pt x="638200" y="281940"/>
                  </a:lnTo>
                  <a:lnTo>
                    <a:pt x="617512" y="234950"/>
                  </a:lnTo>
                  <a:lnTo>
                    <a:pt x="603478" y="181610"/>
                  </a:lnTo>
                  <a:lnTo>
                    <a:pt x="603110" y="179070"/>
                  </a:lnTo>
                  <a:lnTo>
                    <a:pt x="601268" y="166370"/>
                  </a:lnTo>
                  <a:lnTo>
                    <a:pt x="600036" y="153670"/>
                  </a:lnTo>
                  <a:lnTo>
                    <a:pt x="599922" y="152400"/>
                  </a:lnTo>
                  <a:lnTo>
                    <a:pt x="599795" y="151130"/>
                  </a:lnTo>
                  <a:lnTo>
                    <a:pt x="599681" y="149860"/>
                  </a:lnTo>
                  <a:lnTo>
                    <a:pt x="598970" y="148590"/>
                  </a:lnTo>
                  <a:lnTo>
                    <a:pt x="595083" y="146050"/>
                  </a:lnTo>
                  <a:lnTo>
                    <a:pt x="590892" y="144780"/>
                  </a:lnTo>
                  <a:lnTo>
                    <a:pt x="586867" y="146050"/>
                  </a:lnTo>
                  <a:lnTo>
                    <a:pt x="582320" y="151130"/>
                  </a:lnTo>
                  <a:lnTo>
                    <a:pt x="576541" y="158750"/>
                  </a:lnTo>
                  <a:lnTo>
                    <a:pt x="571779" y="165100"/>
                  </a:lnTo>
                  <a:lnTo>
                    <a:pt x="565238" y="172720"/>
                  </a:lnTo>
                  <a:lnTo>
                    <a:pt x="527735" y="210820"/>
                  </a:lnTo>
                  <a:lnTo>
                    <a:pt x="478917" y="245110"/>
                  </a:lnTo>
                  <a:lnTo>
                    <a:pt x="401942" y="280670"/>
                  </a:lnTo>
                  <a:lnTo>
                    <a:pt x="350913" y="295910"/>
                  </a:lnTo>
                  <a:lnTo>
                    <a:pt x="294601" y="307340"/>
                  </a:lnTo>
                  <a:lnTo>
                    <a:pt x="231267" y="316230"/>
                  </a:lnTo>
                  <a:lnTo>
                    <a:pt x="186283" y="321310"/>
                  </a:lnTo>
                  <a:lnTo>
                    <a:pt x="155409" y="328930"/>
                  </a:lnTo>
                  <a:lnTo>
                    <a:pt x="118237" y="351790"/>
                  </a:lnTo>
                  <a:lnTo>
                    <a:pt x="94310" y="405130"/>
                  </a:lnTo>
                  <a:lnTo>
                    <a:pt x="86093" y="448310"/>
                  </a:lnTo>
                  <a:lnTo>
                    <a:pt x="83439" y="461010"/>
                  </a:lnTo>
                  <a:lnTo>
                    <a:pt x="72402" y="411480"/>
                  </a:lnTo>
                  <a:lnTo>
                    <a:pt x="68427" y="364490"/>
                  </a:lnTo>
                  <a:lnTo>
                    <a:pt x="68529" y="334010"/>
                  </a:lnTo>
                  <a:lnTo>
                    <a:pt x="68643" y="328930"/>
                  </a:lnTo>
                  <a:lnTo>
                    <a:pt x="68732" y="325120"/>
                  </a:lnTo>
                  <a:lnTo>
                    <a:pt x="68821" y="321310"/>
                  </a:lnTo>
                  <a:lnTo>
                    <a:pt x="68935" y="316230"/>
                  </a:lnTo>
                  <a:lnTo>
                    <a:pt x="68986" y="313690"/>
                  </a:lnTo>
                  <a:lnTo>
                    <a:pt x="71742" y="285750"/>
                  </a:lnTo>
                  <a:lnTo>
                    <a:pt x="85026" y="231140"/>
                  </a:lnTo>
                  <a:lnTo>
                    <a:pt x="102019" y="190500"/>
                  </a:lnTo>
                  <a:lnTo>
                    <a:pt x="124587" y="152400"/>
                  </a:lnTo>
                  <a:lnTo>
                    <a:pt x="152781" y="119380"/>
                  </a:lnTo>
                  <a:lnTo>
                    <a:pt x="186639" y="90170"/>
                  </a:lnTo>
                  <a:lnTo>
                    <a:pt x="226212" y="66040"/>
                  </a:lnTo>
                  <a:lnTo>
                    <a:pt x="271526" y="44450"/>
                  </a:lnTo>
                  <a:lnTo>
                    <a:pt x="323215" y="29210"/>
                  </a:lnTo>
                  <a:lnTo>
                    <a:pt x="376085" y="19050"/>
                  </a:lnTo>
                  <a:lnTo>
                    <a:pt x="427189" y="16510"/>
                  </a:lnTo>
                  <a:lnTo>
                    <a:pt x="455193" y="17780"/>
                  </a:lnTo>
                  <a:lnTo>
                    <a:pt x="513918" y="27940"/>
                  </a:lnTo>
                  <a:lnTo>
                    <a:pt x="578192" y="57150"/>
                  </a:lnTo>
                  <a:lnTo>
                    <a:pt x="611860" y="86360"/>
                  </a:lnTo>
                  <a:lnTo>
                    <a:pt x="614857" y="87630"/>
                  </a:lnTo>
                  <a:lnTo>
                    <a:pt x="655066" y="100330"/>
                  </a:lnTo>
                  <a:lnTo>
                    <a:pt x="713282" y="153670"/>
                  </a:lnTo>
                  <a:lnTo>
                    <a:pt x="736206" y="193040"/>
                  </a:lnTo>
                  <a:lnTo>
                    <a:pt x="753948" y="240030"/>
                  </a:lnTo>
                  <a:lnTo>
                    <a:pt x="765695" y="292100"/>
                  </a:lnTo>
                  <a:lnTo>
                    <a:pt x="768667" y="327660"/>
                  </a:lnTo>
                  <a:lnTo>
                    <a:pt x="768794" y="346710"/>
                  </a:lnTo>
                  <a:lnTo>
                    <a:pt x="768896" y="361950"/>
                  </a:lnTo>
                  <a:lnTo>
                    <a:pt x="768896" y="226656"/>
                  </a:lnTo>
                  <a:lnTo>
                    <a:pt x="744245" y="168910"/>
                  </a:lnTo>
                  <a:lnTo>
                    <a:pt x="713168" y="125730"/>
                  </a:lnTo>
                  <a:lnTo>
                    <a:pt x="676567" y="92710"/>
                  </a:lnTo>
                  <a:lnTo>
                    <a:pt x="636231" y="74930"/>
                  </a:lnTo>
                  <a:lnTo>
                    <a:pt x="629196" y="72390"/>
                  </a:lnTo>
                  <a:lnTo>
                    <a:pt x="623760" y="69850"/>
                  </a:lnTo>
                  <a:lnTo>
                    <a:pt x="618426" y="66040"/>
                  </a:lnTo>
                  <a:lnTo>
                    <a:pt x="611682" y="60960"/>
                  </a:lnTo>
                  <a:lnTo>
                    <a:pt x="583057" y="38100"/>
                  </a:lnTo>
                  <a:lnTo>
                    <a:pt x="549478" y="21590"/>
                  </a:lnTo>
                  <a:lnTo>
                    <a:pt x="534098" y="16510"/>
                  </a:lnTo>
                  <a:lnTo>
                    <a:pt x="511048" y="8890"/>
                  </a:lnTo>
                  <a:lnTo>
                    <a:pt x="467918" y="1270"/>
                  </a:lnTo>
                  <a:lnTo>
                    <a:pt x="449643" y="0"/>
                  </a:lnTo>
                  <a:lnTo>
                    <a:pt x="399059" y="0"/>
                  </a:lnTo>
                  <a:lnTo>
                    <a:pt x="325932" y="10160"/>
                  </a:lnTo>
                  <a:lnTo>
                    <a:pt x="274243" y="25400"/>
                  </a:lnTo>
                  <a:lnTo>
                    <a:pt x="225577" y="45720"/>
                  </a:lnTo>
                  <a:lnTo>
                    <a:pt x="181457" y="72390"/>
                  </a:lnTo>
                  <a:lnTo>
                    <a:pt x="139623" y="109220"/>
                  </a:lnTo>
                  <a:lnTo>
                    <a:pt x="104279" y="149860"/>
                  </a:lnTo>
                  <a:lnTo>
                    <a:pt x="72491" y="212090"/>
                  </a:lnTo>
                  <a:lnTo>
                    <a:pt x="53416" y="284480"/>
                  </a:lnTo>
                  <a:lnTo>
                    <a:pt x="51079" y="307340"/>
                  </a:lnTo>
                  <a:lnTo>
                    <a:pt x="50990" y="308610"/>
                  </a:lnTo>
                  <a:lnTo>
                    <a:pt x="50901" y="309880"/>
                  </a:lnTo>
                  <a:lnTo>
                    <a:pt x="50787" y="313690"/>
                  </a:lnTo>
                  <a:lnTo>
                    <a:pt x="50736" y="314960"/>
                  </a:lnTo>
                  <a:lnTo>
                    <a:pt x="50622" y="318770"/>
                  </a:lnTo>
                  <a:lnTo>
                    <a:pt x="50546" y="321310"/>
                  </a:lnTo>
                  <a:lnTo>
                    <a:pt x="50431" y="325120"/>
                  </a:lnTo>
                  <a:lnTo>
                    <a:pt x="50342" y="334010"/>
                  </a:lnTo>
                  <a:lnTo>
                    <a:pt x="50241" y="393700"/>
                  </a:lnTo>
                  <a:lnTo>
                    <a:pt x="41935" y="397510"/>
                  </a:lnTo>
                  <a:lnTo>
                    <a:pt x="28854" y="405130"/>
                  </a:lnTo>
                  <a:lnTo>
                    <a:pt x="17538" y="416560"/>
                  </a:lnTo>
                  <a:lnTo>
                    <a:pt x="8585" y="430530"/>
                  </a:lnTo>
                  <a:lnTo>
                    <a:pt x="2552" y="447040"/>
                  </a:lnTo>
                  <a:lnTo>
                    <a:pt x="0" y="464820"/>
                  </a:lnTo>
                  <a:lnTo>
                    <a:pt x="800" y="482600"/>
                  </a:lnTo>
                  <a:lnTo>
                    <a:pt x="914" y="485140"/>
                  </a:lnTo>
                  <a:lnTo>
                    <a:pt x="12268" y="525780"/>
                  </a:lnTo>
                  <a:lnTo>
                    <a:pt x="47218" y="571500"/>
                  </a:lnTo>
                  <a:lnTo>
                    <a:pt x="94742" y="595630"/>
                  </a:lnTo>
                  <a:lnTo>
                    <a:pt x="105511" y="596900"/>
                  </a:lnTo>
                  <a:lnTo>
                    <a:pt x="117170" y="619760"/>
                  </a:lnTo>
                  <a:lnTo>
                    <a:pt x="141554" y="660400"/>
                  </a:lnTo>
                  <a:lnTo>
                    <a:pt x="170167" y="694690"/>
                  </a:lnTo>
                  <a:lnTo>
                    <a:pt x="203568" y="721360"/>
                  </a:lnTo>
                  <a:lnTo>
                    <a:pt x="242341" y="742950"/>
                  </a:lnTo>
                  <a:lnTo>
                    <a:pt x="287070" y="759460"/>
                  </a:lnTo>
                  <a:lnTo>
                    <a:pt x="298767" y="762000"/>
                  </a:lnTo>
                  <a:lnTo>
                    <a:pt x="308813" y="765810"/>
                  </a:lnTo>
                  <a:lnTo>
                    <a:pt x="317842" y="769620"/>
                  </a:lnTo>
                  <a:lnTo>
                    <a:pt x="326453" y="774700"/>
                  </a:lnTo>
                  <a:lnTo>
                    <a:pt x="349097" y="786130"/>
                  </a:lnTo>
                  <a:lnTo>
                    <a:pt x="371538" y="793750"/>
                  </a:lnTo>
                  <a:lnTo>
                    <a:pt x="394703" y="797560"/>
                  </a:lnTo>
                  <a:lnTo>
                    <a:pt x="419531" y="798830"/>
                  </a:lnTo>
                  <a:lnTo>
                    <a:pt x="445071" y="797560"/>
                  </a:lnTo>
                  <a:lnTo>
                    <a:pt x="468896" y="793750"/>
                  </a:lnTo>
                  <a:lnTo>
                    <a:pt x="492048" y="784860"/>
                  </a:lnTo>
                  <a:lnTo>
                    <a:pt x="499592" y="781050"/>
                  </a:lnTo>
                  <a:lnTo>
                    <a:pt x="522198" y="769620"/>
                  </a:lnTo>
                  <a:lnTo>
                    <a:pt x="530288" y="765810"/>
                  </a:lnTo>
                  <a:lnTo>
                    <a:pt x="539470" y="763270"/>
                  </a:lnTo>
                  <a:lnTo>
                    <a:pt x="549338" y="759460"/>
                  </a:lnTo>
                  <a:lnTo>
                    <a:pt x="601395" y="740410"/>
                  </a:lnTo>
                  <a:lnTo>
                    <a:pt x="645464" y="712470"/>
                  </a:lnTo>
                  <a:lnTo>
                    <a:pt x="682713" y="676910"/>
                  </a:lnTo>
                  <a:lnTo>
                    <a:pt x="714298" y="631190"/>
                  </a:lnTo>
                  <a:lnTo>
                    <a:pt x="726567" y="608330"/>
                  </a:lnTo>
                  <a:lnTo>
                    <a:pt x="728599" y="604520"/>
                  </a:lnTo>
                  <a:lnTo>
                    <a:pt x="731431" y="596900"/>
                  </a:lnTo>
                  <a:lnTo>
                    <a:pt x="731608" y="596900"/>
                  </a:lnTo>
                  <a:lnTo>
                    <a:pt x="759447" y="590550"/>
                  </a:lnTo>
                  <a:lnTo>
                    <a:pt x="775893" y="581660"/>
                  </a:lnTo>
                  <a:lnTo>
                    <a:pt x="781685" y="577850"/>
                  </a:lnTo>
                  <a:lnTo>
                    <a:pt x="791337" y="571500"/>
                  </a:lnTo>
                  <a:lnTo>
                    <a:pt x="824725" y="527050"/>
                  </a:lnTo>
                  <a:lnTo>
                    <a:pt x="836422" y="469900"/>
                  </a:lnTo>
                  <a:lnTo>
                    <a:pt x="836510" y="467360"/>
                  </a:lnTo>
                  <a:lnTo>
                    <a:pt x="836599" y="464820"/>
                  </a:lnTo>
                  <a:lnTo>
                    <a:pt x="836701" y="462280"/>
                  </a:lnTo>
                  <a:lnTo>
                    <a:pt x="836790" y="459740"/>
                  </a:lnTo>
                  <a:lnTo>
                    <a:pt x="836841" y="4584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3143" y="3105422"/>
              <a:ext cx="262013" cy="10324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500955" y="6347239"/>
            <a:ext cx="939165" cy="723900"/>
          </a:xfrm>
          <a:custGeom>
            <a:avLst/>
            <a:gdLst/>
            <a:ahLst/>
            <a:cxnLst/>
            <a:rect l="l" t="t" r="r" b="b"/>
            <a:pathLst>
              <a:path w="939165" h="723900">
                <a:moveTo>
                  <a:pt x="53447" y="450849"/>
                </a:moveTo>
                <a:lnTo>
                  <a:pt x="11502" y="435609"/>
                </a:lnTo>
                <a:lnTo>
                  <a:pt x="0" y="402589"/>
                </a:lnTo>
                <a:lnTo>
                  <a:pt x="4621" y="383539"/>
                </a:lnTo>
                <a:lnTo>
                  <a:pt x="57335" y="275589"/>
                </a:lnTo>
                <a:lnTo>
                  <a:pt x="78419" y="233679"/>
                </a:lnTo>
                <a:lnTo>
                  <a:pt x="101866" y="199389"/>
                </a:lnTo>
                <a:lnTo>
                  <a:pt x="175890" y="168909"/>
                </a:lnTo>
                <a:lnTo>
                  <a:pt x="158286" y="154939"/>
                </a:lnTo>
                <a:lnTo>
                  <a:pt x="144716" y="135889"/>
                </a:lnTo>
                <a:lnTo>
                  <a:pt x="135984" y="115569"/>
                </a:lnTo>
                <a:lnTo>
                  <a:pt x="132895" y="91439"/>
                </a:lnTo>
                <a:lnTo>
                  <a:pt x="140132" y="55879"/>
                </a:lnTo>
                <a:lnTo>
                  <a:pt x="159857" y="26669"/>
                </a:lnTo>
                <a:lnTo>
                  <a:pt x="189089" y="6349"/>
                </a:lnTo>
                <a:lnTo>
                  <a:pt x="224848" y="0"/>
                </a:lnTo>
                <a:lnTo>
                  <a:pt x="260601" y="6349"/>
                </a:lnTo>
                <a:lnTo>
                  <a:pt x="271562" y="13969"/>
                </a:lnTo>
                <a:lnTo>
                  <a:pt x="224848" y="13969"/>
                </a:lnTo>
                <a:lnTo>
                  <a:pt x="194762" y="20319"/>
                </a:lnTo>
                <a:lnTo>
                  <a:pt x="170193" y="36829"/>
                </a:lnTo>
                <a:lnTo>
                  <a:pt x="153627" y="60959"/>
                </a:lnTo>
                <a:lnTo>
                  <a:pt x="147552" y="91439"/>
                </a:lnTo>
                <a:lnTo>
                  <a:pt x="153627" y="121919"/>
                </a:lnTo>
                <a:lnTo>
                  <a:pt x="170194" y="146049"/>
                </a:lnTo>
                <a:lnTo>
                  <a:pt x="194766" y="162559"/>
                </a:lnTo>
                <a:lnTo>
                  <a:pt x="224857" y="168909"/>
                </a:lnTo>
                <a:lnTo>
                  <a:pt x="273797" y="168909"/>
                </a:lnTo>
                <a:lnTo>
                  <a:pt x="309310" y="173989"/>
                </a:lnTo>
                <a:lnTo>
                  <a:pt x="327309" y="184149"/>
                </a:lnTo>
                <a:lnTo>
                  <a:pt x="174341" y="184149"/>
                </a:lnTo>
                <a:lnTo>
                  <a:pt x="138131" y="190499"/>
                </a:lnTo>
                <a:lnTo>
                  <a:pt x="90349" y="242569"/>
                </a:lnTo>
                <a:lnTo>
                  <a:pt x="70011" y="283209"/>
                </a:lnTo>
                <a:lnTo>
                  <a:pt x="17786" y="391159"/>
                </a:lnTo>
                <a:lnTo>
                  <a:pt x="14589" y="402589"/>
                </a:lnTo>
                <a:lnTo>
                  <a:pt x="16308" y="415289"/>
                </a:lnTo>
                <a:lnTo>
                  <a:pt x="22459" y="425449"/>
                </a:lnTo>
                <a:lnTo>
                  <a:pt x="32556" y="433069"/>
                </a:lnTo>
                <a:lnTo>
                  <a:pt x="46977" y="436879"/>
                </a:lnTo>
                <a:lnTo>
                  <a:pt x="78539" y="436879"/>
                </a:lnTo>
                <a:lnTo>
                  <a:pt x="71868" y="444499"/>
                </a:lnTo>
                <a:lnTo>
                  <a:pt x="53447" y="450849"/>
                </a:lnTo>
                <a:close/>
              </a:path>
              <a:path w="939165" h="723900">
                <a:moveTo>
                  <a:pt x="550552" y="300989"/>
                </a:moveTo>
                <a:lnTo>
                  <a:pt x="534399" y="300989"/>
                </a:lnTo>
                <a:lnTo>
                  <a:pt x="546768" y="275589"/>
                </a:lnTo>
                <a:lnTo>
                  <a:pt x="556463" y="255269"/>
                </a:lnTo>
                <a:lnTo>
                  <a:pt x="581206" y="212089"/>
                </a:lnTo>
                <a:lnTo>
                  <a:pt x="629562" y="173989"/>
                </a:lnTo>
                <a:lnTo>
                  <a:pt x="665038" y="168909"/>
                </a:lnTo>
                <a:lnTo>
                  <a:pt x="647435" y="154939"/>
                </a:lnTo>
                <a:lnTo>
                  <a:pt x="633864" y="135889"/>
                </a:lnTo>
                <a:lnTo>
                  <a:pt x="625132" y="115569"/>
                </a:lnTo>
                <a:lnTo>
                  <a:pt x="622043" y="91439"/>
                </a:lnTo>
                <a:lnTo>
                  <a:pt x="629281" y="55879"/>
                </a:lnTo>
                <a:lnTo>
                  <a:pt x="649009" y="26669"/>
                </a:lnTo>
                <a:lnTo>
                  <a:pt x="678242" y="6349"/>
                </a:lnTo>
                <a:lnTo>
                  <a:pt x="713996" y="0"/>
                </a:lnTo>
                <a:lnTo>
                  <a:pt x="749751" y="6349"/>
                </a:lnTo>
                <a:lnTo>
                  <a:pt x="760713" y="13969"/>
                </a:lnTo>
                <a:lnTo>
                  <a:pt x="713987" y="13969"/>
                </a:lnTo>
                <a:lnTo>
                  <a:pt x="683905" y="20319"/>
                </a:lnTo>
                <a:lnTo>
                  <a:pt x="659335" y="36829"/>
                </a:lnTo>
                <a:lnTo>
                  <a:pt x="642767" y="60959"/>
                </a:lnTo>
                <a:lnTo>
                  <a:pt x="636691" y="91439"/>
                </a:lnTo>
                <a:lnTo>
                  <a:pt x="642767" y="121919"/>
                </a:lnTo>
                <a:lnTo>
                  <a:pt x="659335" y="146049"/>
                </a:lnTo>
                <a:lnTo>
                  <a:pt x="683905" y="162559"/>
                </a:lnTo>
                <a:lnTo>
                  <a:pt x="713987" y="168909"/>
                </a:lnTo>
                <a:lnTo>
                  <a:pt x="762945" y="168909"/>
                </a:lnTo>
                <a:lnTo>
                  <a:pt x="806031" y="177799"/>
                </a:lnTo>
                <a:lnTo>
                  <a:pt x="815100" y="184149"/>
                </a:lnTo>
                <a:lnTo>
                  <a:pt x="663498" y="184149"/>
                </a:lnTo>
                <a:lnTo>
                  <a:pt x="627285" y="190499"/>
                </a:lnTo>
                <a:lnTo>
                  <a:pt x="600749" y="210819"/>
                </a:lnTo>
                <a:lnTo>
                  <a:pt x="579506" y="242569"/>
                </a:lnTo>
                <a:lnTo>
                  <a:pt x="559169" y="283209"/>
                </a:lnTo>
                <a:lnTo>
                  <a:pt x="550552" y="300989"/>
                </a:lnTo>
                <a:close/>
              </a:path>
              <a:path w="939165" h="723900">
                <a:moveTo>
                  <a:pt x="273797" y="168909"/>
                </a:moveTo>
                <a:lnTo>
                  <a:pt x="224857" y="168909"/>
                </a:lnTo>
                <a:lnTo>
                  <a:pt x="254941" y="162559"/>
                </a:lnTo>
                <a:lnTo>
                  <a:pt x="279508" y="146049"/>
                </a:lnTo>
                <a:lnTo>
                  <a:pt x="296071" y="121919"/>
                </a:lnTo>
                <a:lnTo>
                  <a:pt x="302144" y="91439"/>
                </a:lnTo>
                <a:lnTo>
                  <a:pt x="296069" y="60959"/>
                </a:lnTo>
                <a:lnTo>
                  <a:pt x="279503" y="36829"/>
                </a:lnTo>
                <a:lnTo>
                  <a:pt x="254934" y="20319"/>
                </a:lnTo>
                <a:lnTo>
                  <a:pt x="224848" y="13969"/>
                </a:lnTo>
                <a:lnTo>
                  <a:pt x="271562" y="13969"/>
                </a:lnTo>
                <a:lnTo>
                  <a:pt x="289831" y="26669"/>
                </a:lnTo>
                <a:lnTo>
                  <a:pt x="309555" y="55879"/>
                </a:lnTo>
                <a:lnTo>
                  <a:pt x="316792" y="91439"/>
                </a:lnTo>
                <a:lnTo>
                  <a:pt x="313704" y="115569"/>
                </a:lnTo>
                <a:lnTo>
                  <a:pt x="304974" y="135889"/>
                </a:lnTo>
                <a:lnTo>
                  <a:pt x="291404" y="154939"/>
                </a:lnTo>
                <a:lnTo>
                  <a:pt x="273797" y="168909"/>
                </a:lnTo>
                <a:close/>
              </a:path>
              <a:path w="939165" h="723900">
                <a:moveTo>
                  <a:pt x="762945" y="168909"/>
                </a:moveTo>
                <a:lnTo>
                  <a:pt x="713987" y="168909"/>
                </a:lnTo>
                <a:lnTo>
                  <a:pt x="744069" y="162559"/>
                </a:lnTo>
                <a:lnTo>
                  <a:pt x="768639" y="146049"/>
                </a:lnTo>
                <a:lnTo>
                  <a:pt x="785207" y="121919"/>
                </a:lnTo>
                <a:lnTo>
                  <a:pt x="791283" y="91439"/>
                </a:lnTo>
                <a:lnTo>
                  <a:pt x="785207" y="60959"/>
                </a:lnTo>
                <a:lnTo>
                  <a:pt x="768639" y="36829"/>
                </a:lnTo>
                <a:lnTo>
                  <a:pt x="744069" y="20319"/>
                </a:lnTo>
                <a:lnTo>
                  <a:pt x="713987" y="13969"/>
                </a:lnTo>
                <a:lnTo>
                  <a:pt x="760713" y="13969"/>
                </a:lnTo>
                <a:lnTo>
                  <a:pt x="778984" y="26669"/>
                </a:lnTo>
                <a:lnTo>
                  <a:pt x="798711" y="55879"/>
                </a:lnTo>
                <a:lnTo>
                  <a:pt x="805950" y="91439"/>
                </a:lnTo>
                <a:lnTo>
                  <a:pt x="802860" y="115569"/>
                </a:lnTo>
                <a:lnTo>
                  <a:pt x="794127" y="135889"/>
                </a:lnTo>
                <a:lnTo>
                  <a:pt x="780554" y="154939"/>
                </a:lnTo>
                <a:lnTo>
                  <a:pt x="762945" y="168909"/>
                </a:lnTo>
                <a:close/>
              </a:path>
              <a:path w="939165" h="723900">
                <a:moveTo>
                  <a:pt x="380327" y="396239"/>
                </a:moveTo>
                <a:lnTo>
                  <a:pt x="362492" y="396239"/>
                </a:lnTo>
                <a:lnTo>
                  <a:pt x="371873" y="379729"/>
                </a:lnTo>
                <a:lnTo>
                  <a:pt x="382857" y="365759"/>
                </a:lnTo>
                <a:lnTo>
                  <a:pt x="395670" y="355599"/>
                </a:lnTo>
                <a:lnTo>
                  <a:pt x="410539" y="347979"/>
                </a:lnTo>
                <a:lnTo>
                  <a:pt x="379685" y="283209"/>
                </a:lnTo>
                <a:lnTo>
                  <a:pt x="359348" y="242569"/>
                </a:lnTo>
                <a:lnTo>
                  <a:pt x="338104" y="210819"/>
                </a:lnTo>
                <a:lnTo>
                  <a:pt x="311569" y="190499"/>
                </a:lnTo>
                <a:lnTo>
                  <a:pt x="275355" y="184149"/>
                </a:lnTo>
                <a:lnTo>
                  <a:pt x="327309" y="184149"/>
                </a:lnTo>
                <a:lnTo>
                  <a:pt x="357322" y="212089"/>
                </a:lnTo>
                <a:lnTo>
                  <a:pt x="391039" y="273049"/>
                </a:lnTo>
                <a:lnTo>
                  <a:pt x="402821" y="298449"/>
                </a:lnTo>
                <a:lnTo>
                  <a:pt x="417657" y="298449"/>
                </a:lnTo>
                <a:lnTo>
                  <a:pt x="420729" y="313689"/>
                </a:lnTo>
                <a:lnTo>
                  <a:pt x="431897" y="330199"/>
                </a:lnTo>
                <a:lnTo>
                  <a:pt x="448462" y="340359"/>
                </a:lnTo>
                <a:lnTo>
                  <a:pt x="468746" y="345439"/>
                </a:lnTo>
                <a:lnTo>
                  <a:pt x="529010" y="345439"/>
                </a:lnTo>
                <a:lnTo>
                  <a:pt x="527779" y="347979"/>
                </a:lnTo>
                <a:lnTo>
                  <a:pt x="542772" y="355599"/>
                </a:lnTo>
                <a:lnTo>
                  <a:pt x="547017" y="359409"/>
                </a:lnTo>
                <a:lnTo>
                  <a:pt x="431919" y="359409"/>
                </a:lnTo>
                <a:lnTo>
                  <a:pt x="408332" y="364489"/>
                </a:lnTo>
                <a:lnTo>
                  <a:pt x="391803" y="377189"/>
                </a:lnTo>
                <a:lnTo>
                  <a:pt x="380327" y="396239"/>
                </a:lnTo>
                <a:close/>
              </a:path>
              <a:path w="939165" h="723900">
                <a:moveTo>
                  <a:pt x="925724" y="436879"/>
                </a:moveTo>
                <a:lnTo>
                  <a:pt x="891863" y="436879"/>
                </a:lnTo>
                <a:lnTo>
                  <a:pt x="906279" y="433069"/>
                </a:lnTo>
                <a:lnTo>
                  <a:pt x="916383" y="425449"/>
                </a:lnTo>
                <a:lnTo>
                  <a:pt x="922540" y="415289"/>
                </a:lnTo>
                <a:lnTo>
                  <a:pt x="924263" y="402589"/>
                </a:lnTo>
                <a:lnTo>
                  <a:pt x="921068" y="391159"/>
                </a:lnTo>
                <a:lnTo>
                  <a:pt x="868842" y="283209"/>
                </a:lnTo>
                <a:lnTo>
                  <a:pt x="848506" y="242569"/>
                </a:lnTo>
                <a:lnTo>
                  <a:pt x="827262" y="210819"/>
                </a:lnTo>
                <a:lnTo>
                  <a:pt x="764513" y="184149"/>
                </a:lnTo>
                <a:lnTo>
                  <a:pt x="815100" y="184149"/>
                </a:lnTo>
                <a:lnTo>
                  <a:pt x="860385" y="233679"/>
                </a:lnTo>
                <a:lnTo>
                  <a:pt x="881509" y="275589"/>
                </a:lnTo>
                <a:lnTo>
                  <a:pt x="934232" y="383539"/>
                </a:lnTo>
                <a:lnTo>
                  <a:pt x="938850" y="402589"/>
                </a:lnTo>
                <a:lnTo>
                  <a:pt x="936310" y="419099"/>
                </a:lnTo>
                <a:lnTo>
                  <a:pt x="927350" y="435609"/>
                </a:lnTo>
                <a:lnTo>
                  <a:pt x="925724" y="436879"/>
                </a:lnTo>
                <a:close/>
              </a:path>
              <a:path w="939165" h="723900">
                <a:moveTo>
                  <a:pt x="417657" y="298449"/>
                </a:moveTo>
                <a:lnTo>
                  <a:pt x="402821" y="298449"/>
                </a:lnTo>
                <a:lnTo>
                  <a:pt x="406530" y="270509"/>
                </a:lnTo>
                <a:lnTo>
                  <a:pt x="420783" y="247649"/>
                </a:lnTo>
                <a:lnTo>
                  <a:pt x="442537" y="232409"/>
                </a:lnTo>
                <a:lnTo>
                  <a:pt x="468746" y="226059"/>
                </a:lnTo>
                <a:lnTo>
                  <a:pt x="495164" y="232409"/>
                </a:lnTo>
                <a:lnTo>
                  <a:pt x="508047" y="241299"/>
                </a:lnTo>
                <a:lnTo>
                  <a:pt x="468746" y="241299"/>
                </a:lnTo>
                <a:lnTo>
                  <a:pt x="448462" y="245109"/>
                </a:lnTo>
                <a:lnTo>
                  <a:pt x="431897" y="256539"/>
                </a:lnTo>
                <a:lnTo>
                  <a:pt x="420729" y="273049"/>
                </a:lnTo>
                <a:lnTo>
                  <a:pt x="416633" y="293369"/>
                </a:lnTo>
                <a:lnTo>
                  <a:pt x="417657" y="298449"/>
                </a:lnTo>
                <a:close/>
              </a:path>
              <a:path w="939165" h="723900">
                <a:moveTo>
                  <a:pt x="529010" y="345439"/>
                </a:moveTo>
                <a:lnTo>
                  <a:pt x="468746" y="345439"/>
                </a:lnTo>
                <a:lnTo>
                  <a:pt x="489030" y="340359"/>
                </a:lnTo>
                <a:lnTo>
                  <a:pt x="505595" y="330199"/>
                </a:lnTo>
                <a:lnTo>
                  <a:pt x="516764" y="313689"/>
                </a:lnTo>
                <a:lnTo>
                  <a:pt x="520859" y="293369"/>
                </a:lnTo>
                <a:lnTo>
                  <a:pt x="516764" y="273049"/>
                </a:lnTo>
                <a:lnTo>
                  <a:pt x="505595" y="256539"/>
                </a:lnTo>
                <a:lnTo>
                  <a:pt x="489030" y="245109"/>
                </a:lnTo>
                <a:lnTo>
                  <a:pt x="468746" y="241299"/>
                </a:lnTo>
                <a:lnTo>
                  <a:pt x="508047" y="241299"/>
                </a:lnTo>
                <a:lnTo>
                  <a:pt x="517249" y="247649"/>
                </a:lnTo>
                <a:lnTo>
                  <a:pt x="531496" y="271779"/>
                </a:lnTo>
                <a:lnTo>
                  <a:pt x="534399" y="300989"/>
                </a:lnTo>
                <a:lnTo>
                  <a:pt x="550552" y="300989"/>
                </a:lnTo>
                <a:lnTo>
                  <a:pt x="529010" y="345439"/>
                </a:lnTo>
                <a:close/>
              </a:path>
              <a:path w="939165" h="723900">
                <a:moveTo>
                  <a:pt x="78539" y="436879"/>
                </a:moveTo>
                <a:lnTo>
                  <a:pt x="46977" y="436879"/>
                </a:lnTo>
                <a:lnTo>
                  <a:pt x="59402" y="434339"/>
                </a:lnTo>
                <a:lnTo>
                  <a:pt x="69125" y="426719"/>
                </a:lnTo>
                <a:lnTo>
                  <a:pt x="75439" y="419099"/>
                </a:lnTo>
                <a:lnTo>
                  <a:pt x="147458" y="279399"/>
                </a:lnTo>
                <a:lnTo>
                  <a:pt x="147458" y="337819"/>
                </a:lnTo>
                <a:lnTo>
                  <a:pt x="132819" y="337819"/>
                </a:lnTo>
                <a:lnTo>
                  <a:pt x="88547" y="425449"/>
                </a:lnTo>
                <a:lnTo>
                  <a:pt x="78539" y="436879"/>
                </a:lnTo>
                <a:close/>
              </a:path>
              <a:path w="939165" h="723900">
                <a:moveTo>
                  <a:pt x="302429" y="708659"/>
                </a:moveTo>
                <a:lnTo>
                  <a:pt x="267496" y="708659"/>
                </a:lnTo>
                <a:lnTo>
                  <a:pt x="281023" y="706119"/>
                </a:lnTo>
                <a:lnTo>
                  <a:pt x="292069" y="698499"/>
                </a:lnTo>
                <a:lnTo>
                  <a:pt x="299517" y="687069"/>
                </a:lnTo>
                <a:lnTo>
                  <a:pt x="302247" y="674369"/>
                </a:lnTo>
                <a:lnTo>
                  <a:pt x="302247" y="279399"/>
                </a:lnTo>
                <a:lnTo>
                  <a:pt x="332370" y="337819"/>
                </a:lnTo>
                <a:lnTo>
                  <a:pt x="316895" y="337819"/>
                </a:lnTo>
                <a:lnTo>
                  <a:pt x="316895" y="492759"/>
                </a:lnTo>
                <a:lnTo>
                  <a:pt x="332870" y="492759"/>
                </a:lnTo>
                <a:lnTo>
                  <a:pt x="331008" y="496569"/>
                </a:lnTo>
                <a:lnTo>
                  <a:pt x="328869" y="505459"/>
                </a:lnTo>
                <a:lnTo>
                  <a:pt x="329998" y="513079"/>
                </a:lnTo>
                <a:lnTo>
                  <a:pt x="333407" y="519429"/>
                </a:lnTo>
                <a:lnTo>
                  <a:pt x="316914" y="519429"/>
                </a:lnTo>
                <a:lnTo>
                  <a:pt x="316914" y="674369"/>
                </a:lnTo>
                <a:lnTo>
                  <a:pt x="313026" y="693419"/>
                </a:lnTo>
                <a:lnTo>
                  <a:pt x="302429" y="708659"/>
                </a:lnTo>
                <a:close/>
              </a:path>
              <a:path w="939165" h="723900">
                <a:moveTo>
                  <a:pt x="591895" y="397509"/>
                </a:moveTo>
                <a:lnTo>
                  <a:pt x="575752" y="397509"/>
                </a:lnTo>
                <a:lnTo>
                  <a:pt x="636606" y="279399"/>
                </a:lnTo>
                <a:lnTo>
                  <a:pt x="636606" y="337819"/>
                </a:lnTo>
                <a:lnTo>
                  <a:pt x="621949" y="337819"/>
                </a:lnTo>
                <a:lnTo>
                  <a:pt x="591895" y="397509"/>
                </a:lnTo>
                <a:close/>
              </a:path>
              <a:path w="939165" h="723900">
                <a:moveTo>
                  <a:pt x="791548" y="708659"/>
                </a:moveTo>
                <a:lnTo>
                  <a:pt x="756635" y="708659"/>
                </a:lnTo>
                <a:lnTo>
                  <a:pt x="770162" y="706119"/>
                </a:lnTo>
                <a:lnTo>
                  <a:pt x="781208" y="698499"/>
                </a:lnTo>
                <a:lnTo>
                  <a:pt x="788655" y="687069"/>
                </a:lnTo>
                <a:lnTo>
                  <a:pt x="791386" y="674369"/>
                </a:lnTo>
                <a:lnTo>
                  <a:pt x="791386" y="279399"/>
                </a:lnTo>
                <a:lnTo>
                  <a:pt x="821503" y="337819"/>
                </a:lnTo>
                <a:lnTo>
                  <a:pt x="806034" y="337819"/>
                </a:lnTo>
                <a:lnTo>
                  <a:pt x="806034" y="674369"/>
                </a:lnTo>
                <a:lnTo>
                  <a:pt x="802146" y="693419"/>
                </a:lnTo>
                <a:lnTo>
                  <a:pt x="791548" y="708659"/>
                </a:lnTo>
                <a:close/>
              </a:path>
              <a:path w="939165" h="723900">
                <a:moveTo>
                  <a:pt x="182228" y="723899"/>
                </a:moveTo>
                <a:lnTo>
                  <a:pt x="163012" y="718819"/>
                </a:lnTo>
                <a:lnTo>
                  <a:pt x="147305" y="708659"/>
                </a:lnTo>
                <a:lnTo>
                  <a:pt x="136708" y="693419"/>
                </a:lnTo>
                <a:lnTo>
                  <a:pt x="132819" y="674369"/>
                </a:lnTo>
                <a:lnTo>
                  <a:pt x="132819" y="337819"/>
                </a:lnTo>
                <a:lnTo>
                  <a:pt x="147458" y="337819"/>
                </a:lnTo>
                <a:lnTo>
                  <a:pt x="147458" y="674369"/>
                </a:lnTo>
                <a:lnTo>
                  <a:pt x="150189" y="687069"/>
                </a:lnTo>
                <a:lnTo>
                  <a:pt x="157636" y="698499"/>
                </a:lnTo>
                <a:lnTo>
                  <a:pt x="168682" y="706119"/>
                </a:lnTo>
                <a:lnTo>
                  <a:pt x="182209" y="708659"/>
                </a:lnTo>
                <a:lnTo>
                  <a:pt x="217089" y="708659"/>
                </a:lnTo>
                <a:lnTo>
                  <a:pt x="207098" y="716279"/>
                </a:lnTo>
                <a:lnTo>
                  <a:pt x="195320" y="721359"/>
                </a:lnTo>
                <a:lnTo>
                  <a:pt x="182228" y="723899"/>
                </a:lnTo>
                <a:close/>
              </a:path>
              <a:path w="939165" h="723900">
                <a:moveTo>
                  <a:pt x="332870" y="492759"/>
                </a:moveTo>
                <a:lnTo>
                  <a:pt x="316895" y="492759"/>
                </a:lnTo>
                <a:lnTo>
                  <a:pt x="354633" y="412749"/>
                </a:lnTo>
                <a:lnTo>
                  <a:pt x="316895" y="337819"/>
                </a:lnTo>
                <a:lnTo>
                  <a:pt x="332370" y="337819"/>
                </a:lnTo>
                <a:lnTo>
                  <a:pt x="362492" y="396239"/>
                </a:lnTo>
                <a:lnTo>
                  <a:pt x="380327" y="396239"/>
                </a:lnTo>
                <a:lnTo>
                  <a:pt x="378797" y="398779"/>
                </a:lnTo>
                <a:lnTo>
                  <a:pt x="332870" y="492759"/>
                </a:lnTo>
                <a:close/>
              </a:path>
              <a:path w="939165" h="723900">
                <a:moveTo>
                  <a:pt x="636606" y="495299"/>
                </a:moveTo>
                <a:lnTo>
                  <a:pt x="621949" y="495299"/>
                </a:lnTo>
                <a:lnTo>
                  <a:pt x="621949" y="337819"/>
                </a:lnTo>
                <a:lnTo>
                  <a:pt x="636606" y="337819"/>
                </a:lnTo>
                <a:lnTo>
                  <a:pt x="636606" y="495299"/>
                </a:lnTo>
                <a:close/>
              </a:path>
              <a:path w="939165" h="723900">
                <a:moveTo>
                  <a:pt x="885407" y="450849"/>
                </a:moveTo>
                <a:lnTo>
                  <a:pt x="866986" y="444499"/>
                </a:lnTo>
                <a:lnTo>
                  <a:pt x="850307" y="425449"/>
                </a:lnTo>
                <a:lnTo>
                  <a:pt x="806034" y="337819"/>
                </a:lnTo>
                <a:lnTo>
                  <a:pt x="821503" y="337819"/>
                </a:lnTo>
                <a:lnTo>
                  <a:pt x="863406" y="419099"/>
                </a:lnTo>
                <a:lnTo>
                  <a:pt x="869719" y="426719"/>
                </a:lnTo>
                <a:lnTo>
                  <a:pt x="879441" y="434339"/>
                </a:lnTo>
                <a:lnTo>
                  <a:pt x="891863" y="436879"/>
                </a:lnTo>
                <a:lnTo>
                  <a:pt x="925724" y="436879"/>
                </a:lnTo>
                <a:lnTo>
                  <a:pt x="912711" y="447039"/>
                </a:lnTo>
                <a:lnTo>
                  <a:pt x="901879" y="449579"/>
                </a:lnTo>
                <a:lnTo>
                  <a:pt x="885407" y="450849"/>
                </a:lnTo>
                <a:close/>
              </a:path>
              <a:path w="939165" h="723900">
                <a:moveTo>
                  <a:pt x="616785" y="527049"/>
                </a:moveTo>
                <a:lnTo>
                  <a:pt x="586471" y="527049"/>
                </a:lnTo>
                <a:lnTo>
                  <a:pt x="596784" y="525779"/>
                </a:lnTo>
                <a:lnTo>
                  <a:pt x="603534" y="520699"/>
                </a:lnTo>
                <a:lnTo>
                  <a:pt x="607624" y="513079"/>
                </a:lnTo>
                <a:lnTo>
                  <a:pt x="608754" y="505459"/>
                </a:lnTo>
                <a:lnTo>
                  <a:pt x="606625" y="496569"/>
                </a:lnTo>
                <a:lnTo>
                  <a:pt x="571855" y="425449"/>
                </a:lnTo>
                <a:lnTo>
                  <a:pt x="544177" y="377189"/>
                </a:lnTo>
                <a:lnTo>
                  <a:pt x="502408" y="359409"/>
                </a:lnTo>
                <a:lnTo>
                  <a:pt x="547017" y="359409"/>
                </a:lnTo>
                <a:lnTo>
                  <a:pt x="555505" y="367029"/>
                </a:lnTo>
                <a:lnTo>
                  <a:pt x="566368" y="380999"/>
                </a:lnTo>
                <a:lnTo>
                  <a:pt x="575752" y="397509"/>
                </a:lnTo>
                <a:lnTo>
                  <a:pt x="591895" y="397509"/>
                </a:lnTo>
                <a:lnTo>
                  <a:pt x="583582" y="414019"/>
                </a:lnTo>
                <a:lnTo>
                  <a:pt x="621949" y="495299"/>
                </a:lnTo>
                <a:lnTo>
                  <a:pt x="636606" y="495299"/>
                </a:lnTo>
                <a:lnTo>
                  <a:pt x="636606" y="515619"/>
                </a:lnTo>
                <a:lnTo>
                  <a:pt x="621939" y="515619"/>
                </a:lnTo>
                <a:lnTo>
                  <a:pt x="619218" y="523239"/>
                </a:lnTo>
                <a:lnTo>
                  <a:pt x="616785" y="527049"/>
                </a:lnTo>
                <a:close/>
              </a:path>
              <a:path w="939165" h="723900">
                <a:moveTo>
                  <a:pt x="378971" y="527049"/>
                </a:moveTo>
                <a:lnTo>
                  <a:pt x="351154" y="527049"/>
                </a:lnTo>
                <a:lnTo>
                  <a:pt x="359393" y="525779"/>
                </a:lnTo>
                <a:lnTo>
                  <a:pt x="365492" y="520699"/>
                </a:lnTo>
                <a:lnTo>
                  <a:pt x="369384" y="515619"/>
                </a:lnTo>
                <a:lnTo>
                  <a:pt x="417459" y="422909"/>
                </a:lnTo>
                <a:lnTo>
                  <a:pt x="398795" y="519429"/>
                </a:lnTo>
                <a:lnTo>
                  <a:pt x="383722" y="519429"/>
                </a:lnTo>
                <a:lnTo>
                  <a:pt x="378971" y="527049"/>
                </a:lnTo>
                <a:close/>
              </a:path>
              <a:path w="939165" h="723900">
                <a:moveTo>
                  <a:pt x="526169" y="708659"/>
                </a:moveTo>
                <a:lnTo>
                  <a:pt x="497037" y="708659"/>
                </a:lnTo>
                <a:lnTo>
                  <a:pt x="506038" y="706119"/>
                </a:lnTo>
                <a:lnTo>
                  <a:pt x="513390" y="702309"/>
                </a:lnTo>
                <a:lnTo>
                  <a:pt x="518346" y="694689"/>
                </a:lnTo>
                <a:lnTo>
                  <a:pt x="520164" y="685799"/>
                </a:lnTo>
                <a:lnTo>
                  <a:pt x="520164" y="579119"/>
                </a:lnTo>
                <a:lnTo>
                  <a:pt x="550371" y="579119"/>
                </a:lnTo>
                <a:lnTo>
                  <a:pt x="520164" y="422909"/>
                </a:lnTo>
                <a:lnTo>
                  <a:pt x="568230" y="515619"/>
                </a:lnTo>
                <a:lnTo>
                  <a:pt x="571156" y="519429"/>
                </a:lnTo>
                <a:lnTo>
                  <a:pt x="553901" y="519429"/>
                </a:lnTo>
                <a:lnTo>
                  <a:pt x="568136" y="593089"/>
                </a:lnTo>
                <a:lnTo>
                  <a:pt x="534812" y="593089"/>
                </a:lnTo>
                <a:lnTo>
                  <a:pt x="534812" y="685799"/>
                </a:lnTo>
                <a:lnTo>
                  <a:pt x="531840" y="699769"/>
                </a:lnTo>
                <a:lnTo>
                  <a:pt x="526169" y="708659"/>
                </a:lnTo>
                <a:close/>
              </a:path>
              <a:path w="939165" h="723900">
                <a:moveTo>
                  <a:pt x="217089" y="708659"/>
                </a:moveTo>
                <a:lnTo>
                  <a:pt x="182209" y="708659"/>
                </a:lnTo>
                <a:lnTo>
                  <a:pt x="195729" y="706119"/>
                </a:lnTo>
                <a:lnTo>
                  <a:pt x="206769" y="698499"/>
                </a:lnTo>
                <a:lnTo>
                  <a:pt x="214213" y="687069"/>
                </a:lnTo>
                <a:lnTo>
                  <a:pt x="216942" y="674369"/>
                </a:lnTo>
                <a:lnTo>
                  <a:pt x="216942" y="471169"/>
                </a:lnTo>
                <a:lnTo>
                  <a:pt x="232754" y="471169"/>
                </a:lnTo>
                <a:lnTo>
                  <a:pt x="232754" y="674369"/>
                </a:lnTo>
                <a:lnTo>
                  <a:pt x="235485" y="687069"/>
                </a:lnTo>
                <a:lnTo>
                  <a:pt x="242931" y="698499"/>
                </a:lnTo>
                <a:lnTo>
                  <a:pt x="224876" y="698499"/>
                </a:lnTo>
                <a:lnTo>
                  <a:pt x="217089" y="708659"/>
                </a:lnTo>
                <a:close/>
              </a:path>
              <a:path w="939165" h="723900">
                <a:moveTo>
                  <a:pt x="706209" y="708659"/>
                </a:moveTo>
                <a:lnTo>
                  <a:pt x="671358" y="708659"/>
                </a:lnTo>
                <a:lnTo>
                  <a:pt x="684878" y="706119"/>
                </a:lnTo>
                <a:lnTo>
                  <a:pt x="695918" y="698499"/>
                </a:lnTo>
                <a:lnTo>
                  <a:pt x="703361" y="687069"/>
                </a:lnTo>
                <a:lnTo>
                  <a:pt x="706090" y="674369"/>
                </a:lnTo>
                <a:lnTo>
                  <a:pt x="706090" y="471169"/>
                </a:lnTo>
                <a:lnTo>
                  <a:pt x="721902" y="471169"/>
                </a:lnTo>
                <a:lnTo>
                  <a:pt x="721902" y="674369"/>
                </a:lnTo>
                <a:lnTo>
                  <a:pt x="724632" y="687069"/>
                </a:lnTo>
                <a:lnTo>
                  <a:pt x="732075" y="698499"/>
                </a:lnTo>
                <a:lnTo>
                  <a:pt x="713987" y="698499"/>
                </a:lnTo>
                <a:lnTo>
                  <a:pt x="706209" y="708659"/>
                </a:lnTo>
                <a:close/>
              </a:path>
              <a:path w="939165" h="723900">
                <a:moveTo>
                  <a:pt x="671348" y="723899"/>
                </a:moveTo>
                <a:lnTo>
                  <a:pt x="652128" y="718819"/>
                </a:lnTo>
                <a:lnTo>
                  <a:pt x="636422" y="708659"/>
                </a:lnTo>
                <a:lnTo>
                  <a:pt x="625826" y="693419"/>
                </a:lnTo>
                <a:lnTo>
                  <a:pt x="621939" y="674369"/>
                </a:lnTo>
                <a:lnTo>
                  <a:pt x="621939" y="515619"/>
                </a:lnTo>
                <a:lnTo>
                  <a:pt x="636606" y="515619"/>
                </a:lnTo>
                <a:lnTo>
                  <a:pt x="636606" y="674369"/>
                </a:lnTo>
                <a:lnTo>
                  <a:pt x="639336" y="687069"/>
                </a:lnTo>
                <a:lnTo>
                  <a:pt x="646781" y="698499"/>
                </a:lnTo>
                <a:lnTo>
                  <a:pt x="657827" y="706119"/>
                </a:lnTo>
                <a:lnTo>
                  <a:pt x="671358" y="708659"/>
                </a:lnTo>
                <a:lnTo>
                  <a:pt x="706209" y="708659"/>
                </a:lnTo>
                <a:lnTo>
                  <a:pt x="696218" y="716279"/>
                </a:lnTo>
                <a:lnTo>
                  <a:pt x="684440" y="721359"/>
                </a:lnTo>
                <a:lnTo>
                  <a:pt x="671348" y="723899"/>
                </a:lnTo>
                <a:close/>
              </a:path>
              <a:path w="939165" h="723900">
                <a:moveTo>
                  <a:pt x="351060" y="542289"/>
                </a:moveTo>
                <a:lnTo>
                  <a:pt x="316914" y="519429"/>
                </a:lnTo>
                <a:lnTo>
                  <a:pt x="333407" y="519429"/>
                </a:lnTo>
                <a:lnTo>
                  <a:pt x="334089" y="520699"/>
                </a:lnTo>
                <a:lnTo>
                  <a:pt x="340839" y="525779"/>
                </a:lnTo>
                <a:lnTo>
                  <a:pt x="351154" y="527049"/>
                </a:lnTo>
                <a:lnTo>
                  <a:pt x="378971" y="527049"/>
                </a:lnTo>
                <a:lnTo>
                  <a:pt x="376595" y="530859"/>
                </a:lnTo>
                <a:lnTo>
                  <a:pt x="365412" y="538479"/>
                </a:lnTo>
                <a:lnTo>
                  <a:pt x="351060" y="542289"/>
                </a:lnTo>
                <a:close/>
              </a:path>
              <a:path w="939165" h="723900">
                <a:moveTo>
                  <a:pt x="448752" y="722629"/>
                </a:moveTo>
                <a:lnTo>
                  <a:pt x="440586" y="722629"/>
                </a:lnTo>
                <a:lnTo>
                  <a:pt x="425892" y="720089"/>
                </a:lnTo>
                <a:lnTo>
                  <a:pt x="413881" y="712469"/>
                </a:lnTo>
                <a:lnTo>
                  <a:pt x="405776" y="699769"/>
                </a:lnTo>
                <a:lnTo>
                  <a:pt x="402802" y="685799"/>
                </a:lnTo>
                <a:lnTo>
                  <a:pt x="402802" y="593089"/>
                </a:lnTo>
                <a:lnTo>
                  <a:pt x="369487" y="593089"/>
                </a:lnTo>
                <a:lnTo>
                  <a:pt x="383722" y="519429"/>
                </a:lnTo>
                <a:lnTo>
                  <a:pt x="398795" y="519429"/>
                </a:lnTo>
                <a:lnTo>
                  <a:pt x="387253" y="579119"/>
                </a:lnTo>
                <a:lnTo>
                  <a:pt x="417459" y="579119"/>
                </a:lnTo>
                <a:lnTo>
                  <a:pt x="417459" y="685799"/>
                </a:lnTo>
                <a:lnTo>
                  <a:pt x="419277" y="694689"/>
                </a:lnTo>
                <a:lnTo>
                  <a:pt x="424234" y="702309"/>
                </a:lnTo>
                <a:lnTo>
                  <a:pt x="431585" y="706119"/>
                </a:lnTo>
                <a:lnTo>
                  <a:pt x="440586" y="708659"/>
                </a:lnTo>
                <a:lnTo>
                  <a:pt x="526169" y="708659"/>
                </a:lnTo>
                <a:lnTo>
                  <a:pt x="525359" y="709929"/>
                </a:lnTo>
                <a:lnTo>
                  <a:pt x="468802" y="709929"/>
                </a:lnTo>
                <a:lnTo>
                  <a:pt x="463051" y="716279"/>
                </a:lnTo>
                <a:lnTo>
                  <a:pt x="456304" y="720089"/>
                </a:lnTo>
                <a:lnTo>
                  <a:pt x="448752" y="722629"/>
                </a:lnTo>
                <a:close/>
              </a:path>
              <a:path w="939165" h="723900">
                <a:moveTo>
                  <a:pt x="586564" y="542289"/>
                </a:moveTo>
                <a:lnTo>
                  <a:pt x="572211" y="538479"/>
                </a:lnTo>
                <a:lnTo>
                  <a:pt x="561028" y="530859"/>
                </a:lnTo>
                <a:lnTo>
                  <a:pt x="553901" y="519429"/>
                </a:lnTo>
                <a:lnTo>
                  <a:pt x="571156" y="519429"/>
                </a:lnTo>
                <a:lnTo>
                  <a:pt x="572132" y="520699"/>
                </a:lnTo>
                <a:lnTo>
                  <a:pt x="578233" y="525779"/>
                </a:lnTo>
                <a:lnTo>
                  <a:pt x="586471" y="527049"/>
                </a:lnTo>
                <a:lnTo>
                  <a:pt x="616785" y="527049"/>
                </a:lnTo>
                <a:lnTo>
                  <a:pt x="615164" y="529589"/>
                </a:lnTo>
                <a:lnTo>
                  <a:pt x="609811" y="534669"/>
                </a:lnTo>
                <a:lnTo>
                  <a:pt x="603198" y="538479"/>
                </a:lnTo>
                <a:lnTo>
                  <a:pt x="586564" y="542289"/>
                </a:lnTo>
                <a:close/>
              </a:path>
              <a:path w="939165" h="723900">
                <a:moveTo>
                  <a:pt x="497037" y="708659"/>
                </a:moveTo>
                <a:lnTo>
                  <a:pt x="440586" y="708659"/>
                </a:lnTo>
                <a:lnTo>
                  <a:pt x="449582" y="706119"/>
                </a:lnTo>
                <a:lnTo>
                  <a:pt x="456930" y="702309"/>
                </a:lnTo>
                <a:lnTo>
                  <a:pt x="461886" y="694689"/>
                </a:lnTo>
                <a:lnTo>
                  <a:pt x="463704" y="685799"/>
                </a:lnTo>
                <a:lnTo>
                  <a:pt x="463704" y="579119"/>
                </a:lnTo>
                <a:lnTo>
                  <a:pt x="473910" y="579119"/>
                </a:lnTo>
                <a:lnTo>
                  <a:pt x="473910" y="685799"/>
                </a:lnTo>
                <a:lnTo>
                  <a:pt x="475728" y="694689"/>
                </a:lnTo>
                <a:lnTo>
                  <a:pt x="480685" y="702309"/>
                </a:lnTo>
                <a:lnTo>
                  <a:pt x="488036" y="706119"/>
                </a:lnTo>
                <a:lnTo>
                  <a:pt x="497037" y="708659"/>
                </a:lnTo>
                <a:close/>
              </a:path>
              <a:path w="939165" h="723900">
                <a:moveTo>
                  <a:pt x="267515" y="723899"/>
                </a:moveTo>
                <a:lnTo>
                  <a:pt x="254418" y="721359"/>
                </a:lnTo>
                <a:lnTo>
                  <a:pt x="242636" y="716279"/>
                </a:lnTo>
                <a:lnTo>
                  <a:pt x="232633" y="708659"/>
                </a:lnTo>
                <a:lnTo>
                  <a:pt x="224876" y="698499"/>
                </a:lnTo>
                <a:lnTo>
                  <a:pt x="242931" y="698499"/>
                </a:lnTo>
                <a:lnTo>
                  <a:pt x="253975" y="706119"/>
                </a:lnTo>
                <a:lnTo>
                  <a:pt x="267496" y="708659"/>
                </a:lnTo>
                <a:lnTo>
                  <a:pt x="302429" y="708659"/>
                </a:lnTo>
                <a:lnTo>
                  <a:pt x="286725" y="718819"/>
                </a:lnTo>
                <a:lnTo>
                  <a:pt x="267515" y="723899"/>
                </a:lnTo>
                <a:close/>
              </a:path>
              <a:path w="939165" h="723900">
                <a:moveTo>
                  <a:pt x="756626" y="723899"/>
                </a:moveTo>
                <a:lnTo>
                  <a:pt x="743533" y="721359"/>
                </a:lnTo>
                <a:lnTo>
                  <a:pt x="731750" y="716279"/>
                </a:lnTo>
                <a:lnTo>
                  <a:pt x="721745" y="708659"/>
                </a:lnTo>
                <a:lnTo>
                  <a:pt x="713987" y="698499"/>
                </a:lnTo>
                <a:lnTo>
                  <a:pt x="732075" y="698499"/>
                </a:lnTo>
                <a:lnTo>
                  <a:pt x="743115" y="706119"/>
                </a:lnTo>
                <a:lnTo>
                  <a:pt x="756635" y="708659"/>
                </a:lnTo>
                <a:lnTo>
                  <a:pt x="791548" y="708659"/>
                </a:lnTo>
                <a:lnTo>
                  <a:pt x="775841" y="718819"/>
                </a:lnTo>
                <a:lnTo>
                  <a:pt x="756626" y="723899"/>
                </a:lnTo>
                <a:close/>
              </a:path>
              <a:path w="939165" h="723900">
                <a:moveTo>
                  <a:pt x="497037" y="722629"/>
                </a:moveTo>
                <a:lnTo>
                  <a:pt x="488876" y="722629"/>
                </a:lnTo>
                <a:lnTo>
                  <a:pt x="481321" y="720089"/>
                </a:lnTo>
                <a:lnTo>
                  <a:pt x="474566" y="716279"/>
                </a:lnTo>
                <a:lnTo>
                  <a:pt x="468802" y="709929"/>
                </a:lnTo>
                <a:lnTo>
                  <a:pt x="525359" y="709929"/>
                </a:lnTo>
                <a:lnTo>
                  <a:pt x="523738" y="712469"/>
                </a:lnTo>
                <a:lnTo>
                  <a:pt x="511730" y="720089"/>
                </a:lnTo>
                <a:lnTo>
                  <a:pt x="497037" y="7226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69752" y="2530591"/>
            <a:ext cx="800182" cy="798829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8687425" y="6347324"/>
            <a:ext cx="790575" cy="723265"/>
          </a:xfrm>
          <a:custGeom>
            <a:avLst/>
            <a:gdLst/>
            <a:ahLst/>
            <a:cxnLst/>
            <a:rect l="l" t="t" r="r" b="b"/>
            <a:pathLst>
              <a:path w="790575" h="723265">
                <a:moveTo>
                  <a:pt x="507280" y="412089"/>
                </a:moveTo>
                <a:lnTo>
                  <a:pt x="502277" y="412089"/>
                </a:lnTo>
                <a:lnTo>
                  <a:pt x="499767" y="411137"/>
                </a:lnTo>
                <a:lnTo>
                  <a:pt x="307126" y="220110"/>
                </a:lnTo>
                <a:lnTo>
                  <a:pt x="277305" y="177180"/>
                </a:lnTo>
                <a:lnTo>
                  <a:pt x="267306" y="127477"/>
                </a:lnTo>
                <a:lnTo>
                  <a:pt x="277329" y="77916"/>
                </a:lnTo>
                <a:lnTo>
                  <a:pt x="304658" y="37386"/>
                </a:lnTo>
                <a:lnTo>
                  <a:pt x="345161" y="10035"/>
                </a:lnTo>
                <a:lnTo>
                  <a:pt x="394713" y="0"/>
                </a:lnTo>
                <a:lnTo>
                  <a:pt x="427951" y="4466"/>
                </a:lnTo>
                <a:lnTo>
                  <a:pt x="458361" y="17184"/>
                </a:lnTo>
                <a:lnTo>
                  <a:pt x="461626" y="19678"/>
                </a:lnTo>
                <a:lnTo>
                  <a:pt x="394713" y="19678"/>
                </a:lnTo>
                <a:lnTo>
                  <a:pt x="352818" y="28164"/>
                </a:lnTo>
                <a:lnTo>
                  <a:pt x="318571" y="51291"/>
                </a:lnTo>
                <a:lnTo>
                  <a:pt x="295463" y="85561"/>
                </a:lnTo>
                <a:lnTo>
                  <a:pt x="286985" y="127477"/>
                </a:lnTo>
                <a:lnTo>
                  <a:pt x="289080" y="149311"/>
                </a:lnTo>
                <a:lnTo>
                  <a:pt x="295405" y="169606"/>
                </a:lnTo>
                <a:lnTo>
                  <a:pt x="306021" y="188494"/>
                </a:lnTo>
                <a:lnTo>
                  <a:pt x="320929" y="206042"/>
                </a:lnTo>
                <a:lnTo>
                  <a:pt x="504786" y="388372"/>
                </a:lnTo>
                <a:lnTo>
                  <a:pt x="532745" y="388372"/>
                </a:lnTo>
                <a:lnTo>
                  <a:pt x="509789" y="411137"/>
                </a:lnTo>
                <a:lnTo>
                  <a:pt x="507280" y="412089"/>
                </a:lnTo>
                <a:close/>
              </a:path>
              <a:path w="790575" h="723265">
                <a:moveTo>
                  <a:pt x="528814" y="63270"/>
                </a:moveTo>
                <a:lnTo>
                  <a:pt x="504786" y="63270"/>
                </a:lnTo>
                <a:lnTo>
                  <a:pt x="525099" y="37126"/>
                </a:lnTo>
                <a:lnTo>
                  <a:pt x="551198" y="17184"/>
                </a:lnTo>
                <a:lnTo>
                  <a:pt x="581605" y="4466"/>
                </a:lnTo>
                <a:lnTo>
                  <a:pt x="614844" y="0"/>
                </a:lnTo>
                <a:lnTo>
                  <a:pt x="664386" y="10035"/>
                </a:lnTo>
                <a:lnTo>
                  <a:pt x="678672" y="19678"/>
                </a:lnTo>
                <a:lnTo>
                  <a:pt x="614949" y="19678"/>
                </a:lnTo>
                <a:lnTo>
                  <a:pt x="582577" y="24716"/>
                </a:lnTo>
                <a:lnTo>
                  <a:pt x="553608" y="38932"/>
                </a:lnTo>
                <a:lnTo>
                  <a:pt x="530112" y="60981"/>
                </a:lnTo>
                <a:lnTo>
                  <a:pt x="528814" y="63270"/>
                </a:lnTo>
                <a:close/>
              </a:path>
              <a:path w="790575" h="723265">
                <a:moveTo>
                  <a:pt x="508871" y="95899"/>
                </a:moveTo>
                <a:lnTo>
                  <a:pt x="500686" y="95899"/>
                </a:lnTo>
                <a:lnTo>
                  <a:pt x="497012" y="93355"/>
                </a:lnTo>
                <a:lnTo>
                  <a:pt x="495569" y="89514"/>
                </a:lnTo>
                <a:lnTo>
                  <a:pt x="479455" y="60981"/>
                </a:lnTo>
                <a:lnTo>
                  <a:pt x="455978" y="38932"/>
                </a:lnTo>
                <a:lnTo>
                  <a:pt x="427083" y="24716"/>
                </a:lnTo>
                <a:lnTo>
                  <a:pt x="394713" y="19678"/>
                </a:lnTo>
                <a:lnTo>
                  <a:pt x="461626" y="19678"/>
                </a:lnTo>
                <a:lnTo>
                  <a:pt x="484464" y="37126"/>
                </a:lnTo>
                <a:lnTo>
                  <a:pt x="504786" y="63270"/>
                </a:lnTo>
                <a:lnTo>
                  <a:pt x="528814" y="63270"/>
                </a:lnTo>
                <a:lnTo>
                  <a:pt x="513988" y="89514"/>
                </a:lnTo>
                <a:lnTo>
                  <a:pt x="512545" y="93355"/>
                </a:lnTo>
                <a:lnTo>
                  <a:pt x="508871" y="95899"/>
                </a:lnTo>
                <a:close/>
              </a:path>
              <a:path w="790575" h="723265">
                <a:moveTo>
                  <a:pt x="740686" y="147566"/>
                </a:moveTo>
                <a:lnTo>
                  <a:pt x="720784" y="147566"/>
                </a:lnTo>
                <a:lnTo>
                  <a:pt x="721998" y="141066"/>
                </a:lnTo>
                <a:lnTo>
                  <a:pt x="722354" y="137022"/>
                </a:lnTo>
                <a:lnTo>
                  <a:pt x="722472" y="135670"/>
                </a:lnTo>
                <a:lnTo>
                  <a:pt x="722585" y="127477"/>
                </a:lnTo>
                <a:lnTo>
                  <a:pt x="714096" y="85561"/>
                </a:lnTo>
                <a:lnTo>
                  <a:pt x="690970" y="51291"/>
                </a:lnTo>
                <a:lnTo>
                  <a:pt x="656660" y="28164"/>
                </a:lnTo>
                <a:lnTo>
                  <a:pt x="614763" y="19678"/>
                </a:lnTo>
                <a:lnTo>
                  <a:pt x="678672" y="19678"/>
                </a:lnTo>
                <a:lnTo>
                  <a:pt x="704903" y="37386"/>
                </a:lnTo>
                <a:lnTo>
                  <a:pt x="732251" y="77916"/>
                </a:lnTo>
                <a:lnTo>
                  <a:pt x="742284" y="127477"/>
                </a:lnTo>
                <a:lnTo>
                  <a:pt x="742176" y="131103"/>
                </a:lnTo>
                <a:lnTo>
                  <a:pt x="742071" y="134540"/>
                </a:lnTo>
                <a:lnTo>
                  <a:pt x="742036" y="135670"/>
                </a:lnTo>
                <a:lnTo>
                  <a:pt x="741289" y="143717"/>
                </a:lnTo>
                <a:lnTo>
                  <a:pt x="740686" y="147566"/>
                </a:lnTo>
                <a:close/>
              </a:path>
              <a:path w="790575" h="723265">
                <a:moveTo>
                  <a:pt x="532745" y="388372"/>
                </a:moveTo>
                <a:lnTo>
                  <a:pt x="504786" y="388372"/>
                </a:lnTo>
                <a:lnTo>
                  <a:pt x="544315" y="349179"/>
                </a:lnTo>
                <a:lnTo>
                  <a:pt x="532768" y="331066"/>
                </a:lnTo>
                <a:lnTo>
                  <a:pt x="524133" y="311173"/>
                </a:lnTo>
                <a:lnTo>
                  <a:pt x="518708" y="289800"/>
                </a:lnTo>
                <a:lnTo>
                  <a:pt x="516801" y="267198"/>
                </a:lnTo>
                <a:lnTo>
                  <a:pt x="523678" y="223979"/>
                </a:lnTo>
                <a:lnTo>
                  <a:pt x="543040" y="186331"/>
                </a:lnTo>
                <a:lnTo>
                  <a:pt x="572615" y="156586"/>
                </a:lnTo>
                <a:lnTo>
                  <a:pt x="610136" y="137022"/>
                </a:lnTo>
                <a:lnTo>
                  <a:pt x="653339" y="129922"/>
                </a:lnTo>
                <a:lnTo>
                  <a:pt x="653569" y="129922"/>
                </a:lnTo>
                <a:lnTo>
                  <a:pt x="671653" y="131103"/>
                </a:lnTo>
                <a:lnTo>
                  <a:pt x="688913" y="134540"/>
                </a:lnTo>
                <a:lnTo>
                  <a:pt x="705334" y="140080"/>
                </a:lnTo>
                <a:lnTo>
                  <a:pt x="720784" y="147566"/>
                </a:lnTo>
                <a:lnTo>
                  <a:pt x="740686" y="147566"/>
                </a:lnTo>
                <a:lnTo>
                  <a:pt x="740413" y="149311"/>
                </a:lnTo>
                <a:lnTo>
                  <a:pt x="740365" y="149617"/>
                </a:lnTo>
                <a:lnTo>
                  <a:pt x="653487" y="149617"/>
                </a:lnTo>
                <a:lnTo>
                  <a:pt x="607834" y="158963"/>
                </a:lnTo>
                <a:lnTo>
                  <a:pt x="570636" y="184213"/>
                </a:lnTo>
                <a:lnTo>
                  <a:pt x="545586" y="221561"/>
                </a:lnTo>
                <a:lnTo>
                  <a:pt x="536475" y="267198"/>
                </a:lnTo>
                <a:lnTo>
                  <a:pt x="545691" y="312234"/>
                </a:lnTo>
                <a:lnTo>
                  <a:pt x="545789" y="312714"/>
                </a:lnTo>
                <a:lnTo>
                  <a:pt x="570956" y="349899"/>
                </a:lnTo>
                <a:lnTo>
                  <a:pt x="591959" y="364049"/>
                </a:lnTo>
                <a:lnTo>
                  <a:pt x="557273" y="364049"/>
                </a:lnTo>
                <a:lnTo>
                  <a:pt x="532745" y="388372"/>
                </a:lnTo>
                <a:close/>
              </a:path>
              <a:path w="790575" h="723265">
                <a:moveTo>
                  <a:pt x="721375" y="384187"/>
                </a:moveTo>
                <a:lnTo>
                  <a:pt x="653880" y="384187"/>
                </a:lnTo>
                <a:lnTo>
                  <a:pt x="699514" y="374833"/>
                </a:lnTo>
                <a:lnTo>
                  <a:pt x="736706" y="349579"/>
                </a:lnTo>
                <a:lnTo>
                  <a:pt x="761763" y="312234"/>
                </a:lnTo>
                <a:lnTo>
                  <a:pt x="770774" y="267198"/>
                </a:lnTo>
                <a:lnTo>
                  <a:pt x="770882" y="266558"/>
                </a:lnTo>
                <a:lnTo>
                  <a:pt x="761689" y="221561"/>
                </a:lnTo>
                <a:lnTo>
                  <a:pt x="761592" y="221088"/>
                </a:lnTo>
                <a:lnTo>
                  <a:pt x="736423" y="183899"/>
                </a:lnTo>
                <a:lnTo>
                  <a:pt x="699187" y="158817"/>
                </a:lnTo>
                <a:lnTo>
                  <a:pt x="653684" y="149617"/>
                </a:lnTo>
                <a:lnTo>
                  <a:pt x="740365" y="149617"/>
                </a:lnTo>
                <a:lnTo>
                  <a:pt x="740052" y="151617"/>
                </a:lnTo>
                <a:lnTo>
                  <a:pt x="738452" y="158817"/>
                </a:lnTo>
                <a:lnTo>
                  <a:pt x="738334" y="159350"/>
                </a:lnTo>
                <a:lnTo>
                  <a:pt x="759840" y="180549"/>
                </a:lnTo>
                <a:lnTo>
                  <a:pt x="776282" y="206042"/>
                </a:lnTo>
                <a:lnTo>
                  <a:pt x="786810" y="234991"/>
                </a:lnTo>
                <a:lnTo>
                  <a:pt x="790574" y="266558"/>
                </a:lnTo>
                <a:lnTo>
                  <a:pt x="783700" y="309824"/>
                </a:lnTo>
                <a:lnTo>
                  <a:pt x="764336" y="347469"/>
                </a:lnTo>
                <a:lnTo>
                  <a:pt x="734755" y="377212"/>
                </a:lnTo>
                <a:lnTo>
                  <a:pt x="721375" y="384187"/>
                </a:lnTo>
                <a:close/>
              </a:path>
              <a:path w="790575" h="723265">
                <a:moveTo>
                  <a:pt x="667412" y="350147"/>
                </a:moveTo>
                <a:lnTo>
                  <a:pt x="639955" y="350147"/>
                </a:lnTo>
                <a:lnTo>
                  <a:pt x="632066" y="348549"/>
                </a:lnTo>
                <a:lnTo>
                  <a:pt x="619666" y="300926"/>
                </a:lnTo>
                <a:lnTo>
                  <a:pt x="590766" y="300926"/>
                </a:lnTo>
                <a:lnTo>
                  <a:pt x="570580" y="252541"/>
                </a:lnTo>
                <a:lnTo>
                  <a:pt x="572057" y="245238"/>
                </a:lnTo>
                <a:lnTo>
                  <a:pt x="576412" y="238783"/>
                </a:lnTo>
                <a:lnTo>
                  <a:pt x="582867" y="234428"/>
                </a:lnTo>
                <a:lnTo>
                  <a:pt x="590766" y="232830"/>
                </a:lnTo>
                <a:lnTo>
                  <a:pt x="619666" y="232830"/>
                </a:lnTo>
                <a:lnTo>
                  <a:pt x="619785" y="203320"/>
                </a:lnTo>
                <a:lnTo>
                  <a:pt x="621263" y="196016"/>
                </a:lnTo>
                <a:lnTo>
                  <a:pt x="625616" y="189562"/>
                </a:lnTo>
                <a:lnTo>
                  <a:pt x="632066" y="185206"/>
                </a:lnTo>
                <a:lnTo>
                  <a:pt x="639955" y="183608"/>
                </a:lnTo>
                <a:lnTo>
                  <a:pt x="667412" y="183608"/>
                </a:lnTo>
                <a:lnTo>
                  <a:pt x="675301" y="185206"/>
                </a:lnTo>
                <a:lnTo>
                  <a:pt x="681751" y="189562"/>
                </a:lnTo>
                <a:lnTo>
                  <a:pt x="686104" y="196016"/>
                </a:lnTo>
                <a:lnTo>
                  <a:pt x="687582" y="203320"/>
                </a:lnTo>
                <a:lnTo>
                  <a:pt x="639644" y="203320"/>
                </a:lnTo>
                <a:lnTo>
                  <a:pt x="639348" y="203615"/>
                </a:lnTo>
                <a:lnTo>
                  <a:pt x="639348" y="248143"/>
                </a:lnTo>
                <a:lnTo>
                  <a:pt x="634936" y="252541"/>
                </a:lnTo>
                <a:lnTo>
                  <a:pt x="590438" y="252541"/>
                </a:lnTo>
                <a:lnTo>
                  <a:pt x="590142" y="252837"/>
                </a:lnTo>
                <a:lnTo>
                  <a:pt x="590142" y="280952"/>
                </a:lnTo>
                <a:lnTo>
                  <a:pt x="590438" y="281247"/>
                </a:lnTo>
                <a:lnTo>
                  <a:pt x="634936" y="281247"/>
                </a:lnTo>
                <a:lnTo>
                  <a:pt x="639348" y="285662"/>
                </a:lnTo>
                <a:lnTo>
                  <a:pt x="639348" y="330173"/>
                </a:lnTo>
                <a:lnTo>
                  <a:pt x="639644" y="330469"/>
                </a:lnTo>
                <a:lnTo>
                  <a:pt x="687575" y="330469"/>
                </a:lnTo>
                <a:lnTo>
                  <a:pt x="686102" y="337739"/>
                </a:lnTo>
                <a:lnTo>
                  <a:pt x="681745" y="344194"/>
                </a:lnTo>
                <a:lnTo>
                  <a:pt x="675294" y="348549"/>
                </a:lnTo>
                <a:lnTo>
                  <a:pt x="667412" y="350147"/>
                </a:lnTo>
                <a:close/>
              </a:path>
              <a:path w="790575" h="723265">
                <a:moveTo>
                  <a:pt x="687575" y="330469"/>
                </a:moveTo>
                <a:lnTo>
                  <a:pt x="667724" y="330469"/>
                </a:lnTo>
                <a:lnTo>
                  <a:pt x="668019" y="330173"/>
                </a:lnTo>
                <a:lnTo>
                  <a:pt x="668019" y="285662"/>
                </a:lnTo>
                <a:lnTo>
                  <a:pt x="672431" y="281247"/>
                </a:lnTo>
                <a:lnTo>
                  <a:pt x="716913" y="281247"/>
                </a:lnTo>
                <a:lnTo>
                  <a:pt x="717241" y="280952"/>
                </a:lnTo>
                <a:lnTo>
                  <a:pt x="717241" y="252837"/>
                </a:lnTo>
                <a:lnTo>
                  <a:pt x="716897" y="252541"/>
                </a:lnTo>
                <a:lnTo>
                  <a:pt x="672431" y="252541"/>
                </a:lnTo>
                <a:lnTo>
                  <a:pt x="668019" y="248143"/>
                </a:lnTo>
                <a:lnTo>
                  <a:pt x="668019" y="203615"/>
                </a:lnTo>
                <a:lnTo>
                  <a:pt x="667724" y="203320"/>
                </a:lnTo>
                <a:lnTo>
                  <a:pt x="687582" y="203320"/>
                </a:lnTo>
                <a:lnTo>
                  <a:pt x="687701" y="232830"/>
                </a:lnTo>
                <a:lnTo>
                  <a:pt x="716634" y="232830"/>
                </a:lnTo>
                <a:lnTo>
                  <a:pt x="724522" y="234428"/>
                </a:lnTo>
                <a:lnTo>
                  <a:pt x="730971" y="238783"/>
                </a:lnTo>
                <a:lnTo>
                  <a:pt x="735322" y="245238"/>
                </a:lnTo>
                <a:lnTo>
                  <a:pt x="736801" y="252541"/>
                </a:lnTo>
                <a:lnTo>
                  <a:pt x="736801" y="281247"/>
                </a:lnTo>
                <a:lnTo>
                  <a:pt x="735330" y="288518"/>
                </a:lnTo>
                <a:lnTo>
                  <a:pt x="730985" y="294972"/>
                </a:lnTo>
                <a:lnTo>
                  <a:pt x="724548" y="299328"/>
                </a:lnTo>
                <a:lnTo>
                  <a:pt x="716715" y="300926"/>
                </a:lnTo>
                <a:lnTo>
                  <a:pt x="687701" y="300926"/>
                </a:lnTo>
                <a:lnTo>
                  <a:pt x="687575" y="330469"/>
                </a:lnTo>
                <a:close/>
              </a:path>
              <a:path w="790575" h="723265">
                <a:moveTo>
                  <a:pt x="653913" y="403882"/>
                </a:moveTo>
                <a:lnTo>
                  <a:pt x="653684" y="403882"/>
                </a:lnTo>
                <a:lnTo>
                  <a:pt x="626256" y="401118"/>
                </a:lnTo>
                <a:lnTo>
                  <a:pt x="600681" y="393192"/>
                </a:lnTo>
                <a:lnTo>
                  <a:pt x="577504" y="380652"/>
                </a:lnTo>
                <a:lnTo>
                  <a:pt x="557273" y="364049"/>
                </a:lnTo>
                <a:lnTo>
                  <a:pt x="591959" y="364049"/>
                </a:lnTo>
                <a:lnTo>
                  <a:pt x="608185" y="374980"/>
                </a:lnTo>
                <a:lnTo>
                  <a:pt x="653684" y="384187"/>
                </a:lnTo>
                <a:lnTo>
                  <a:pt x="721375" y="384187"/>
                </a:lnTo>
                <a:lnTo>
                  <a:pt x="697228" y="396776"/>
                </a:lnTo>
                <a:lnTo>
                  <a:pt x="653913" y="403882"/>
                </a:lnTo>
                <a:close/>
              </a:path>
              <a:path w="790575" h="723265">
                <a:moveTo>
                  <a:pt x="181722" y="456944"/>
                </a:moveTo>
                <a:lnTo>
                  <a:pt x="137022" y="456944"/>
                </a:lnTo>
                <a:lnTo>
                  <a:pt x="171444" y="439359"/>
                </a:lnTo>
                <a:lnTo>
                  <a:pt x="206867" y="426446"/>
                </a:lnTo>
                <a:lnTo>
                  <a:pt x="243493" y="418142"/>
                </a:lnTo>
                <a:lnTo>
                  <a:pt x="281523" y="414386"/>
                </a:lnTo>
                <a:lnTo>
                  <a:pt x="317551" y="414766"/>
                </a:lnTo>
                <a:lnTo>
                  <a:pt x="355961" y="418752"/>
                </a:lnTo>
                <a:lnTo>
                  <a:pt x="392843" y="426702"/>
                </a:lnTo>
                <a:lnTo>
                  <a:pt x="411669" y="434049"/>
                </a:lnTo>
                <a:lnTo>
                  <a:pt x="282310" y="434049"/>
                </a:lnTo>
                <a:lnTo>
                  <a:pt x="244014" y="438019"/>
                </a:lnTo>
                <a:lnTo>
                  <a:pt x="207165" y="446955"/>
                </a:lnTo>
                <a:lnTo>
                  <a:pt x="181722" y="456944"/>
                </a:lnTo>
                <a:close/>
              </a:path>
              <a:path w="790575" h="723265">
                <a:moveTo>
                  <a:pt x="103004" y="698309"/>
                </a:moveTo>
                <a:lnTo>
                  <a:pt x="34034" y="698309"/>
                </a:lnTo>
                <a:lnTo>
                  <a:pt x="20800" y="695628"/>
                </a:lnTo>
                <a:lnTo>
                  <a:pt x="9980" y="688322"/>
                </a:lnTo>
                <a:lnTo>
                  <a:pt x="2679" y="677495"/>
                </a:lnTo>
                <a:lnTo>
                  <a:pt x="0" y="664253"/>
                </a:lnTo>
                <a:lnTo>
                  <a:pt x="0" y="454942"/>
                </a:lnTo>
                <a:lnTo>
                  <a:pt x="2679" y="441700"/>
                </a:lnTo>
                <a:lnTo>
                  <a:pt x="9980" y="430873"/>
                </a:lnTo>
                <a:lnTo>
                  <a:pt x="20800" y="423567"/>
                </a:lnTo>
                <a:lnTo>
                  <a:pt x="34034" y="420886"/>
                </a:lnTo>
                <a:lnTo>
                  <a:pt x="102987" y="420886"/>
                </a:lnTo>
                <a:lnTo>
                  <a:pt x="116221" y="423567"/>
                </a:lnTo>
                <a:lnTo>
                  <a:pt x="127041" y="430873"/>
                </a:lnTo>
                <a:lnTo>
                  <a:pt x="133577" y="440565"/>
                </a:lnTo>
                <a:lnTo>
                  <a:pt x="26128" y="440565"/>
                </a:lnTo>
                <a:lnTo>
                  <a:pt x="19725" y="446955"/>
                </a:lnTo>
                <a:lnTo>
                  <a:pt x="19682" y="672147"/>
                </a:lnTo>
                <a:lnTo>
                  <a:pt x="26128" y="678614"/>
                </a:lnTo>
                <a:lnTo>
                  <a:pt x="133604" y="678614"/>
                </a:lnTo>
                <a:lnTo>
                  <a:pt x="127057" y="688322"/>
                </a:lnTo>
                <a:lnTo>
                  <a:pt x="116238" y="695628"/>
                </a:lnTo>
                <a:lnTo>
                  <a:pt x="103004" y="698309"/>
                </a:lnTo>
                <a:close/>
              </a:path>
              <a:path w="790575" h="723265">
                <a:moveTo>
                  <a:pt x="518815" y="576044"/>
                </a:moveTo>
                <a:lnTo>
                  <a:pt x="471697" y="576044"/>
                </a:lnTo>
                <a:lnTo>
                  <a:pt x="487402" y="574373"/>
                </a:lnTo>
                <a:lnTo>
                  <a:pt x="501340" y="566947"/>
                </a:lnTo>
                <a:lnTo>
                  <a:pt x="511741" y="554255"/>
                </a:lnTo>
                <a:lnTo>
                  <a:pt x="516295" y="538827"/>
                </a:lnTo>
                <a:lnTo>
                  <a:pt x="516370" y="538572"/>
                </a:lnTo>
                <a:lnTo>
                  <a:pt x="494617" y="498534"/>
                </a:lnTo>
                <a:lnTo>
                  <a:pt x="415084" y="456354"/>
                </a:lnTo>
                <a:lnTo>
                  <a:pt x="351533" y="438019"/>
                </a:lnTo>
                <a:lnTo>
                  <a:pt x="282310" y="434049"/>
                </a:lnTo>
                <a:lnTo>
                  <a:pt x="411669" y="434049"/>
                </a:lnTo>
                <a:lnTo>
                  <a:pt x="503819" y="481153"/>
                </a:lnTo>
                <a:lnTo>
                  <a:pt x="535515" y="526047"/>
                </a:lnTo>
                <a:lnTo>
                  <a:pt x="535409" y="544818"/>
                </a:lnTo>
                <a:lnTo>
                  <a:pt x="613229" y="544818"/>
                </a:lnTo>
                <a:lnTo>
                  <a:pt x="526880" y="567385"/>
                </a:lnTo>
                <a:lnTo>
                  <a:pt x="518815" y="576044"/>
                </a:lnTo>
                <a:close/>
              </a:path>
              <a:path w="790575" h="723265">
                <a:moveTo>
                  <a:pt x="133604" y="678614"/>
                </a:moveTo>
                <a:lnTo>
                  <a:pt x="110926" y="678614"/>
                </a:lnTo>
                <a:lnTo>
                  <a:pt x="117356" y="672147"/>
                </a:lnTo>
                <a:lnTo>
                  <a:pt x="117313" y="446955"/>
                </a:lnTo>
                <a:lnTo>
                  <a:pt x="110926" y="440565"/>
                </a:lnTo>
                <a:lnTo>
                  <a:pt x="133577" y="440565"/>
                </a:lnTo>
                <a:lnTo>
                  <a:pt x="134342" y="441700"/>
                </a:lnTo>
                <a:lnTo>
                  <a:pt x="137022" y="454942"/>
                </a:lnTo>
                <a:lnTo>
                  <a:pt x="137022" y="456944"/>
                </a:lnTo>
                <a:lnTo>
                  <a:pt x="181722" y="456944"/>
                </a:lnTo>
                <a:lnTo>
                  <a:pt x="171592" y="460921"/>
                </a:lnTo>
                <a:lnTo>
                  <a:pt x="137038" y="479988"/>
                </a:lnTo>
                <a:lnTo>
                  <a:pt x="137038" y="637254"/>
                </a:lnTo>
                <a:lnTo>
                  <a:pt x="223579" y="657491"/>
                </a:lnTo>
                <a:lnTo>
                  <a:pt x="137038" y="657491"/>
                </a:lnTo>
                <a:lnTo>
                  <a:pt x="137038" y="664253"/>
                </a:lnTo>
                <a:lnTo>
                  <a:pt x="134359" y="677495"/>
                </a:lnTo>
                <a:lnTo>
                  <a:pt x="133604" y="678614"/>
                </a:lnTo>
                <a:close/>
              </a:path>
              <a:path w="790575" h="723265">
                <a:moveTo>
                  <a:pt x="613229" y="544818"/>
                </a:moveTo>
                <a:lnTo>
                  <a:pt x="535409" y="544818"/>
                </a:lnTo>
                <a:lnTo>
                  <a:pt x="723982" y="495531"/>
                </a:lnTo>
                <a:lnTo>
                  <a:pt x="744284" y="494259"/>
                </a:lnTo>
                <a:lnTo>
                  <a:pt x="762910" y="500448"/>
                </a:lnTo>
                <a:lnTo>
                  <a:pt x="777967" y="513042"/>
                </a:lnTo>
                <a:lnTo>
                  <a:pt x="778354" y="513767"/>
                </a:lnTo>
                <a:lnTo>
                  <a:pt x="741690" y="513767"/>
                </a:lnTo>
                <a:lnTo>
                  <a:pt x="728969" y="514570"/>
                </a:lnTo>
                <a:lnTo>
                  <a:pt x="613229" y="544818"/>
                </a:lnTo>
                <a:close/>
              </a:path>
              <a:path w="790575" h="723265">
                <a:moveTo>
                  <a:pt x="468915" y="595564"/>
                </a:moveTo>
                <a:lnTo>
                  <a:pt x="446806" y="588804"/>
                </a:lnTo>
                <a:lnTo>
                  <a:pt x="336814" y="530457"/>
                </a:lnTo>
                <a:lnTo>
                  <a:pt x="334977" y="524499"/>
                </a:lnTo>
                <a:lnTo>
                  <a:pt x="340062" y="514898"/>
                </a:lnTo>
                <a:lnTo>
                  <a:pt x="346090" y="513042"/>
                </a:lnTo>
                <a:lnTo>
                  <a:pt x="347365" y="513767"/>
                </a:lnTo>
                <a:lnTo>
                  <a:pt x="456023" y="571407"/>
                </a:lnTo>
                <a:lnTo>
                  <a:pt x="471697" y="576044"/>
                </a:lnTo>
                <a:lnTo>
                  <a:pt x="518815" y="576044"/>
                </a:lnTo>
                <a:lnTo>
                  <a:pt x="511275" y="584139"/>
                </a:lnTo>
                <a:lnTo>
                  <a:pt x="491179" y="593771"/>
                </a:lnTo>
                <a:lnTo>
                  <a:pt x="468915" y="595564"/>
                </a:lnTo>
                <a:close/>
              </a:path>
              <a:path w="790575" h="723265">
                <a:moveTo>
                  <a:pt x="504671" y="702929"/>
                </a:moveTo>
                <a:lnTo>
                  <a:pt x="440321" y="702929"/>
                </a:lnTo>
                <a:lnTo>
                  <a:pt x="456928" y="700145"/>
                </a:lnTo>
                <a:lnTo>
                  <a:pt x="473639" y="694534"/>
                </a:lnTo>
                <a:lnTo>
                  <a:pt x="750586" y="578924"/>
                </a:lnTo>
                <a:lnTo>
                  <a:pt x="760877" y="572188"/>
                </a:lnTo>
                <a:lnTo>
                  <a:pt x="767790" y="562531"/>
                </a:lnTo>
                <a:lnTo>
                  <a:pt x="770812" y="551047"/>
                </a:lnTo>
                <a:lnTo>
                  <a:pt x="769432" y="538827"/>
                </a:lnTo>
                <a:lnTo>
                  <a:pt x="768760" y="536743"/>
                </a:lnTo>
                <a:lnTo>
                  <a:pt x="762773" y="525516"/>
                </a:lnTo>
                <a:lnTo>
                  <a:pt x="753354" y="517637"/>
                </a:lnTo>
                <a:lnTo>
                  <a:pt x="741690" y="513767"/>
                </a:lnTo>
                <a:lnTo>
                  <a:pt x="778354" y="513767"/>
                </a:lnTo>
                <a:lnTo>
                  <a:pt x="787556" y="530982"/>
                </a:lnTo>
                <a:lnTo>
                  <a:pt x="788213" y="533017"/>
                </a:lnTo>
                <a:lnTo>
                  <a:pt x="790435" y="552580"/>
                </a:lnTo>
                <a:lnTo>
                  <a:pt x="785627" y="570916"/>
                </a:lnTo>
                <a:lnTo>
                  <a:pt x="774604" y="586338"/>
                </a:lnTo>
                <a:lnTo>
                  <a:pt x="758164" y="597109"/>
                </a:lnTo>
                <a:lnTo>
                  <a:pt x="504671" y="702929"/>
                </a:lnTo>
                <a:close/>
              </a:path>
              <a:path w="790575" h="723265">
                <a:moveTo>
                  <a:pt x="431814" y="722945"/>
                </a:moveTo>
                <a:lnTo>
                  <a:pt x="137038" y="657491"/>
                </a:lnTo>
                <a:lnTo>
                  <a:pt x="223579" y="657491"/>
                </a:lnTo>
                <a:lnTo>
                  <a:pt x="405987" y="700145"/>
                </a:lnTo>
                <a:lnTo>
                  <a:pt x="423401" y="702929"/>
                </a:lnTo>
                <a:lnTo>
                  <a:pt x="504671" y="702929"/>
                </a:lnTo>
                <a:lnTo>
                  <a:pt x="481217" y="712720"/>
                </a:lnTo>
                <a:lnTo>
                  <a:pt x="468947" y="717198"/>
                </a:lnTo>
                <a:lnTo>
                  <a:pt x="456645" y="720392"/>
                </a:lnTo>
                <a:lnTo>
                  <a:pt x="444278" y="722307"/>
                </a:lnTo>
                <a:lnTo>
                  <a:pt x="431814" y="722945"/>
                </a:lnTo>
                <a:close/>
              </a:path>
            </a:pathLst>
          </a:custGeom>
          <a:solidFill>
            <a:srgbClr val="120F0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1956" y="3641698"/>
            <a:ext cx="104775" cy="1047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1956" y="4003648"/>
            <a:ext cx="104775" cy="1047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1956" y="4365598"/>
            <a:ext cx="104775" cy="1047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1956" y="4727548"/>
            <a:ext cx="104775" cy="1047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1956" y="5089498"/>
            <a:ext cx="104775" cy="10477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1956" y="5451448"/>
            <a:ext cx="104775" cy="10477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1956" y="5813398"/>
            <a:ext cx="104775" cy="10477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0082" y="3641698"/>
            <a:ext cx="104775" cy="10477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0082" y="4365598"/>
            <a:ext cx="104775" cy="10477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0082" y="4727548"/>
            <a:ext cx="104775" cy="10477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0082" y="5089498"/>
            <a:ext cx="104775" cy="10477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0082" y="5451448"/>
            <a:ext cx="104775" cy="10477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0082" y="5813398"/>
            <a:ext cx="104775" cy="10477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9551" y="7376648"/>
            <a:ext cx="104775" cy="104774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9551" y="7738598"/>
            <a:ext cx="104775" cy="10477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9551" y="8100548"/>
            <a:ext cx="104775" cy="10477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9551" y="8462498"/>
            <a:ext cx="104775" cy="104774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9551" y="8824448"/>
            <a:ext cx="104775" cy="104774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9551" y="9186398"/>
            <a:ext cx="104775" cy="104774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93265" y="7376648"/>
            <a:ext cx="104775" cy="10477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93265" y="8100548"/>
            <a:ext cx="104775" cy="104774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10060511" y="7944973"/>
            <a:ext cx="55162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solidFill>
                  <a:srgbClr val="283C54"/>
                </a:solidFill>
                <a:latin typeface="Lucida Sans Unicode"/>
                <a:cs typeface="Lucida Sans Unicode"/>
              </a:rPr>
              <a:t>Augmentation</a:t>
            </a:r>
            <a:r>
              <a:rPr sz="2400" spc="-13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de</a:t>
            </a:r>
            <a:r>
              <a:rPr sz="2400" spc="-13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65" dirty="0">
                <a:solidFill>
                  <a:srgbClr val="283C54"/>
                </a:solidFill>
                <a:latin typeface="Lucida Sans Unicode"/>
                <a:cs typeface="Lucida Sans Unicode"/>
              </a:rPr>
              <a:t>l’institutionnalisation</a:t>
            </a:r>
            <a:endParaRPr sz="2400">
              <a:latin typeface="Lucida Sans Unicode"/>
              <a:cs typeface="Lucida Sans Unicode"/>
            </a:endParaRPr>
          </a:p>
        </p:txBody>
      </p:sp>
      <p:pic>
        <p:nvPicPr>
          <p:cNvPr id="32" name="object 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93265" y="8462498"/>
            <a:ext cx="104775" cy="104774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10060511" y="8306923"/>
            <a:ext cx="5981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solidFill>
                  <a:srgbClr val="283C54"/>
                </a:solidFill>
                <a:latin typeface="Lucida Sans Unicode"/>
                <a:cs typeface="Lucida Sans Unicode"/>
              </a:rPr>
              <a:t>Augmentation</a:t>
            </a:r>
            <a:r>
              <a:rPr sz="2400" spc="-114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40" dirty="0">
                <a:solidFill>
                  <a:srgbClr val="283C54"/>
                </a:solidFill>
                <a:latin typeface="Lucida Sans Unicode"/>
                <a:cs typeface="Lucida Sans Unicode"/>
              </a:rPr>
              <a:t>des</a:t>
            </a:r>
            <a:r>
              <a:rPr sz="2400" spc="-11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40" dirty="0">
                <a:solidFill>
                  <a:srgbClr val="283C54"/>
                </a:solidFill>
                <a:latin typeface="Lucida Sans Unicode"/>
                <a:cs typeface="Lucida Sans Unicode"/>
              </a:rPr>
              <a:t>ressources</a:t>
            </a:r>
            <a:r>
              <a:rPr sz="2400" spc="-114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30" dirty="0">
                <a:solidFill>
                  <a:srgbClr val="283C54"/>
                </a:solidFill>
                <a:latin typeface="Lucida Sans Unicode"/>
                <a:cs typeface="Lucida Sans Unicode"/>
              </a:rPr>
              <a:t>nécessaires</a:t>
            </a:r>
            <a:endParaRPr sz="2400">
              <a:latin typeface="Lucida Sans Unicode"/>
              <a:cs typeface="Lucida Sans Unicode"/>
            </a:endParaRPr>
          </a:p>
        </p:txBody>
      </p:sp>
      <p:pic>
        <p:nvPicPr>
          <p:cNvPr id="34" name="object 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93265" y="8824448"/>
            <a:ext cx="104775" cy="104774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0060511" y="8668873"/>
            <a:ext cx="531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5" dirty="0">
                <a:solidFill>
                  <a:srgbClr val="283C54"/>
                </a:solidFill>
                <a:latin typeface="Lucida Sans Unicode"/>
                <a:cs typeface="Lucida Sans Unicode"/>
              </a:rPr>
              <a:t>etc.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36" name="object 3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Conséquences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401129" y="2447020"/>
            <a:ext cx="6877684" cy="3602354"/>
          </a:xfrm>
          <a:prstGeom prst="rect">
            <a:avLst/>
          </a:prstGeom>
        </p:spPr>
        <p:txBody>
          <a:bodyPr vert="horz" wrap="square" lIns="0" tIns="306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15"/>
              </a:spcBef>
            </a:pPr>
            <a:r>
              <a:rPr sz="3600" spc="-10" dirty="0">
                <a:solidFill>
                  <a:srgbClr val="283C54"/>
                </a:solidFill>
                <a:latin typeface="Arial MT"/>
                <a:cs typeface="Arial MT"/>
              </a:rPr>
              <a:t>Patients</a:t>
            </a:r>
            <a:endParaRPr sz="3600">
              <a:latin typeface="Arial MT"/>
              <a:cs typeface="Arial MT"/>
            </a:endParaRPr>
          </a:p>
          <a:p>
            <a:pPr marL="530225" marR="2017395">
              <a:lnSpc>
                <a:spcPts val="2850"/>
              </a:lnSpc>
              <a:spcBef>
                <a:spcPts val="1664"/>
              </a:spcBef>
            </a:pPr>
            <a:r>
              <a:rPr sz="2400" spc="-55" dirty="0">
                <a:solidFill>
                  <a:srgbClr val="283C54"/>
                </a:solidFill>
                <a:latin typeface="Lucida Sans Unicode"/>
                <a:cs typeface="Lucida Sans Unicode"/>
              </a:rPr>
              <a:t>Diminution</a:t>
            </a:r>
            <a:r>
              <a:rPr sz="2400" spc="-14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de</a:t>
            </a:r>
            <a:r>
              <a:rPr sz="2400" spc="-16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55" dirty="0">
                <a:solidFill>
                  <a:srgbClr val="283C54"/>
                </a:solidFill>
                <a:latin typeface="Lucida Sans Unicode"/>
                <a:cs typeface="Lucida Sans Unicode"/>
              </a:rPr>
              <a:t>la</a:t>
            </a:r>
            <a:r>
              <a:rPr sz="2400" spc="-14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45" dirty="0">
                <a:solidFill>
                  <a:srgbClr val="283C54"/>
                </a:solidFill>
                <a:latin typeface="Lucida Sans Unicode"/>
                <a:cs typeface="Lucida Sans Unicode"/>
              </a:rPr>
              <a:t>qualité</a:t>
            </a:r>
            <a:r>
              <a:rPr sz="2400" spc="-15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de</a:t>
            </a:r>
            <a:r>
              <a:rPr sz="2400" spc="-14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vie </a:t>
            </a:r>
            <a:r>
              <a:rPr sz="2400" spc="-70" dirty="0">
                <a:solidFill>
                  <a:srgbClr val="283C54"/>
                </a:solidFill>
                <a:latin typeface="Lucida Sans Unicode"/>
                <a:cs typeface="Lucida Sans Unicode"/>
              </a:rPr>
              <a:t>Déclin</a:t>
            </a:r>
            <a:r>
              <a:rPr sz="2400" spc="-8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fonctionnel</a:t>
            </a:r>
            <a:endParaRPr sz="2400">
              <a:latin typeface="Lucida Sans Unicode"/>
              <a:cs typeface="Lucida Sans Unicode"/>
            </a:endParaRPr>
          </a:p>
          <a:p>
            <a:pPr marL="530225">
              <a:lnSpc>
                <a:spcPts val="2745"/>
              </a:lnSpc>
            </a:pPr>
            <a:r>
              <a:rPr sz="2400" dirty="0">
                <a:solidFill>
                  <a:srgbClr val="283C54"/>
                </a:solidFill>
                <a:latin typeface="Lucida Sans Unicode"/>
                <a:cs typeface="Lucida Sans Unicode"/>
              </a:rPr>
              <a:t>Perte</a:t>
            </a:r>
            <a:r>
              <a:rPr sz="2400" spc="-8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d’autonomie</a:t>
            </a:r>
            <a:endParaRPr sz="2400">
              <a:latin typeface="Lucida Sans Unicode"/>
              <a:cs typeface="Lucida Sans Unicode"/>
            </a:endParaRPr>
          </a:p>
          <a:p>
            <a:pPr marL="530225" marR="5080">
              <a:lnSpc>
                <a:spcPts val="2850"/>
              </a:lnSpc>
              <a:spcBef>
                <a:spcPts val="105"/>
              </a:spcBef>
            </a:pPr>
            <a:r>
              <a:rPr sz="2400" spc="-60" dirty="0">
                <a:solidFill>
                  <a:srgbClr val="283C54"/>
                </a:solidFill>
                <a:latin typeface="Lucida Sans Unicode"/>
                <a:cs typeface="Lucida Sans Unicode"/>
              </a:rPr>
              <a:t>Restriction</a:t>
            </a:r>
            <a:r>
              <a:rPr sz="2400" spc="-14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40" dirty="0">
                <a:solidFill>
                  <a:srgbClr val="283C54"/>
                </a:solidFill>
                <a:latin typeface="Lucida Sans Unicode"/>
                <a:cs typeface="Lucida Sans Unicode"/>
              </a:rPr>
              <a:t>des</a:t>
            </a:r>
            <a:r>
              <a:rPr sz="2400" spc="-15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55" dirty="0">
                <a:solidFill>
                  <a:srgbClr val="283C54"/>
                </a:solidFill>
                <a:latin typeface="Lucida Sans Unicode"/>
                <a:cs typeface="Lucida Sans Unicode"/>
              </a:rPr>
              <a:t>activités</a:t>
            </a:r>
            <a:r>
              <a:rPr sz="2400" spc="-14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283C54"/>
                </a:solidFill>
                <a:latin typeface="Lucida Sans Unicode"/>
                <a:cs typeface="Lucida Sans Unicode"/>
              </a:rPr>
              <a:t>et</a:t>
            </a:r>
            <a:r>
              <a:rPr sz="2400" spc="-14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de</a:t>
            </a:r>
            <a:r>
              <a:rPr sz="2400" spc="-14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55" dirty="0">
                <a:solidFill>
                  <a:srgbClr val="283C54"/>
                </a:solidFill>
                <a:latin typeface="Lucida Sans Unicode"/>
                <a:cs typeface="Lucida Sans Unicode"/>
              </a:rPr>
              <a:t>la</a:t>
            </a:r>
            <a:r>
              <a:rPr sz="2400" spc="-14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40" dirty="0">
                <a:solidFill>
                  <a:srgbClr val="283C54"/>
                </a:solidFill>
                <a:latin typeface="Lucida Sans Unicode"/>
                <a:cs typeface="Lucida Sans Unicode"/>
              </a:rPr>
              <a:t>participation </a:t>
            </a:r>
            <a:r>
              <a:rPr sz="2400" spc="-70" dirty="0">
                <a:solidFill>
                  <a:srgbClr val="283C54"/>
                </a:solidFill>
                <a:latin typeface="Lucida Sans Unicode"/>
                <a:cs typeface="Lucida Sans Unicode"/>
              </a:rPr>
              <a:t>Difficultés</a:t>
            </a:r>
            <a:r>
              <a:rPr sz="2400" spc="-8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relationnelles</a:t>
            </a:r>
            <a:r>
              <a:rPr sz="2400" spc="60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60" dirty="0">
                <a:solidFill>
                  <a:srgbClr val="283C54"/>
                </a:solidFill>
                <a:latin typeface="Lucida Sans Unicode"/>
                <a:cs typeface="Lucida Sans Unicode"/>
              </a:rPr>
              <a:t>Institutionnalisation</a:t>
            </a:r>
            <a:r>
              <a:rPr sz="2400" spc="-4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précoce</a:t>
            </a:r>
            <a:endParaRPr sz="2400">
              <a:latin typeface="Lucida Sans Unicode"/>
              <a:cs typeface="Lucida Sans Unicode"/>
            </a:endParaRPr>
          </a:p>
          <a:p>
            <a:pPr marL="530225">
              <a:lnSpc>
                <a:spcPts val="2760"/>
              </a:lnSpc>
            </a:pPr>
            <a:r>
              <a:rPr sz="2400" spc="-20" dirty="0">
                <a:solidFill>
                  <a:srgbClr val="283C54"/>
                </a:solidFill>
                <a:latin typeface="Lucida Sans Unicode"/>
                <a:cs typeface="Lucida Sans Unicode"/>
              </a:rPr>
              <a:t>etc.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518724" y="6181973"/>
            <a:ext cx="6219825" cy="3240405"/>
          </a:xfrm>
          <a:prstGeom prst="rect">
            <a:avLst/>
          </a:prstGeom>
        </p:spPr>
        <p:txBody>
          <a:bodyPr vert="horz" wrap="square" lIns="0" tIns="306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15"/>
              </a:spcBef>
            </a:pPr>
            <a:r>
              <a:rPr sz="3600" dirty="0">
                <a:solidFill>
                  <a:srgbClr val="283C54"/>
                </a:solidFill>
                <a:latin typeface="Arial MT"/>
                <a:cs typeface="Arial MT"/>
              </a:rPr>
              <a:t>Aidants </a:t>
            </a:r>
            <a:r>
              <a:rPr sz="3600" spc="-10" dirty="0">
                <a:solidFill>
                  <a:srgbClr val="283C54"/>
                </a:solidFill>
                <a:latin typeface="Arial MT"/>
                <a:cs typeface="Arial MT"/>
              </a:rPr>
              <a:t>informels</a:t>
            </a:r>
            <a:endParaRPr sz="3600">
              <a:latin typeface="Arial MT"/>
              <a:cs typeface="Arial MT"/>
            </a:endParaRPr>
          </a:p>
          <a:p>
            <a:pPr marL="530225">
              <a:lnSpc>
                <a:spcPts val="2865"/>
              </a:lnSpc>
              <a:spcBef>
                <a:spcPts val="1545"/>
              </a:spcBef>
            </a:pPr>
            <a:r>
              <a:rPr sz="2400" spc="-55" dirty="0">
                <a:solidFill>
                  <a:srgbClr val="283C54"/>
                </a:solidFill>
                <a:latin typeface="Lucida Sans Unicode"/>
                <a:cs typeface="Lucida Sans Unicode"/>
              </a:rPr>
              <a:t>Diminution</a:t>
            </a:r>
            <a:r>
              <a:rPr sz="2400" spc="-14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de</a:t>
            </a:r>
            <a:r>
              <a:rPr sz="2400" spc="-16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55" dirty="0">
                <a:solidFill>
                  <a:srgbClr val="283C54"/>
                </a:solidFill>
                <a:latin typeface="Lucida Sans Unicode"/>
                <a:cs typeface="Lucida Sans Unicode"/>
              </a:rPr>
              <a:t>la</a:t>
            </a:r>
            <a:r>
              <a:rPr sz="2400" spc="-14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45" dirty="0">
                <a:solidFill>
                  <a:srgbClr val="283C54"/>
                </a:solidFill>
                <a:latin typeface="Lucida Sans Unicode"/>
                <a:cs typeface="Lucida Sans Unicode"/>
              </a:rPr>
              <a:t>qualité</a:t>
            </a:r>
            <a:r>
              <a:rPr sz="2400" spc="-15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de</a:t>
            </a:r>
            <a:r>
              <a:rPr sz="2400" spc="-14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vie</a:t>
            </a:r>
            <a:endParaRPr sz="2400">
              <a:latin typeface="Lucida Sans Unicode"/>
              <a:cs typeface="Lucida Sans Unicode"/>
            </a:endParaRPr>
          </a:p>
          <a:p>
            <a:pPr marL="530225" marR="5080">
              <a:lnSpc>
                <a:spcPts val="2850"/>
              </a:lnSpc>
              <a:spcBef>
                <a:spcPts val="105"/>
              </a:spcBef>
            </a:pPr>
            <a:r>
              <a:rPr sz="2400" spc="-40" dirty="0">
                <a:solidFill>
                  <a:srgbClr val="283C54"/>
                </a:solidFill>
                <a:latin typeface="Lucida Sans Unicode"/>
                <a:cs typeface="Lucida Sans Unicode"/>
              </a:rPr>
              <a:t>Impact</a:t>
            </a:r>
            <a:r>
              <a:rPr sz="2400" spc="-15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40" dirty="0">
                <a:solidFill>
                  <a:srgbClr val="283C54"/>
                </a:solidFill>
                <a:latin typeface="Lucida Sans Unicode"/>
                <a:cs typeface="Lucida Sans Unicode"/>
              </a:rPr>
              <a:t>sur</a:t>
            </a:r>
            <a:r>
              <a:rPr sz="2400" spc="-14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55" dirty="0">
                <a:solidFill>
                  <a:srgbClr val="283C54"/>
                </a:solidFill>
                <a:latin typeface="Lucida Sans Unicode"/>
                <a:cs typeface="Lucida Sans Unicode"/>
              </a:rPr>
              <a:t>la</a:t>
            </a:r>
            <a:r>
              <a:rPr sz="2400" spc="-14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santé</a:t>
            </a:r>
            <a:r>
              <a:rPr sz="2400" spc="-14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mentale</a:t>
            </a:r>
            <a:r>
              <a:rPr sz="2400" spc="-14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283C54"/>
                </a:solidFill>
                <a:latin typeface="Lucida Sans Unicode"/>
                <a:cs typeface="Lucida Sans Unicode"/>
              </a:rPr>
              <a:t>et</a:t>
            </a:r>
            <a:r>
              <a:rPr sz="2400" spc="-15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35" dirty="0">
                <a:solidFill>
                  <a:srgbClr val="283C54"/>
                </a:solidFill>
                <a:latin typeface="Lucida Sans Unicode"/>
                <a:cs typeface="Lucida Sans Unicode"/>
              </a:rPr>
              <a:t>physique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Fardeau</a:t>
            </a:r>
            <a:r>
              <a:rPr sz="2400" spc="-17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de</a:t>
            </a:r>
            <a:r>
              <a:rPr sz="2400" spc="-17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l’aidant</a:t>
            </a:r>
            <a:endParaRPr sz="2400">
              <a:latin typeface="Lucida Sans Unicode"/>
              <a:cs typeface="Lucida Sans Unicode"/>
            </a:endParaRPr>
          </a:p>
          <a:p>
            <a:pPr marL="530225" marR="2130425">
              <a:lnSpc>
                <a:spcPts val="2850"/>
              </a:lnSpc>
            </a:pPr>
            <a:r>
              <a:rPr sz="2400" spc="-30" dirty="0">
                <a:solidFill>
                  <a:srgbClr val="283C54"/>
                </a:solidFill>
                <a:latin typeface="Lucida Sans Unicode"/>
                <a:cs typeface="Lucida Sans Unicode"/>
              </a:rPr>
              <a:t>Sentiment</a:t>
            </a:r>
            <a:r>
              <a:rPr sz="2400" spc="-10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75" dirty="0">
                <a:solidFill>
                  <a:srgbClr val="283C54"/>
                </a:solidFill>
                <a:latin typeface="Lucida Sans Unicode"/>
                <a:cs typeface="Lucida Sans Unicode"/>
              </a:rPr>
              <a:t>d’impuissance </a:t>
            </a:r>
            <a:r>
              <a:rPr sz="2400" spc="-70" dirty="0">
                <a:solidFill>
                  <a:srgbClr val="283C54"/>
                </a:solidFill>
                <a:latin typeface="Lucida Sans Unicode"/>
                <a:cs typeface="Lucida Sans Unicode"/>
              </a:rPr>
              <a:t>Difficultés</a:t>
            </a:r>
            <a:r>
              <a:rPr sz="2400" spc="-8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relationnelles </a:t>
            </a:r>
            <a:r>
              <a:rPr sz="2400" spc="-20" dirty="0">
                <a:solidFill>
                  <a:srgbClr val="283C54"/>
                </a:solidFill>
                <a:latin typeface="Lucida Sans Unicode"/>
                <a:cs typeface="Lucida Sans Unicode"/>
              </a:rPr>
              <a:t>etc.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439253" y="2447020"/>
            <a:ext cx="5969000" cy="3602354"/>
          </a:xfrm>
          <a:prstGeom prst="rect">
            <a:avLst/>
          </a:prstGeom>
        </p:spPr>
        <p:txBody>
          <a:bodyPr vert="horz" wrap="square" lIns="0" tIns="306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15"/>
              </a:spcBef>
            </a:pPr>
            <a:r>
              <a:rPr sz="3600" dirty="0">
                <a:solidFill>
                  <a:srgbClr val="283C54"/>
                </a:solidFill>
                <a:latin typeface="Arial MT"/>
                <a:cs typeface="Arial MT"/>
              </a:rPr>
              <a:t>Professionnels de la </a:t>
            </a:r>
            <a:r>
              <a:rPr sz="3600" spc="-10" dirty="0">
                <a:solidFill>
                  <a:srgbClr val="283C54"/>
                </a:solidFill>
                <a:latin typeface="Arial MT"/>
                <a:cs typeface="Arial MT"/>
              </a:rPr>
              <a:t>santé</a:t>
            </a:r>
            <a:endParaRPr sz="3600">
              <a:latin typeface="Arial MT"/>
              <a:cs typeface="Arial MT"/>
            </a:endParaRPr>
          </a:p>
          <a:p>
            <a:pPr marL="530225" marR="5080">
              <a:lnSpc>
                <a:spcPts val="2850"/>
              </a:lnSpc>
              <a:spcBef>
                <a:spcPts val="1664"/>
              </a:spcBef>
            </a:pPr>
            <a:r>
              <a:rPr sz="2400" spc="-45" dirty="0">
                <a:solidFill>
                  <a:srgbClr val="283C54"/>
                </a:solidFill>
                <a:latin typeface="Lucida Sans Unicode"/>
                <a:cs typeface="Lucida Sans Unicode"/>
              </a:rPr>
              <a:t>Découragement</a:t>
            </a:r>
            <a:r>
              <a:rPr sz="2400" spc="-1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70" dirty="0">
                <a:solidFill>
                  <a:srgbClr val="283C54"/>
                </a:solidFill>
                <a:latin typeface="Lucida Sans Unicode"/>
                <a:cs typeface="Lucida Sans Unicode"/>
              </a:rPr>
              <a:t>lié</a:t>
            </a:r>
            <a:r>
              <a:rPr sz="2400" spc="-1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283C54"/>
                </a:solidFill>
                <a:latin typeface="Lucida Sans Unicode"/>
                <a:cs typeface="Lucida Sans Unicode"/>
              </a:rPr>
              <a:t>à</a:t>
            </a:r>
            <a:r>
              <a:rPr sz="2400" spc="-1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40" dirty="0">
                <a:solidFill>
                  <a:srgbClr val="283C54"/>
                </a:solidFill>
                <a:latin typeface="Lucida Sans Unicode"/>
                <a:cs typeface="Lucida Sans Unicode"/>
              </a:rPr>
              <a:t>des</a:t>
            </a:r>
            <a:r>
              <a:rPr sz="2400" spc="-1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60" dirty="0">
                <a:solidFill>
                  <a:srgbClr val="283C54"/>
                </a:solidFill>
                <a:latin typeface="Lucida Sans Unicode"/>
                <a:cs typeface="Lucida Sans Unicode"/>
              </a:rPr>
              <a:t>stratégies</a:t>
            </a:r>
            <a:r>
              <a:rPr sz="2400" spc="-1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de </a:t>
            </a:r>
            <a:r>
              <a:rPr sz="2400" spc="-70" dirty="0">
                <a:solidFill>
                  <a:srgbClr val="283C54"/>
                </a:solidFill>
                <a:latin typeface="Lucida Sans Unicode"/>
                <a:cs typeface="Lucida Sans Unicode"/>
              </a:rPr>
              <a:t>soins</a:t>
            </a:r>
            <a:r>
              <a:rPr sz="2400" spc="-10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inefficaces</a:t>
            </a:r>
            <a:endParaRPr sz="2400">
              <a:latin typeface="Lucida Sans Unicode"/>
              <a:cs typeface="Lucida Sans Unicode"/>
            </a:endParaRPr>
          </a:p>
          <a:p>
            <a:pPr marL="530225">
              <a:lnSpc>
                <a:spcPts val="2745"/>
              </a:lnSpc>
            </a:pPr>
            <a:r>
              <a:rPr sz="2400" spc="-35" dirty="0">
                <a:solidFill>
                  <a:srgbClr val="283C54"/>
                </a:solidFill>
                <a:latin typeface="Lucida Sans Unicode"/>
                <a:cs typeface="Lucida Sans Unicode"/>
              </a:rPr>
              <a:t>Stress</a:t>
            </a:r>
            <a:r>
              <a:rPr sz="2400" spc="-14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professionnel</a:t>
            </a:r>
            <a:endParaRPr sz="2400">
              <a:latin typeface="Lucida Sans Unicode"/>
              <a:cs typeface="Lucida Sans Unicode"/>
            </a:endParaRPr>
          </a:p>
          <a:p>
            <a:pPr marL="530225" marR="1120775">
              <a:lnSpc>
                <a:spcPts val="2850"/>
              </a:lnSpc>
              <a:spcBef>
                <a:spcPts val="105"/>
              </a:spcBef>
            </a:pPr>
            <a:r>
              <a:rPr sz="2400" spc="-60" dirty="0">
                <a:solidFill>
                  <a:srgbClr val="283C54"/>
                </a:solidFill>
                <a:latin typeface="Lucida Sans Unicode"/>
                <a:cs typeface="Lucida Sans Unicode"/>
              </a:rPr>
              <a:t>Risque</a:t>
            </a:r>
            <a:r>
              <a:rPr sz="2400" spc="-9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65" dirty="0">
                <a:solidFill>
                  <a:srgbClr val="283C54"/>
                </a:solidFill>
                <a:latin typeface="Lucida Sans Unicode"/>
                <a:cs typeface="Lucida Sans Unicode"/>
              </a:rPr>
              <a:t>d’épuisement/turnover </a:t>
            </a:r>
            <a:r>
              <a:rPr sz="2400" spc="-70" dirty="0">
                <a:solidFill>
                  <a:srgbClr val="283C54"/>
                </a:solidFill>
                <a:latin typeface="Lucida Sans Unicode"/>
                <a:cs typeface="Lucida Sans Unicode"/>
              </a:rPr>
              <a:t>Difficultés</a:t>
            </a:r>
            <a:r>
              <a:rPr sz="2400" spc="-10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283C54"/>
                </a:solidFill>
                <a:latin typeface="Lucida Sans Unicode"/>
                <a:cs typeface="Lucida Sans Unicode"/>
              </a:rPr>
              <a:t>à</a:t>
            </a:r>
            <a:r>
              <a:rPr sz="2400" spc="-10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60" dirty="0">
                <a:solidFill>
                  <a:srgbClr val="283C54"/>
                </a:solidFill>
                <a:latin typeface="Lucida Sans Unicode"/>
                <a:cs typeface="Lucida Sans Unicode"/>
              </a:rPr>
              <a:t>exécuter</a:t>
            </a:r>
            <a:r>
              <a:rPr sz="2400" spc="-10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70" dirty="0">
                <a:solidFill>
                  <a:srgbClr val="283C54"/>
                </a:solidFill>
                <a:latin typeface="Lucida Sans Unicode"/>
                <a:cs typeface="Lucida Sans Unicode"/>
              </a:rPr>
              <a:t>les</a:t>
            </a:r>
            <a:r>
              <a:rPr sz="2400" spc="-10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soins</a:t>
            </a:r>
            <a:endParaRPr sz="2400">
              <a:latin typeface="Lucida Sans Unicode"/>
              <a:cs typeface="Lucida Sans Unicode"/>
            </a:endParaRPr>
          </a:p>
          <a:p>
            <a:pPr marL="530225" marR="101600">
              <a:lnSpc>
                <a:spcPts val="2850"/>
              </a:lnSpc>
            </a:pPr>
            <a:r>
              <a:rPr sz="2400" dirty="0">
                <a:solidFill>
                  <a:srgbClr val="283C54"/>
                </a:solidFill>
                <a:latin typeface="Lucida Sans Unicode"/>
                <a:cs typeface="Lucida Sans Unicode"/>
              </a:rPr>
              <a:t>Manque</a:t>
            </a:r>
            <a:r>
              <a:rPr sz="2400" spc="-16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de</a:t>
            </a:r>
            <a:r>
              <a:rPr sz="2400" spc="-15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50" dirty="0">
                <a:solidFill>
                  <a:srgbClr val="283C54"/>
                </a:solidFill>
                <a:latin typeface="Lucida Sans Unicode"/>
                <a:cs typeface="Lucida Sans Unicode"/>
              </a:rPr>
              <a:t>confiance</a:t>
            </a:r>
            <a:r>
              <a:rPr sz="2400" spc="-14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45" dirty="0">
                <a:solidFill>
                  <a:srgbClr val="283C54"/>
                </a:solidFill>
                <a:latin typeface="Lucida Sans Unicode"/>
                <a:cs typeface="Lucida Sans Unicode"/>
              </a:rPr>
              <a:t>professionnelle </a:t>
            </a:r>
            <a:r>
              <a:rPr sz="2400" spc="-20" dirty="0">
                <a:solidFill>
                  <a:srgbClr val="283C54"/>
                </a:solidFill>
                <a:latin typeface="Lucida Sans Unicode"/>
                <a:cs typeface="Lucida Sans Unicode"/>
              </a:rPr>
              <a:t>etc.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542437" y="6181973"/>
            <a:ext cx="6010910" cy="1792605"/>
          </a:xfrm>
          <a:prstGeom prst="rect">
            <a:avLst/>
          </a:prstGeom>
        </p:spPr>
        <p:txBody>
          <a:bodyPr vert="horz" wrap="square" lIns="0" tIns="306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15"/>
              </a:spcBef>
            </a:pPr>
            <a:r>
              <a:rPr sz="3600" dirty="0">
                <a:solidFill>
                  <a:srgbClr val="283C54"/>
                </a:solidFill>
                <a:latin typeface="Arial MT"/>
                <a:cs typeface="Arial MT"/>
              </a:rPr>
              <a:t>Système des soins de </a:t>
            </a:r>
            <a:r>
              <a:rPr sz="3600" spc="-10" dirty="0">
                <a:solidFill>
                  <a:srgbClr val="283C54"/>
                </a:solidFill>
                <a:latin typeface="Arial MT"/>
                <a:cs typeface="Arial MT"/>
              </a:rPr>
              <a:t>santé</a:t>
            </a:r>
            <a:endParaRPr sz="3600">
              <a:latin typeface="Arial MT"/>
              <a:cs typeface="Arial MT"/>
            </a:endParaRPr>
          </a:p>
          <a:p>
            <a:pPr marL="530225" marR="5080">
              <a:lnSpc>
                <a:spcPts val="2850"/>
              </a:lnSpc>
              <a:spcBef>
                <a:spcPts val="1664"/>
              </a:spcBef>
            </a:pPr>
            <a:r>
              <a:rPr sz="2400" spc="-60" dirty="0">
                <a:solidFill>
                  <a:srgbClr val="283C54"/>
                </a:solidFill>
                <a:latin typeface="Lucida Sans Unicode"/>
                <a:cs typeface="Lucida Sans Unicode"/>
              </a:rPr>
              <a:t>Augmentation</a:t>
            </a:r>
            <a:r>
              <a:rPr sz="2400" spc="-114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40" dirty="0">
                <a:solidFill>
                  <a:srgbClr val="283C54"/>
                </a:solidFill>
                <a:latin typeface="Lucida Sans Unicode"/>
                <a:cs typeface="Lucida Sans Unicode"/>
              </a:rPr>
              <a:t>des</a:t>
            </a:r>
            <a:r>
              <a:rPr sz="2400" spc="-114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60" dirty="0">
                <a:solidFill>
                  <a:srgbClr val="283C54"/>
                </a:solidFill>
                <a:latin typeface="Lucida Sans Unicode"/>
                <a:cs typeface="Lucida Sans Unicode"/>
              </a:rPr>
              <a:t>besoins</a:t>
            </a:r>
            <a:r>
              <a:rPr sz="2400" spc="-11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283C54"/>
                </a:solidFill>
                <a:latin typeface="Lucida Sans Unicode"/>
                <a:cs typeface="Lucida Sans Unicode"/>
              </a:rPr>
              <a:t>en</a:t>
            </a:r>
            <a:r>
              <a:rPr sz="2400" spc="-114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70" dirty="0">
                <a:solidFill>
                  <a:srgbClr val="283C54"/>
                </a:solidFill>
                <a:latin typeface="Lucida Sans Unicode"/>
                <a:cs typeface="Lucida Sans Unicode"/>
              </a:rPr>
              <a:t>soins</a:t>
            </a:r>
            <a:r>
              <a:rPr sz="2400" spc="-11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de </a:t>
            </a:r>
            <a:r>
              <a:rPr sz="24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santé</a:t>
            </a:r>
            <a:endParaRPr sz="2400">
              <a:latin typeface="Lucida Sans Unicode"/>
              <a:cs typeface="Lucida Sans Unicode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287529" y="9665585"/>
            <a:ext cx="12535535" cy="525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77825">
              <a:lnSpc>
                <a:spcPct val="117100"/>
              </a:lnSpc>
              <a:spcBef>
                <a:spcPts val="95"/>
              </a:spcBef>
            </a:pPr>
            <a:r>
              <a:rPr sz="1400" spc="-35" dirty="0">
                <a:latin typeface="Lucida Sans Unicode"/>
                <a:cs typeface="Lucida Sans Unicode"/>
              </a:rPr>
              <a:t>(Angeles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50" dirty="0">
                <a:latin typeface="Lucida Sans Unicode"/>
                <a:cs typeface="Lucida Sans Unicode"/>
              </a:rPr>
              <a:t>al.,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80" dirty="0">
                <a:latin typeface="Lucida Sans Unicode"/>
                <a:cs typeface="Lucida Sans Unicode"/>
              </a:rPr>
              <a:t>2021;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25" dirty="0">
                <a:latin typeface="Lucida Sans Unicode"/>
                <a:cs typeface="Lucida Sans Unicode"/>
              </a:rPr>
              <a:t>Campbell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50" dirty="0">
                <a:latin typeface="Lucida Sans Unicode"/>
                <a:cs typeface="Lucida Sans Unicode"/>
              </a:rPr>
              <a:t>al.,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80" dirty="0">
                <a:latin typeface="Lucida Sans Unicode"/>
                <a:cs typeface="Lucida Sans Unicode"/>
              </a:rPr>
              <a:t>2020;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20" dirty="0">
                <a:latin typeface="Lucida Sans Unicode"/>
                <a:cs typeface="Lucida Sans Unicode"/>
              </a:rPr>
              <a:t>Cerejeira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50" dirty="0">
                <a:latin typeface="Lucida Sans Unicode"/>
                <a:cs typeface="Lucida Sans Unicode"/>
              </a:rPr>
              <a:t>al.,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80" dirty="0">
                <a:latin typeface="Lucida Sans Unicode"/>
                <a:cs typeface="Lucida Sans Unicode"/>
              </a:rPr>
              <a:t>2012;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25" dirty="0">
                <a:latin typeface="Lucida Sans Unicode"/>
                <a:cs typeface="Lucida Sans Unicode"/>
              </a:rPr>
              <a:t>Eluigwe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50" dirty="0">
                <a:latin typeface="Lucida Sans Unicode"/>
                <a:cs typeface="Lucida Sans Unicode"/>
              </a:rPr>
              <a:t>al.,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80" dirty="0">
                <a:latin typeface="Lucida Sans Unicode"/>
                <a:cs typeface="Lucida Sans Unicode"/>
              </a:rPr>
              <a:t>2026;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Feast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50" dirty="0">
                <a:latin typeface="Lucida Sans Unicode"/>
                <a:cs typeface="Lucida Sans Unicode"/>
              </a:rPr>
              <a:t>al.,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80" dirty="0">
                <a:latin typeface="Lucida Sans Unicode"/>
                <a:cs typeface="Lucida Sans Unicode"/>
              </a:rPr>
              <a:t>2016;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Kerhervé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50" dirty="0">
                <a:latin typeface="Lucida Sans Unicode"/>
                <a:cs typeface="Lucida Sans Unicode"/>
              </a:rPr>
              <a:t>al.,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80" dirty="0">
                <a:latin typeface="Lucida Sans Unicode"/>
                <a:cs typeface="Lucida Sans Unicode"/>
              </a:rPr>
              <a:t>2008;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30" dirty="0">
                <a:latin typeface="Lucida Sans Unicode"/>
                <a:cs typeface="Lucida Sans Unicode"/>
              </a:rPr>
              <a:t>Kim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50" dirty="0">
                <a:latin typeface="Lucida Sans Unicode"/>
                <a:cs typeface="Lucida Sans Unicode"/>
              </a:rPr>
              <a:t>al.,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2021; </a:t>
            </a:r>
            <a:r>
              <a:rPr sz="1400" spc="-40" dirty="0">
                <a:latin typeface="Lucida Sans Unicode"/>
                <a:cs typeface="Lucida Sans Unicode"/>
              </a:rPr>
              <a:t>Livingston</a:t>
            </a:r>
            <a:r>
              <a:rPr sz="1400" spc="-75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50" dirty="0">
                <a:latin typeface="Lucida Sans Unicode"/>
                <a:cs typeface="Lucida Sans Unicode"/>
              </a:rPr>
              <a:t>al.,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80" dirty="0">
                <a:latin typeface="Lucida Sans Unicode"/>
                <a:cs typeface="Lucida Sans Unicode"/>
              </a:rPr>
              <a:t>2005;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Lu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50" dirty="0">
                <a:latin typeface="Lucida Sans Unicode"/>
                <a:cs typeface="Lucida Sans Unicode"/>
              </a:rPr>
              <a:t>al.,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80" dirty="0">
                <a:latin typeface="Lucida Sans Unicode"/>
                <a:cs typeface="Lucida Sans Unicode"/>
              </a:rPr>
              <a:t>2021;</a:t>
            </a:r>
            <a:r>
              <a:rPr sz="1400" spc="-75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Mohamad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40" dirty="0">
                <a:latin typeface="Lucida Sans Unicode"/>
                <a:cs typeface="Lucida Sans Unicode"/>
              </a:rPr>
              <a:t>Asfia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50" dirty="0">
                <a:latin typeface="Lucida Sans Unicode"/>
                <a:cs typeface="Lucida Sans Unicode"/>
              </a:rPr>
              <a:t>al.,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80" dirty="0">
                <a:latin typeface="Lucida Sans Unicode"/>
                <a:cs typeface="Lucida Sans Unicode"/>
              </a:rPr>
              <a:t>2022;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Pinquart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&amp;</a:t>
            </a:r>
            <a:r>
              <a:rPr sz="1400" spc="-75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Sörensen,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80" dirty="0">
                <a:latin typeface="Lucida Sans Unicode"/>
                <a:cs typeface="Lucida Sans Unicode"/>
              </a:rPr>
              <a:t>2003;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40" dirty="0">
                <a:latin typeface="Lucida Sans Unicode"/>
                <a:cs typeface="Lucida Sans Unicode"/>
              </a:rPr>
              <a:t>Toot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50" dirty="0">
                <a:latin typeface="Lucida Sans Unicode"/>
                <a:cs typeface="Lucida Sans Unicode"/>
              </a:rPr>
              <a:t>al.,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80" dirty="0">
                <a:latin typeface="Lucida Sans Unicode"/>
                <a:cs typeface="Lucida Sans Unicode"/>
              </a:rPr>
              <a:t>2017;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35" dirty="0">
                <a:latin typeface="Lucida Sans Unicode"/>
                <a:cs typeface="Lucida Sans Unicode"/>
              </a:rPr>
              <a:t>Välimäki</a:t>
            </a:r>
            <a:r>
              <a:rPr sz="1400" spc="-75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50" dirty="0">
                <a:latin typeface="Lucida Sans Unicode"/>
                <a:cs typeface="Lucida Sans Unicode"/>
              </a:rPr>
              <a:t>al.,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80" dirty="0">
                <a:latin typeface="Lucida Sans Unicode"/>
                <a:cs typeface="Lucida Sans Unicode"/>
              </a:rPr>
              <a:t>2016;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Wong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dirty="0">
                <a:latin typeface="Lucida Sans Unicode"/>
                <a:cs typeface="Lucida Sans Unicode"/>
              </a:rPr>
              <a:t>et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50" dirty="0">
                <a:latin typeface="Lucida Sans Unicode"/>
                <a:cs typeface="Lucida Sans Unicode"/>
              </a:rPr>
              <a:t>al.,</a:t>
            </a:r>
            <a:r>
              <a:rPr sz="1400" spc="-70" dirty="0">
                <a:latin typeface="Lucida Sans Unicode"/>
                <a:cs typeface="Lucida Sans Unicode"/>
              </a:rPr>
              <a:t> </a:t>
            </a:r>
            <a:r>
              <a:rPr sz="1400" spc="-10" dirty="0">
                <a:latin typeface="Lucida Sans Unicode"/>
                <a:cs typeface="Lucida Sans Unicode"/>
              </a:rPr>
              <a:t>2025)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7246600" y="9232962"/>
            <a:ext cx="1708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75" dirty="0">
                <a:latin typeface="Lucida Sans Unicode"/>
                <a:cs typeface="Lucida Sans Unicode"/>
              </a:rPr>
              <a:t>8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22536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904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904" y="0"/>
                </a:lnTo>
                <a:lnTo>
                  <a:pt x="1581904" y="10286948"/>
                </a:lnTo>
                <a:close/>
              </a:path>
            </a:pathLst>
          </a:custGeom>
          <a:solidFill>
            <a:srgbClr val="6D8199">
              <a:alpha val="2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81000" cy="10287000"/>
          </a:xfrm>
          <a:custGeom>
            <a:avLst/>
            <a:gdLst/>
            <a:ahLst/>
            <a:cxnLst/>
            <a:rect l="l" t="t" r="r" b="b"/>
            <a:pathLst>
              <a:path w="381000" h="10287000">
                <a:moveTo>
                  <a:pt x="380426" y="0"/>
                </a:moveTo>
                <a:lnTo>
                  <a:pt x="380426" y="10286750"/>
                </a:lnTo>
                <a:lnTo>
                  <a:pt x="0" y="10286744"/>
                </a:lnTo>
                <a:lnTo>
                  <a:pt x="0" y="0"/>
                </a:lnTo>
                <a:lnTo>
                  <a:pt x="380426" y="0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9947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809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809" y="0"/>
                </a:lnTo>
                <a:lnTo>
                  <a:pt x="1581809" y="10286948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41278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809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809" y="0"/>
                </a:lnTo>
                <a:lnTo>
                  <a:pt x="1581809" y="10286948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62608" y="-224"/>
            <a:ext cx="1582420" cy="10287000"/>
          </a:xfrm>
          <a:custGeom>
            <a:avLst/>
            <a:gdLst/>
            <a:ahLst/>
            <a:cxnLst/>
            <a:rect l="l" t="t" r="r" b="b"/>
            <a:pathLst>
              <a:path w="1582420" h="10287000">
                <a:moveTo>
                  <a:pt x="1581810" y="10286948"/>
                </a:moveTo>
                <a:lnTo>
                  <a:pt x="0" y="10286948"/>
                </a:lnTo>
                <a:lnTo>
                  <a:pt x="0" y="0"/>
                </a:lnTo>
                <a:lnTo>
                  <a:pt x="1581810" y="0"/>
                </a:lnTo>
                <a:lnTo>
                  <a:pt x="1581810" y="10286948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396652" y="5751872"/>
            <a:ext cx="9350375" cy="2573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20"/>
              </a:spcBef>
            </a:pP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Comprendre</a:t>
            </a:r>
            <a:r>
              <a:rPr sz="5550" spc="-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les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spc="-10" dirty="0">
                <a:solidFill>
                  <a:srgbClr val="4A6481"/>
                </a:solidFill>
                <a:latin typeface="Arial MT"/>
                <a:cs typeface="Arial MT"/>
              </a:rPr>
              <a:t>mécanismes</a:t>
            </a:r>
            <a:endParaRPr sz="5550">
              <a:latin typeface="Arial MT"/>
              <a:cs typeface="Arial MT"/>
            </a:endParaRPr>
          </a:p>
          <a:p>
            <a:pPr marL="12700" marR="5080" indent="4091940" algn="r">
              <a:lnSpc>
                <a:spcPct val="100400"/>
              </a:lnSpc>
              <a:spcBef>
                <a:spcPts val="5"/>
              </a:spcBef>
            </a:pP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cognitifs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spc="-10" dirty="0">
                <a:solidFill>
                  <a:srgbClr val="4A6481"/>
                </a:solidFill>
                <a:latin typeface="Arial MT"/>
                <a:cs typeface="Arial MT"/>
              </a:rPr>
              <a:t>derrière </a:t>
            </a: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les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troubles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du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spc="-10" dirty="0">
                <a:solidFill>
                  <a:srgbClr val="4A6481"/>
                </a:solidFill>
                <a:latin typeface="Arial MT"/>
                <a:cs typeface="Arial MT"/>
              </a:rPr>
              <a:t>comportement</a:t>
            </a:r>
            <a:endParaRPr sz="5550">
              <a:latin typeface="Arial MT"/>
              <a:cs typeface="Arial MT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5058414" y="3266558"/>
            <a:ext cx="172085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0" spc="-25" dirty="0">
                <a:solidFill>
                  <a:srgbClr val="4A6481"/>
                </a:solidFill>
              </a:rPr>
              <a:t>03</a:t>
            </a:r>
            <a:endParaRPr sz="12000"/>
          </a:p>
        </p:txBody>
      </p:sp>
      <p:sp>
        <p:nvSpPr>
          <p:cNvPr id="9" name="object 9"/>
          <p:cNvSpPr txBox="1"/>
          <p:nvPr/>
        </p:nvSpPr>
        <p:spPr>
          <a:xfrm>
            <a:off x="17246600" y="9232962"/>
            <a:ext cx="1708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75" dirty="0">
                <a:solidFill>
                  <a:srgbClr val="4A6481"/>
                </a:solidFill>
                <a:latin typeface="Lucida Sans Unicode"/>
                <a:cs typeface="Lucida Sans Unicode"/>
              </a:rPr>
              <a:t>9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849786" y="-238"/>
            <a:ext cx="1580515" cy="10287000"/>
          </a:xfrm>
          <a:custGeom>
            <a:avLst/>
            <a:gdLst/>
            <a:ahLst/>
            <a:cxnLst/>
            <a:rect l="l" t="t" r="r" b="b"/>
            <a:pathLst>
              <a:path w="1580515" h="10287000">
                <a:moveTo>
                  <a:pt x="1580299" y="10286975"/>
                </a:moveTo>
                <a:lnTo>
                  <a:pt x="0" y="10286975"/>
                </a:lnTo>
                <a:lnTo>
                  <a:pt x="0" y="0"/>
                </a:lnTo>
                <a:lnTo>
                  <a:pt x="1580299" y="0"/>
                </a:lnTo>
                <a:lnTo>
                  <a:pt x="1580299" y="10286975"/>
                </a:lnTo>
                <a:close/>
              </a:path>
            </a:pathLst>
          </a:custGeom>
          <a:solidFill>
            <a:srgbClr val="6D8199">
              <a:alpha val="2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569473" y="-238"/>
            <a:ext cx="1580515" cy="10287000"/>
          </a:xfrm>
          <a:custGeom>
            <a:avLst/>
            <a:gdLst/>
            <a:ahLst/>
            <a:cxnLst/>
            <a:rect l="l" t="t" r="r" b="b"/>
            <a:pathLst>
              <a:path w="1580515" h="10287000">
                <a:moveTo>
                  <a:pt x="1580299" y="10286975"/>
                </a:moveTo>
                <a:lnTo>
                  <a:pt x="0" y="10286975"/>
                </a:lnTo>
                <a:lnTo>
                  <a:pt x="0" y="0"/>
                </a:lnTo>
                <a:lnTo>
                  <a:pt x="1580299" y="0"/>
                </a:lnTo>
                <a:lnTo>
                  <a:pt x="1580299" y="10286975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1141728" y="-238"/>
            <a:ext cx="6400165" cy="10287000"/>
            <a:chOff x="11141728" y="-238"/>
            <a:chExt cx="6400165" cy="10287000"/>
          </a:xfrm>
        </p:grpSpPr>
        <p:sp>
          <p:nvSpPr>
            <p:cNvPr id="5" name="object 5"/>
            <p:cNvSpPr/>
            <p:nvPr/>
          </p:nvSpPr>
          <p:spPr>
            <a:xfrm>
              <a:off x="13130098" y="-238"/>
              <a:ext cx="1580515" cy="10287000"/>
            </a:xfrm>
            <a:custGeom>
              <a:avLst/>
              <a:gdLst/>
              <a:ahLst/>
              <a:cxnLst/>
              <a:rect l="l" t="t" r="r" b="b"/>
              <a:pathLst>
                <a:path w="1580515" h="10287000">
                  <a:moveTo>
                    <a:pt x="1580299" y="10286975"/>
                  </a:moveTo>
                  <a:lnTo>
                    <a:pt x="0" y="10286975"/>
                  </a:lnTo>
                  <a:lnTo>
                    <a:pt x="0" y="0"/>
                  </a:lnTo>
                  <a:lnTo>
                    <a:pt x="1580299" y="0"/>
                  </a:lnTo>
                  <a:lnTo>
                    <a:pt x="1580299" y="10286975"/>
                  </a:lnTo>
                  <a:close/>
                </a:path>
              </a:pathLst>
            </a:custGeom>
            <a:solidFill>
              <a:srgbClr val="6D8199">
                <a:alpha val="21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141728" y="1979692"/>
              <a:ext cx="6400165" cy="1134110"/>
            </a:xfrm>
            <a:custGeom>
              <a:avLst/>
              <a:gdLst/>
              <a:ahLst/>
              <a:cxnLst/>
              <a:rect l="l" t="t" r="r" b="b"/>
              <a:pathLst>
                <a:path w="6400165" h="1134110">
                  <a:moveTo>
                    <a:pt x="6104381" y="1133843"/>
                  </a:moveTo>
                  <a:lnTo>
                    <a:pt x="295274" y="1133843"/>
                  </a:lnTo>
                  <a:lnTo>
                    <a:pt x="248804" y="1130165"/>
                  </a:lnTo>
                  <a:lnTo>
                    <a:pt x="203897" y="1119349"/>
                  </a:lnTo>
                  <a:lnTo>
                    <a:pt x="161346" y="1101723"/>
                  </a:lnTo>
                  <a:lnTo>
                    <a:pt x="121944" y="1077617"/>
                  </a:lnTo>
                  <a:lnTo>
                    <a:pt x="86483" y="1047359"/>
                  </a:lnTo>
                  <a:lnTo>
                    <a:pt x="56225" y="1011899"/>
                  </a:lnTo>
                  <a:lnTo>
                    <a:pt x="32119" y="972496"/>
                  </a:lnTo>
                  <a:lnTo>
                    <a:pt x="14494" y="929945"/>
                  </a:lnTo>
                  <a:lnTo>
                    <a:pt x="3678" y="885038"/>
                  </a:lnTo>
                  <a:lnTo>
                    <a:pt x="0" y="838568"/>
                  </a:lnTo>
                  <a:lnTo>
                    <a:pt x="0" y="295274"/>
                  </a:lnTo>
                  <a:lnTo>
                    <a:pt x="3678" y="248804"/>
                  </a:lnTo>
                  <a:lnTo>
                    <a:pt x="14494" y="203897"/>
                  </a:lnTo>
                  <a:lnTo>
                    <a:pt x="32119" y="161346"/>
                  </a:lnTo>
                  <a:lnTo>
                    <a:pt x="56225" y="121944"/>
                  </a:lnTo>
                  <a:lnTo>
                    <a:pt x="86483" y="86484"/>
                  </a:lnTo>
                  <a:lnTo>
                    <a:pt x="121944" y="56225"/>
                  </a:lnTo>
                  <a:lnTo>
                    <a:pt x="161346" y="32119"/>
                  </a:lnTo>
                  <a:lnTo>
                    <a:pt x="203897" y="14494"/>
                  </a:lnTo>
                  <a:lnTo>
                    <a:pt x="248804" y="3678"/>
                  </a:lnTo>
                  <a:lnTo>
                    <a:pt x="295274" y="0"/>
                  </a:lnTo>
                  <a:lnTo>
                    <a:pt x="6104381" y="0"/>
                  </a:lnTo>
                  <a:lnTo>
                    <a:pt x="6150851" y="3678"/>
                  </a:lnTo>
                  <a:lnTo>
                    <a:pt x="6195758" y="14494"/>
                  </a:lnTo>
                  <a:lnTo>
                    <a:pt x="6238309" y="32119"/>
                  </a:lnTo>
                  <a:lnTo>
                    <a:pt x="6277712" y="56225"/>
                  </a:lnTo>
                  <a:lnTo>
                    <a:pt x="6313172" y="86484"/>
                  </a:lnTo>
                  <a:lnTo>
                    <a:pt x="6343430" y="121944"/>
                  </a:lnTo>
                  <a:lnTo>
                    <a:pt x="6367536" y="161346"/>
                  </a:lnTo>
                  <a:lnTo>
                    <a:pt x="6385161" y="203897"/>
                  </a:lnTo>
                  <a:lnTo>
                    <a:pt x="6395977" y="248804"/>
                  </a:lnTo>
                  <a:lnTo>
                    <a:pt x="6399656" y="295274"/>
                  </a:lnTo>
                  <a:lnTo>
                    <a:pt x="6399656" y="838568"/>
                  </a:lnTo>
                  <a:lnTo>
                    <a:pt x="6395977" y="885038"/>
                  </a:lnTo>
                  <a:lnTo>
                    <a:pt x="6385161" y="929945"/>
                  </a:lnTo>
                  <a:lnTo>
                    <a:pt x="6367536" y="972496"/>
                  </a:lnTo>
                  <a:lnTo>
                    <a:pt x="6343430" y="1011899"/>
                  </a:lnTo>
                  <a:lnTo>
                    <a:pt x="6313172" y="1047359"/>
                  </a:lnTo>
                  <a:lnTo>
                    <a:pt x="6277712" y="1077617"/>
                  </a:lnTo>
                  <a:lnTo>
                    <a:pt x="6238309" y="1101723"/>
                  </a:lnTo>
                  <a:lnTo>
                    <a:pt x="6195758" y="1119349"/>
                  </a:lnTo>
                  <a:lnTo>
                    <a:pt x="6150851" y="1130165"/>
                  </a:lnTo>
                  <a:lnTo>
                    <a:pt x="6104381" y="1133843"/>
                  </a:lnTo>
                  <a:close/>
                </a:path>
              </a:pathLst>
            </a:custGeom>
            <a:solidFill>
              <a:srgbClr val="5E7D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363033" y="2059190"/>
              <a:ext cx="793750" cy="971550"/>
            </a:xfrm>
            <a:custGeom>
              <a:avLst/>
              <a:gdLst/>
              <a:ahLst/>
              <a:cxnLst/>
              <a:rect l="l" t="t" r="r" b="b"/>
              <a:pathLst>
                <a:path w="793750" h="971550">
                  <a:moveTo>
                    <a:pt x="456755" y="898321"/>
                  </a:moveTo>
                  <a:lnTo>
                    <a:pt x="450723" y="892289"/>
                  </a:lnTo>
                  <a:lnTo>
                    <a:pt x="342734" y="892289"/>
                  </a:lnTo>
                  <a:lnTo>
                    <a:pt x="336702" y="898321"/>
                  </a:lnTo>
                  <a:lnTo>
                    <a:pt x="336702" y="913079"/>
                  </a:lnTo>
                  <a:lnTo>
                    <a:pt x="342734" y="919111"/>
                  </a:lnTo>
                  <a:lnTo>
                    <a:pt x="443344" y="919111"/>
                  </a:lnTo>
                  <a:lnTo>
                    <a:pt x="450723" y="919111"/>
                  </a:lnTo>
                  <a:lnTo>
                    <a:pt x="456755" y="913079"/>
                  </a:lnTo>
                  <a:lnTo>
                    <a:pt x="456755" y="898321"/>
                  </a:lnTo>
                  <a:close/>
                </a:path>
                <a:path w="793750" h="971550">
                  <a:moveTo>
                    <a:pt x="793686" y="615061"/>
                  </a:moveTo>
                  <a:lnTo>
                    <a:pt x="790562" y="610133"/>
                  </a:lnTo>
                  <a:lnTo>
                    <a:pt x="785418" y="608126"/>
                  </a:lnTo>
                  <a:lnTo>
                    <a:pt x="780275" y="605891"/>
                  </a:lnTo>
                  <a:lnTo>
                    <a:pt x="774458" y="607225"/>
                  </a:lnTo>
                  <a:lnTo>
                    <a:pt x="770661" y="611035"/>
                  </a:lnTo>
                  <a:lnTo>
                    <a:pt x="639864" y="744283"/>
                  </a:lnTo>
                  <a:lnTo>
                    <a:pt x="538695" y="774827"/>
                  </a:lnTo>
                  <a:lnTo>
                    <a:pt x="570331" y="676986"/>
                  </a:lnTo>
                  <a:lnTo>
                    <a:pt x="729297" y="524065"/>
                  </a:lnTo>
                  <a:lnTo>
                    <a:pt x="731761" y="521601"/>
                  </a:lnTo>
                  <a:lnTo>
                    <a:pt x="732040" y="520941"/>
                  </a:lnTo>
                  <a:lnTo>
                    <a:pt x="789444" y="465709"/>
                  </a:lnTo>
                  <a:lnTo>
                    <a:pt x="791895" y="463245"/>
                  </a:lnTo>
                  <a:lnTo>
                    <a:pt x="793457" y="459676"/>
                  </a:lnTo>
                  <a:lnTo>
                    <a:pt x="793457" y="82943"/>
                  </a:lnTo>
                  <a:lnTo>
                    <a:pt x="786942" y="50749"/>
                  </a:lnTo>
                  <a:lnTo>
                    <a:pt x="770839" y="26835"/>
                  </a:lnTo>
                  <a:lnTo>
                    <a:pt x="769175" y="24371"/>
                  </a:lnTo>
                  <a:lnTo>
                    <a:pt x="766406" y="22504"/>
                  </a:lnTo>
                  <a:lnTo>
                    <a:pt x="766406" y="450723"/>
                  </a:lnTo>
                  <a:lnTo>
                    <a:pt x="733323" y="482561"/>
                  </a:lnTo>
                  <a:lnTo>
                    <a:pt x="733323" y="99720"/>
                  </a:lnTo>
                  <a:lnTo>
                    <a:pt x="730783" y="87198"/>
                  </a:lnTo>
                  <a:lnTo>
                    <a:pt x="730224" y="84416"/>
                  </a:lnTo>
                  <a:lnTo>
                    <a:pt x="721779" y="71907"/>
                  </a:lnTo>
                  <a:lnTo>
                    <a:pt x="709269" y="63461"/>
                  </a:lnTo>
                  <a:lnTo>
                    <a:pt x="706488" y="62903"/>
                  </a:lnTo>
                  <a:lnTo>
                    <a:pt x="706488" y="92786"/>
                  </a:lnTo>
                  <a:lnTo>
                    <a:pt x="706488" y="508381"/>
                  </a:lnTo>
                  <a:lnTo>
                    <a:pt x="548652" y="660222"/>
                  </a:lnTo>
                  <a:lnTo>
                    <a:pt x="504609" y="791451"/>
                  </a:lnTo>
                  <a:lnTo>
                    <a:pt x="503034" y="796150"/>
                  </a:lnTo>
                  <a:lnTo>
                    <a:pt x="504151" y="801293"/>
                  </a:lnTo>
                  <a:lnTo>
                    <a:pt x="511086" y="808228"/>
                  </a:lnTo>
                  <a:lnTo>
                    <a:pt x="516458" y="809561"/>
                  </a:lnTo>
                  <a:lnTo>
                    <a:pt x="516661" y="809510"/>
                  </a:lnTo>
                  <a:lnTo>
                    <a:pt x="516902" y="809561"/>
                  </a:lnTo>
                  <a:lnTo>
                    <a:pt x="521601" y="808228"/>
                  </a:lnTo>
                  <a:lnTo>
                    <a:pt x="631520" y="775131"/>
                  </a:lnTo>
                  <a:lnTo>
                    <a:pt x="650824" y="769327"/>
                  </a:lnTo>
                  <a:lnTo>
                    <a:pt x="653059" y="768870"/>
                  </a:lnTo>
                  <a:lnTo>
                    <a:pt x="655066" y="767537"/>
                  </a:lnTo>
                  <a:lnTo>
                    <a:pt x="656640" y="765975"/>
                  </a:lnTo>
                  <a:lnTo>
                    <a:pt x="706488" y="715213"/>
                  </a:lnTo>
                  <a:lnTo>
                    <a:pt x="706488" y="838631"/>
                  </a:lnTo>
                  <a:lnTo>
                    <a:pt x="700900" y="844219"/>
                  </a:lnTo>
                  <a:lnTo>
                    <a:pt x="92557" y="844219"/>
                  </a:lnTo>
                  <a:lnTo>
                    <a:pt x="86969" y="838631"/>
                  </a:lnTo>
                  <a:lnTo>
                    <a:pt x="86969" y="92786"/>
                  </a:lnTo>
                  <a:lnTo>
                    <a:pt x="92557" y="87198"/>
                  </a:lnTo>
                  <a:lnTo>
                    <a:pt x="700900" y="87198"/>
                  </a:lnTo>
                  <a:lnTo>
                    <a:pt x="706488" y="92786"/>
                  </a:lnTo>
                  <a:lnTo>
                    <a:pt x="706488" y="62903"/>
                  </a:lnTo>
                  <a:lnTo>
                    <a:pt x="693978" y="60363"/>
                  </a:lnTo>
                  <a:lnTo>
                    <a:pt x="99491" y="60363"/>
                  </a:lnTo>
                  <a:lnTo>
                    <a:pt x="84188" y="63461"/>
                  </a:lnTo>
                  <a:lnTo>
                    <a:pt x="71678" y="71907"/>
                  </a:lnTo>
                  <a:lnTo>
                    <a:pt x="63233" y="84416"/>
                  </a:lnTo>
                  <a:lnTo>
                    <a:pt x="60134" y="99720"/>
                  </a:lnTo>
                  <a:lnTo>
                    <a:pt x="60134" y="831697"/>
                  </a:lnTo>
                  <a:lnTo>
                    <a:pt x="63233" y="847001"/>
                  </a:lnTo>
                  <a:lnTo>
                    <a:pt x="71678" y="859510"/>
                  </a:lnTo>
                  <a:lnTo>
                    <a:pt x="84188" y="867956"/>
                  </a:lnTo>
                  <a:lnTo>
                    <a:pt x="99491" y="871054"/>
                  </a:lnTo>
                  <a:lnTo>
                    <a:pt x="693978" y="871054"/>
                  </a:lnTo>
                  <a:lnTo>
                    <a:pt x="709244" y="867956"/>
                  </a:lnTo>
                  <a:lnTo>
                    <a:pt x="721728" y="859510"/>
                  </a:lnTo>
                  <a:lnTo>
                    <a:pt x="730224" y="847001"/>
                  </a:lnTo>
                  <a:lnTo>
                    <a:pt x="730821" y="844219"/>
                  </a:lnTo>
                  <a:lnTo>
                    <a:pt x="733552" y="831697"/>
                  </a:lnTo>
                  <a:lnTo>
                    <a:pt x="733552" y="715213"/>
                  </a:lnTo>
                  <a:lnTo>
                    <a:pt x="733552" y="687197"/>
                  </a:lnTo>
                  <a:lnTo>
                    <a:pt x="766406" y="653732"/>
                  </a:lnTo>
                  <a:lnTo>
                    <a:pt x="766406" y="891616"/>
                  </a:lnTo>
                  <a:lnTo>
                    <a:pt x="762012" y="913536"/>
                  </a:lnTo>
                  <a:lnTo>
                    <a:pt x="750011" y="931443"/>
                  </a:lnTo>
                  <a:lnTo>
                    <a:pt x="732167" y="943521"/>
                  </a:lnTo>
                  <a:lnTo>
                    <a:pt x="710298" y="947953"/>
                  </a:lnTo>
                  <a:lnTo>
                    <a:pt x="82715" y="947953"/>
                  </a:lnTo>
                  <a:lnTo>
                    <a:pt x="60934" y="943521"/>
                  </a:lnTo>
                  <a:lnTo>
                    <a:pt x="43091" y="931443"/>
                  </a:lnTo>
                  <a:lnTo>
                    <a:pt x="31026" y="913536"/>
                  </a:lnTo>
                  <a:lnTo>
                    <a:pt x="26606" y="891616"/>
                  </a:lnTo>
                  <a:lnTo>
                    <a:pt x="26644" y="82943"/>
                  </a:lnTo>
                  <a:lnTo>
                    <a:pt x="31038" y="61252"/>
                  </a:lnTo>
                  <a:lnTo>
                    <a:pt x="43116" y="43345"/>
                  </a:lnTo>
                  <a:lnTo>
                    <a:pt x="61023" y="31267"/>
                  </a:lnTo>
                  <a:lnTo>
                    <a:pt x="82943" y="26835"/>
                  </a:lnTo>
                  <a:lnTo>
                    <a:pt x="82943" y="27051"/>
                  </a:lnTo>
                  <a:lnTo>
                    <a:pt x="710298" y="27051"/>
                  </a:lnTo>
                  <a:lnTo>
                    <a:pt x="749757" y="43345"/>
                  </a:lnTo>
                  <a:lnTo>
                    <a:pt x="766368" y="82943"/>
                  </a:lnTo>
                  <a:lnTo>
                    <a:pt x="766406" y="450723"/>
                  </a:lnTo>
                  <a:lnTo>
                    <a:pt x="766406" y="22504"/>
                  </a:lnTo>
                  <a:lnTo>
                    <a:pt x="742810" y="6553"/>
                  </a:lnTo>
                  <a:lnTo>
                    <a:pt x="710514" y="0"/>
                  </a:lnTo>
                  <a:lnTo>
                    <a:pt x="82943" y="0"/>
                  </a:lnTo>
                  <a:lnTo>
                    <a:pt x="24244" y="24371"/>
                  </a:lnTo>
                  <a:lnTo>
                    <a:pt x="4343" y="61252"/>
                  </a:lnTo>
                  <a:lnTo>
                    <a:pt x="0" y="891616"/>
                  </a:lnTo>
                  <a:lnTo>
                    <a:pt x="6489" y="923861"/>
                  </a:lnTo>
                  <a:lnTo>
                    <a:pt x="11544" y="931443"/>
                  </a:lnTo>
                  <a:lnTo>
                    <a:pt x="24257" y="950366"/>
                  </a:lnTo>
                  <a:lnTo>
                    <a:pt x="50634" y="968235"/>
                  </a:lnTo>
                  <a:lnTo>
                    <a:pt x="64312" y="971016"/>
                  </a:lnTo>
                  <a:lnTo>
                    <a:pt x="729132" y="971016"/>
                  </a:lnTo>
                  <a:lnTo>
                    <a:pt x="769200" y="950366"/>
                  </a:lnTo>
                  <a:lnTo>
                    <a:pt x="793635" y="891616"/>
                  </a:lnTo>
                  <a:lnTo>
                    <a:pt x="793686" y="653732"/>
                  </a:lnTo>
                  <a:lnTo>
                    <a:pt x="793686" y="615061"/>
                  </a:lnTo>
                  <a:close/>
                </a:path>
              </a:pathLst>
            </a:custGeom>
            <a:solidFill>
              <a:srgbClr val="FFF1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82424" y="2180361"/>
              <a:ext cx="157844" cy="1578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668214" y="2215920"/>
              <a:ext cx="345440" cy="81915"/>
            </a:xfrm>
            <a:custGeom>
              <a:avLst/>
              <a:gdLst/>
              <a:ahLst/>
              <a:cxnLst/>
              <a:rect l="l" t="t" r="r" b="b"/>
              <a:pathLst>
                <a:path w="345440" h="81914">
                  <a:moveTo>
                    <a:pt x="274764" y="60807"/>
                  </a:moveTo>
                  <a:lnTo>
                    <a:pt x="268732" y="54775"/>
                  </a:lnTo>
                  <a:lnTo>
                    <a:pt x="8039" y="54775"/>
                  </a:lnTo>
                  <a:lnTo>
                    <a:pt x="2006" y="60807"/>
                  </a:lnTo>
                  <a:lnTo>
                    <a:pt x="2006" y="75565"/>
                  </a:lnTo>
                  <a:lnTo>
                    <a:pt x="8039" y="81597"/>
                  </a:lnTo>
                  <a:lnTo>
                    <a:pt x="261353" y="81597"/>
                  </a:lnTo>
                  <a:lnTo>
                    <a:pt x="268732" y="81597"/>
                  </a:lnTo>
                  <a:lnTo>
                    <a:pt x="274764" y="75565"/>
                  </a:lnTo>
                  <a:lnTo>
                    <a:pt x="274764" y="60807"/>
                  </a:lnTo>
                  <a:close/>
                </a:path>
                <a:path w="345440" h="81914">
                  <a:moveTo>
                    <a:pt x="345198" y="6032"/>
                  </a:moveTo>
                  <a:lnTo>
                    <a:pt x="339153" y="0"/>
                  </a:lnTo>
                  <a:lnTo>
                    <a:pt x="6032" y="0"/>
                  </a:lnTo>
                  <a:lnTo>
                    <a:pt x="0" y="6032"/>
                  </a:lnTo>
                  <a:lnTo>
                    <a:pt x="0" y="20789"/>
                  </a:lnTo>
                  <a:lnTo>
                    <a:pt x="6032" y="26822"/>
                  </a:lnTo>
                  <a:lnTo>
                    <a:pt x="332003" y="26822"/>
                  </a:lnTo>
                  <a:lnTo>
                    <a:pt x="339382" y="26822"/>
                  </a:lnTo>
                  <a:lnTo>
                    <a:pt x="345198" y="20789"/>
                  </a:lnTo>
                  <a:lnTo>
                    <a:pt x="345198" y="6032"/>
                  </a:lnTo>
                  <a:close/>
                </a:path>
              </a:pathLst>
            </a:custGeom>
            <a:solidFill>
              <a:srgbClr val="FFF1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82424" y="2362128"/>
              <a:ext cx="157844" cy="15784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668214" y="2397911"/>
              <a:ext cx="345440" cy="81915"/>
            </a:xfrm>
            <a:custGeom>
              <a:avLst/>
              <a:gdLst/>
              <a:ahLst/>
              <a:cxnLst/>
              <a:rect l="l" t="t" r="r" b="b"/>
              <a:pathLst>
                <a:path w="345440" h="81914">
                  <a:moveTo>
                    <a:pt x="274764" y="60807"/>
                  </a:moveTo>
                  <a:lnTo>
                    <a:pt x="268732" y="54775"/>
                  </a:lnTo>
                  <a:lnTo>
                    <a:pt x="8039" y="54775"/>
                  </a:lnTo>
                  <a:lnTo>
                    <a:pt x="2006" y="60807"/>
                  </a:lnTo>
                  <a:lnTo>
                    <a:pt x="2006" y="75565"/>
                  </a:lnTo>
                  <a:lnTo>
                    <a:pt x="8039" y="81597"/>
                  </a:lnTo>
                  <a:lnTo>
                    <a:pt x="261353" y="81597"/>
                  </a:lnTo>
                  <a:lnTo>
                    <a:pt x="268732" y="81597"/>
                  </a:lnTo>
                  <a:lnTo>
                    <a:pt x="274764" y="75565"/>
                  </a:lnTo>
                  <a:lnTo>
                    <a:pt x="274764" y="60807"/>
                  </a:lnTo>
                  <a:close/>
                </a:path>
                <a:path w="345440" h="81914">
                  <a:moveTo>
                    <a:pt x="345198" y="6032"/>
                  </a:moveTo>
                  <a:lnTo>
                    <a:pt x="339153" y="0"/>
                  </a:lnTo>
                  <a:lnTo>
                    <a:pt x="6032" y="0"/>
                  </a:lnTo>
                  <a:lnTo>
                    <a:pt x="0" y="6032"/>
                  </a:lnTo>
                  <a:lnTo>
                    <a:pt x="0" y="20789"/>
                  </a:lnTo>
                  <a:lnTo>
                    <a:pt x="6032" y="26822"/>
                  </a:lnTo>
                  <a:lnTo>
                    <a:pt x="332003" y="26822"/>
                  </a:lnTo>
                  <a:lnTo>
                    <a:pt x="339382" y="26822"/>
                  </a:lnTo>
                  <a:lnTo>
                    <a:pt x="345198" y="20789"/>
                  </a:lnTo>
                  <a:lnTo>
                    <a:pt x="345198" y="6032"/>
                  </a:lnTo>
                  <a:close/>
                </a:path>
              </a:pathLst>
            </a:custGeom>
            <a:solidFill>
              <a:srgbClr val="FFF1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82424" y="2544118"/>
              <a:ext cx="157844" cy="15784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482413" y="2579674"/>
              <a:ext cx="531495" cy="304800"/>
            </a:xfrm>
            <a:custGeom>
              <a:avLst/>
              <a:gdLst/>
              <a:ahLst/>
              <a:cxnLst/>
              <a:rect l="l" t="t" r="r" b="b"/>
              <a:pathLst>
                <a:path w="531495" h="304800">
                  <a:moveTo>
                    <a:pt x="119621" y="194729"/>
                  </a:moveTo>
                  <a:lnTo>
                    <a:pt x="114477" y="189585"/>
                  </a:lnTo>
                  <a:lnTo>
                    <a:pt x="109105" y="184454"/>
                  </a:lnTo>
                  <a:lnTo>
                    <a:pt x="100609" y="184454"/>
                  </a:lnTo>
                  <a:lnTo>
                    <a:pt x="78930" y="206133"/>
                  </a:lnTo>
                  <a:lnTo>
                    <a:pt x="62382" y="189585"/>
                  </a:lnTo>
                  <a:lnTo>
                    <a:pt x="57023" y="184454"/>
                  </a:lnTo>
                  <a:lnTo>
                    <a:pt x="48526" y="184454"/>
                  </a:lnTo>
                  <a:lnTo>
                    <a:pt x="43383" y="189585"/>
                  </a:lnTo>
                  <a:lnTo>
                    <a:pt x="38239" y="194957"/>
                  </a:lnTo>
                  <a:lnTo>
                    <a:pt x="38239" y="203454"/>
                  </a:lnTo>
                  <a:lnTo>
                    <a:pt x="59918" y="225145"/>
                  </a:lnTo>
                  <a:lnTo>
                    <a:pt x="43383" y="241681"/>
                  </a:lnTo>
                  <a:lnTo>
                    <a:pt x="38239" y="247053"/>
                  </a:lnTo>
                  <a:lnTo>
                    <a:pt x="38239" y="255549"/>
                  </a:lnTo>
                  <a:lnTo>
                    <a:pt x="43383" y="260692"/>
                  </a:lnTo>
                  <a:lnTo>
                    <a:pt x="45834" y="263372"/>
                  </a:lnTo>
                  <a:lnTo>
                    <a:pt x="49415" y="264706"/>
                  </a:lnTo>
                  <a:lnTo>
                    <a:pt x="52768" y="264706"/>
                  </a:lnTo>
                  <a:lnTo>
                    <a:pt x="56349" y="264706"/>
                  </a:lnTo>
                  <a:lnTo>
                    <a:pt x="59702" y="263372"/>
                  </a:lnTo>
                  <a:lnTo>
                    <a:pt x="78917" y="244157"/>
                  </a:lnTo>
                  <a:lnTo>
                    <a:pt x="95465" y="260692"/>
                  </a:lnTo>
                  <a:lnTo>
                    <a:pt x="97929" y="263372"/>
                  </a:lnTo>
                  <a:lnTo>
                    <a:pt x="101511" y="264706"/>
                  </a:lnTo>
                  <a:lnTo>
                    <a:pt x="104863" y="264706"/>
                  </a:lnTo>
                  <a:lnTo>
                    <a:pt x="108445" y="264706"/>
                  </a:lnTo>
                  <a:lnTo>
                    <a:pt x="111798" y="263372"/>
                  </a:lnTo>
                  <a:lnTo>
                    <a:pt x="114477" y="260692"/>
                  </a:lnTo>
                  <a:lnTo>
                    <a:pt x="119621" y="255320"/>
                  </a:lnTo>
                  <a:lnTo>
                    <a:pt x="119621" y="246824"/>
                  </a:lnTo>
                  <a:lnTo>
                    <a:pt x="97929" y="225145"/>
                  </a:lnTo>
                  <a:lnTo>
                    <a:pt x="114477" y="208597"/>
                  </a:lnTo>
                  <a:lnTo>
                    <a:pt x="119621" y="203225"/>
                  </a:lnTo>
                  <a:lnTo>
                    <a:pt x="119621" y="194729"/>
                  </a:lnTo>
                  <a:close/>
                </a:path>
                <a:path w="531495" h="304800">
                  <a:moveTo>
                    <a:pt x="157848" y="182435"/>
                  </a:moveTo>
                  <a:lnTo>
                    <a:pt x="155956" y="173050"/>
                  </a:lnTo>
                  <a:lnTo>
                    <a:pt x="155028" y="168414"/>
                  </a:lnTo>
                  <a:lnTo>
                    <a:pt x="147307" y="156972"/>
                  </a:lnTo>
                  <a:lnTo>
                    <a:pt x="135877" y="149263"/>
                  </a:lnTo>
                  <a:lnTo>
                    <a:pt x="131025" y="148297"/>
                  </a:lnTo>
                  <a:lnTo>
                    <a:pt x="131025" y="177076"/>
                  </a:lnTo>
                  <a:lnTo>
                    <a:pt x="131025" y="273202"/>
                  </a:lnTo>
                  <a:lnTo>
                    <a:pt x="127000" y="277228"/>
                  </a:lnTo>
                  <a:lnTo>
                    <a:pt x="30861" y="277228"/>
                  </a:lnTo>
                  <a:lnTo>
                    <a:pt x="26835" y="273202"/>
                  </a:lnTo>
                  <a:lnTo>
                    <a:pt x="26835" y="177076"/>
                  </a:lnTo>
                  <a:lnTo>
                    <a:pt x="30861" y="173050"/>
                  </a:lnTo>
                  <a:lnTo>
                    <a:pt x="127000" y="173050"/>
                  </a:lnTo>
                  <a:lnTo>
                    <a:pt x="131025" y="177076"/>
                  </a:lnTo>
                  <a:lnTo>
                    <a:pt x="131025" y="148297"/>
                  </a:lnTo>
                  <a:lnTo>
                    <a:pt x="121856" y="146443"/>
                  </a:lnTo>
                  <a:lnTo>
                    <a:pt x="36004" y="146443"/>
                  </a:lnTo>
                  <a:lnTo>
                    <a:pt x="21983" y="149263"/>
                  </a:lnTo>
                  <a:lnTo>
                    <a:pt x="10541" y="156972"/>
                  </a:lnTo>
                  <a:lnTo>
                    <a:pt x="2832" y="168414"/>
                  </a:lnTo>
                  <a:lnTo>
                    <a:pt x="0" y="182435"/>
                  </a:lnTo>
                  <a:lnTo>
                    <a:pt x="0" y="268287"/>
                  </a:lnTo>
                  <a:lnTo>
                    <a:pt x="2806" y="282219"/>
                  </a:lnTo>
                  <a:lnTo>
                    <a:pt x="10490" y="293662"/>
                  </a:lnTo>
                  <a:lnTo>
                    <a:pt x="21932" y="301421"/>
                  </a:lnTo>
                  <a:lnTo>
                    <a:pt x="36004" y="304279"/>
                  </a:lnTo>
                  <a:lnTo>
                    <a:pt x="121856" y="304279"/>
                  </a:lnTo>
                  <a:lnTo>
                    <a:pt x="135877" y="301421"/>
                  </a:lnTo>
                  <a:lnTo>
                    <a:pt x="147307" y="293662"/>
                  </a:lnTo>
                  <a:lnTo>
                    <a:pt x="155028" y="282219"/>
                  </a:lnTo>
                  <a:lnTo>
                    <a:pt x="156032" y="277228"/>
                  </a:lnTo>
                  <a:lnTo>
                    <a:pt x="157848" y="268287"/>
                  </a:lnTo>
                  <a:lnTo>
                    <a:pt x="157848" y="182435"/>
                  </a:lnTo>
                  <a:close/>
                </a:path>
                <a:path w="531495" h="304800">
                  <a:moveTo>
                    <a:pt x="336715" y="242798"/>
                  </a:moveTo>
                  <a:lnTo>
                    <a:pt x="330669" y="236766"/>
                  </a:lnTo>
                  <a:lnTo>
                    <a:pt x="192951" y="236766"/>
                  </a:lnTo>
                  <a:lnTo>
                    <a:pt x="186918" y="242798"/>
                  </a:lnTo>
                  <a:lnTo>
                    <a:pt x="186918" y="257556"/>
                  </a:lnTo>
                  <a:lnTo>
                    <a:pt x="192951" y="263588"/>
                  </a:lnTo>
                  <a:lnTo>
                    <a:pt x="323291" y="263588"/>
                  </a:lnTo>
                  <a:lnTo>
                    <a:pt x="330669" y="263588"/>
                  </a:lnTo>
                  <a:lnTo>
                    <a:pt x="336715" y="257556"/>
                  </a:lnTo>
                  <a:lnTo>
                    <a:pt x="336715" y="242798"/>
                  </a:lnTo>
                  <a:close/>
                </a:path>
                <a:path w="531495" h="304800">
                  <a:moveTo>
                    <a:pt x="372033" y="188023"/>
                  </a:moveTo>
                  <a:lnTo>
                    <a:pt x="366001" y="181991"/>
                  </a:lnTo>
                  <a:lnTo>
                    <a:pt x="192062" y="181991"/>
                  </a:lnTo>
                  <a:lnTo>
                    <a:pt x="186016" y="188023"/>
                  </a:lnTo>
                  <a:lnTo>
                    <a:pt x="186016" y="202780"/>
                  </a:lnTo>
                  <a:lnTo>
                    <a:pt x="192062" y="208813"/>
                  </a:lnTo>
                  <a:lnTo>
                    <a:pt x="358622" y="208813"/>
                  </a:lnTo>
                  <a:lnTo>
                    <a:pt x="366001" y="208813"/>
                  </a:lnTo>
                  <a:lnTo>
                    <a:pt x="372033" y="202780"/>
                  </a:lnTo>
                  <a:lnTo>
                    <a:pt x="372033" y="188023"/>
                  </a:lnTo>
                  <a:close/>
                </a:path>
                <a:path w="531495" h="304800">
                  <a:moveTo>
                    <a:pt x="460565" y="61036"/>
                  </a:moveTo>
                  <a:lnTo>
                    <a:pt x="454533" y="55003"/>
                  </a:lnTo>
                  <a:lnTo>
                    <a:pt x="193840" y="55003"/>
                  </a:lnTo>
                  <a:lnTo>
                    <a:pt x="187807" y="61036"/>
                  </a:lnTo>
                  <a:lnTo>
                    <a:pt x="187807" y="75793"/>
                  </a:lnTo>
                  <a:lnTo>
                    <a:pt x="193840" y="81826"/>
                  </a:lnTo>
                  <a:lnTo>
                    <a:pt x="447154" y="81826"/>
                  </a:lnTo>
                  <a:lnTo>
                    <a:pt x="454533" y="81826"/>
                  </a:lnTo>
                  <a:lnTo>
                    <a:pt x="460565" y="75793"/>
                  </a:lnTo>
                  <a:lnTo>
                    <a:pt x="460565" y="61036"/>
                  </a:lnTo>
                  <a:close/>
                </a:path>
                <a:path w="531495" h="304800">
                  <a:moveTo>
                    <a:pt x="530999" y="6032"/>
                  </a:moveTo>
                  <a:lnTo>
                    <a:pt x="524954" y="0"/>
                  </a:lnTo>
                  <a:lnTo>
                    <a:pt x="191833" y="0"/>
                  </a:lnTo>
                  <a:lnTo>
                    <a:pt x="185801" y="6032"/>
                  </a:lnTo>
                  <a:lnTo>
                    <a:pt x="185801" y="20789"/>
                  </a:lnTo>
                  <a:lnTo>
                    <a:pt x="191833" y="26822"/>
                  </a:lnTo>
                  <a:lnTo>
                    <a:pt x="517804" y="26822"/>
                  </a:lnTo>
                  <a:lnTo>
                    <a:pt x="525183" y="26822"/>
                  </a:lnTo>
                  <a:lnTo>
                    <a:pt x="530999" y="20789"/>
                  </a:lnTo>
                  <a:lnTo>
                    <a:pt x="530999" y="6032"/>
                  </a:lnTo>
                  <a:close/>
                </a:path>
              </a:pathLst>
            </a:custGeom>
            <a:solidFill>
              <a:srgbClr val="FFF1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20655" y="2400359"/>
              <a:ext cx="81381" cy="8026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1866302" y="2426518"/>
              <a:ext cx="446405" cy="441959"/>
            </a:xfrm>
            <a:custGeom>
              <a:avLst/>
              <a:gdLst/>
              <a:ahLst/>
              <a:cxnLst/>
              <a:rect l="l" t="t" r="r" b="b"/>
              <a:pathLst>
                <a:path w="446404" h="441960">
                  <a:moveTo>
                    <a:pt x="15650" y="441561"/>
                  </a:moveTo>
                  <a:lnTo>
                    <a:pt x="10731" y="441561"/>
                  </a:lnTo>
                  <a:lnTo>
                    <a:pt x="7377" y="440219"/>
                  </a:lnTo>
                  <a:lnTo>
                    <a:pt x="1117" y="433959"/>
                  </a:lnTo>
                  <a:lnTo>
                    <a:pt x="0" y="428817"/>
                  </a:lnTo>
                  <a:lnTo>
                    <a:pt x="1565" y="424122"/>
                  </a:lnTo>
                  <a:lnTo>
                    <a:pt x="42255" y="298472"/>
                  </a:lnTo>
                  <a:lnTo>
                    <a:pt x="339163" y="10508"/>
                  </a:lnTo>
                  <a:lnTo>
                    <a:pt x="366439" y="0"/>
                  </a:lnTo>
                  <a:lnTo>
                    <a:pt x="373957" y="1041"/>
                  </a:lnTo>
                  <a:lnTo>
                    <a:pt x="380972" y="3465"/>
                  </a:lnTo>
                  <a:lnTo>
                    <a:pt x="387316" y="7231"/>
                  </a:lnTo>
                  <a:lnTo>
                    <a:pt x="392821" y="12296"/>
                  </a:lnTo>
                  <a:lnTo>
                    <a:pt x="406136" y="27052"/>
                  </a:lnTo>
                  <a:lnTo>
                    <a:pt x="362415" y="27052"/>
                  </a:lnTo>
                  <a:lnTo>
                    <a:pt x="359732" y="27946"/>
                  </a:lnTo>
                  <a:lnTo>
                    <a:pt x="357720" y="29959"/>
                  </a:lnTo>
                  <a:lnTo>
                    <a:pt x="66848" y="309875"/>
                  </a:lnTo>
                  <a:lnTo>
                    <a:pt x="35101" y="408024"/>
                  </a:lnTo>
                  <a:lnTo>
                    <a:pt x="126764" y="408024"/>
                  </a:lnTo>
                  <a:lnTo>
                    <a:pt x="18333" y="440666"/>
                  </a:lnTo>
                  <a:lnTo>
                    <a:pt x="16991" y="441337"/>
                  </a:lnTo>
                  <a:lnTo>
                    <a:pt x="15650" y="441561"/>
                  </a:lnTo>
                  <a:close/>
                </a:path>
                <a:path w="446404" h="441960">
                  <a:moveTo>
                    <a:pt x="126764" y="408024"/>
                  </a:moveTo>
                  <a:lnTo>
                    <a:pt x="35101" y="408024"/>
                  </a:lnTo>
                  <a:lnTo>
                    <a:pt x="136604" y="377394"/>
                  </a:lnTo>
                  <a:lnTo>
                    <a:pt x="415849" y="93007"/>
                  </a:lnTo>
                  <a:lnTo>
                    <a:pt x="419650" y="88982"/>
                  </a:lnTo>
                  <a:lnTo>
                    <a:pt x="419752" y="86132"/>
                  </a:lnTo>
                  <a:lnTo>
                    <a:pt x="419874" y="82722"/>
                  </a:lnTo>
                  <a:lnTo>
                    <a:pt x="416073" y="78698"/>
                  </a:lnTo>
                  <a:lnTo>
                    <a:pt x="370687" y="28394"/>
                  </a:lnTo>
                  <a:lnTo>
                    <a:pt x="368228" y="27276"/>
                  </a:lnTo>
                  <a:lnTo>
                    <a:pt x="365321" y="27052"/>
                  </a:lnTo>
                  <a:lnTo>
                    <a:pt x="406136" y="27052"/>
                  </a:lnTo>
                  <a:lnTo>
                    <a:pt x="436195" y="60365"/>
                  </a:lnTo>
                  <a:lnTo>
                    <a:pt x="443534" y="72515"/>
                  </a:lnTo>
                  <a:lnTo>
                    <a:pt x="445781" y="86132"/>
                  </a:lnTo>
                  <a:lnTo>
                    <a:pt x="442954" y="99665"/>
                  </a:lnTo>
                  <a:lnTo>
                    <a:pt x="153372" y="398411"/>
                  </a:lnTo>
                  <a:lnTo>
                    <a:pt x="147559" y="401764"/>
                  </a:lnTo>
                  <a:lnTo>
                    <a:pt x="126764" y="408024"/>
                  </a:lnTo>
                  <a:close/>
                </a:path>
              </a:pathLst>
            </a:custGeom>
            <a:solidFill>
              <a:srgbClr val="FFF1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169918" y="2471903"/>
              <a:ext cx="99043" cy="9859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1965346" y="2524444"/>
              <a:ext cx="264795" cy="257175"/>
            </a:xfrm>
            <a:custGeom>
              <a:avLst/>
              <a:gdLst/>
              <a:ahLst/>
              <a:cxnLst/>
              <a:rect l="l" t="t" r="r" b="b"/>
              <a:pathLst>
                <a:path w="264795" h="257175">
                  <a:moveTo>
                    <a:pt x="18109" y="256887"/>
                  </a:moveTo>
                  <a:lnTo>
                    <a:pt x="14755" y="256887"/>
                  </a:lnTo>
                  <a:lnTo>
                    <a:pt x="11178" y="256887"/>
                  </a:lnTo>
                  <a:lnTo>
                    <a:pt x="7825" y="255546"/>
                  </a:lnTo>
                  <a:lnTo>
                    <a:pt x="5142" y="252863"/>
                  </a:lnTo>
                  <a:lnTo>
                    <a:pt x="0" y="247497"/>
                  </a:lnTo>
                  <a:lnTo>
                    <a:pt x="0" y="239001"/>
                  </a:lnTo>
                  <a:lnTo>
                    <a:pt x="5365" y="233859"/>
                  </a:lnTo>
                  <a:lnTo>
                    <a:pt x="240566" y="5142"/>
                  </a:lnTo>
                  <a:lnTo>
                    <a:pt x="245932" y="0"/>
                  </a:lnTo>
                  <a:lnTo>
                    <a:pt x="254428" y="0"/>
                  </a:lnTo>
                  <a:lnTo>
                    <a:pt x="264713" y="10731"/>
                  </a:lnTo>
                  <a:lnTo>
                    <a:pt x="264713" y="19227"/>
                  </a:lnTo>
                  <a:lnTo>
                    <a:pt x="259347" y="24369"/>
                  </a:lnTo>
                  <a:lnTo>
                    <a:pt x="24146" y="253087"/>
                  </a:lnTo>
                  <a:lnTo>
                    <a:pt x="21463" y="255546"/>
                  </a:lnTo>
                  <a:lnTo>
                    <a:pt x="18109" y="256887"/>
                  </a:lnTo>
                  <a:close/>
                </a:path>
              </a:pathLst>
            </a:custGeom>
            <a:solidFill>
              <a:srgbClr val="FFF1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888213" y="2716495"/>
              <a:ext cx="126990" cy="13012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141728" y="3343481"/>
              <a:ext cx="6400165" cy="1134110"/>
            </a:xfrm>
            <a:custGeom>
              <a:avLst/>
              <a:gdLst/>
              <a:ahLst/>
              <a:cxnLst/>
              <a:rect l="l" t="t" r="r" b="b"/>
              <a:pathLst>
                <a:path w="6400165" h="1134110">
                  <a:moveTo>
                    <a:pt x="6104381" y="1133843"/>
                  </a:moveTo>
                  <a:lnTo>
                    <a:pt x="295274" y="1133843"/>
                  </a:lnTo>
                  <a:lnTo>
                    <a:pt x="248804" y="1130164"/>
                  </a:lnTo>
                  <a:lnTo>
                    <a:pt x="203897" y="1119348"/>
                  </a:lnTo>
                  <a:lnTo>
                    <a:pt x="161346" y="1101723"/>
                  </a:lnTo>
                  <a:lnTo>
                    <a:pt x="121944" y="1077617"/>
                  </a:lnTo>
                  <a:lnTo>
                    <a:pt x="86483" y="1047359"/>
                  </a:lnTo>
                  <a:lnTo>
                    <a:pt x="56225" y="1011899"/>
                  </a:lnTo>
                  <a:lnTo>
                    <a:pt x="32119" y="972496"/>
                  </a:lnTo>
                  <a:lnTo>
                    <a:pt x="14494" y="929945"/>
                  </a:lnTo>
                  <a:lnTo>
                    <a:pt x="3678" y="885038"/>
                  </a:lnTo>
                  <a:lnTo>
                    <a:pt x="0" y="838568"/>
                  </a:lnTo>
                  <a:lnTo>
                    <a:pt x="0" y="295274"/>
                  </a:lnTo>
                  <a:lnTo>
                    <a:pt x="3678" y="248804"/>
                  </a:lnTo>
                  <a:lnTo>
                    <a:pt x="14494" y="203897"/>
                  </a:lnTo>
                  <a:lnTo>
                    <a:pt x="32119" y="161346"/>
                  </a:lnTo>
                  <a:lnTo>
                    <a:pt x="56225" y="121944"/>
                  </a:lnTo>
                  <a:lnTo>
                    <a:pt x="86483" y="86484"/>
                  </a:lnTo>
                  <a:lnTo>
                    <a:pt x="121944" y="56225"/>
                  </a:lnTo>
                  <a:lnTo>
                    <a:pt x="161346" y="32119"/>
                  </a:lnTo>
                  <a:lnTo>
                    <a:pt x="203897" y="14494"/>
                  </a:lnTo>
                  <a:lnTo>
                    <a:pt x="248804" y="3678"/>
                  </a:lnTo>
                  <a:lnTo>
                    <a:pt x="295274" y="0"/>
                  </a:lnTo>
                  <a:lnTo>
                    <a:pt x="6104381" y="0"/>
                  </a:lnTo>
                  <a:lnTo>
                    <a:pt x="6150851" y="3678"/>
                  </a:lnTo>
                  <a:lnTo>
                    <a:pt x="6195758" y="14494"/>
                  </a:lnTo>
                  <a:lnTo>
                    <a:pt x="6238309" y="32119"/>
                  </a:lnTo>
                  <a:lnTo>
                    <a:pt x="6277712" y="56225"/>
                  </a:lnTo>
                  <a:lnTo>
                    <a:pt x="6313172" y="86484"/>
                  </a:lnTo>
                  <a:lnTo>
                    <a:pt x="6343430" y="121944"/>
                  </a:lnTo>
                  <a:lnTo>
                    <a:pt x="6367536" y="161346"/>
                  </a:lnTo>
                  <a:lnTo>
                    <a:pt x="6385161" y="203897"/>
                  </a:lnTo>
                  <a:lnTo>
                    <a:pt x="6395977" y="248804"/>
                  </a:lnTo>
                  <a:lnTo>
                    <a:pt x="6399656" y="295274"/>
                  </a:lnTo>
                  <a:lnTo>
                    <a:pt x="6399656" y="838568"/>
                  </a:lnTo>
                  <a:lnTo>
                    <a:pt x="6395977" y="885038"/>
                  </a:lnTo>
                  <a:lnTo>
                    <a:pt x="6385161" y="929945"/>
                  </a:lnTo>
                  <a:lnTo>
                    <a:pt x="6367536" y="972496"/>
                  </a:lnTo>
                  <a:lnTo>
                    <a:pt x="6343430" y="1011899"/>
                  </a:lnTo>
                  <a:lnTo>
                    <a:pt x="6313172" y="1047359"/>
                  </a:lnTo>
                  <a:lnTo>
                    <a:pt x="6277712" y="1077617"/>
                  </a:lnTo>
                  <a:lnTo>
                    <a:pt x="6238309" y="1101723"/>
                  </a:lnTo>
                  <a:lnTo>
                    <a:pt x="6195758" y="1119348"/>
                  </a:lnTo>
                  <a:lnTo>
                    <a:pt x="6150851" y="1130164"/>
                  </a:lnTo>
                  <a:lnTo>
                    <a:pt x="6104381" y="1133843"/>
                  </a:lnTo>
                  <a:close/>
                </a:path>
              </a:pathLst>
            </a:custGeom>
            <a:solidFill>
              <a:srgbClr val="A5B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Les</a:t>
            </a:r>
            <a:r>
              <a:rPr spc="-50" dirty="0"/>
              <a:t> </a:t>
            </a:r>
            <a:r>
              <a:rPr dirty="0"/>
              <a:t>fonctions</a:t>
            </a:r>
            <a:r>
              <a:rPr spc="-50" dirty="0"/>
              <a:t> </a:t>
            </a:r>
            <a:r>
              <a:rPr spc="-10" dirty="0"/>
              <a:t>exécutives</a:t>
            </a:r>
          </a:p>
        </p:txBody>
      </p:sp>
      <p:sp>
        <p:nvSpPr>
          <p:cNvPr id="21" name="object 21"/>
          <p:cNvSpPr/>
          <p:nvPr/>
        </p:nvSpPr>
        <p:spPr>
          <a:xfrm>
            <a:off x="743389" y="3361630"/>
            <a:ext cx="47625" cy="725170"/>
          </a:xfrm>
          <a:custGeom>
            <a:avLst/>
            <a:gdLst/>
            <a:ahLst/>
            <a:cxnLst/>
            <a:rect l="l" t="t" r="r" b="b"/>
            <a:pathLst>
              <a:path w="47625" h="725170">
                <a:moveTo>
                  <a:pt x="47624" y="725164"/>
                </a:moveTo>
                <a:lnTo>
                  <a:pt x="0" y="725164"/>
                </a:lnTo>
                <a:lnTo>
                  <a:pt x="0" y="0"/>
                </a:lnTo>
                <a:lnTo>
                  <a:pt x="47624" y="0"/>
                </a:lnTo>
                <a:lnTo>
                  <a:pt x="47624" y="725164"/>
                </a:lnTo>
                <a:close/>
              </a:path>
            </a:pathLst>
          </a:custGeom>
          <a:solidFill>
            <a:srgbClr val="445C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28529" y="3149074"/>
            <a:ext cx="7190105" cy="0"/>
          </a:xfrm>
          <a:custGeom>
            <a:avLst/>
            <a:gdLst/>
            <a:ahLst/>
            <a:cxnLst/>
            <a:rect l="l" t="t" r="r" b="b"/>
            <a:pathLst>
              <a:path w="7190105">
                <a:moveTo>
                  <a:pt x="0" y="0"/>
                </a:moveTo>
                <a:lnTo>
                  <a:pt x="7189709" y="0"/>
                </a:lnTo>
              </a:path>
            </a:pathLst>
          </a:custGeom>
          <a:ln w="9524">
            <a:solidFill>
              <a:srgbClr val="325C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19435" y="5814759"/>
            <a:ext cx="7190105" cy="0"/>
          </a:xfrm>
          <a:custGeom>
            <a:avLst/>
            <a:gdLst/>
            <a:ahLst/>
            <a:cxnLst/>
            <a:rect l="l" t="t" r="r" b="b"/>
            <a:pathLst>
              <a:path w="7190105">
                <a:moveTo>
                  <a:pt x="0" y="0"/>
                </a:moveTo>
                <a:lnTo>
                  <a:pt x="7189709" y="0"/>
                </a:lnTo>
              </a:path>
            </a:pathLst>
          </a:custGeom>
          <a:ln w="9524">
            <a:solidFill>
              <a:srgbClr val="325C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923750" y="4391370"/>
            <a:ext cx="676275" cy="675640"/>
            <a:chOff x="923750" y="4391370"/>
            <a:chExt cx="676275" cy="675640"/>
          </a:xfrm>
        </p:grpSpPr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09991" y="4677611"/>
              <a:ext cx="103792" cy="10379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923750" y="4391370"/>
              <a:ext cx="676275" cy="675640"/>
            </a:xfrm>
            <a:custGeom>
              <a:avLst/>
              <a:gdLst/>
              <a:ahLst/>
              <a:cxnLst/>
              <a:rect l="l" t="t" r="r" b="b"/>
              <a:pathLst>
                <a:path w="676275" h="675639">
                  <a:moveTo>
                    <a:pt x="200287" y="350300"/>
                  </a:moveTo>
                  <a:lnTo>
                    <a:pt x="0" y="350300"/>
                  </a:lnTo>
                  <a:lnTo>
                    <a:pt x="0" y="325974"/>
                  </a:lnTo>
                  <a:lnTo>
                    <a:pt x="77844" y="325974"/>
                  </a:lnTo>
                  <a:lnTo>
                    <a:pt x="84482" y="278323"/>
                  </a:lnTo>
                  <a:lnTo>
                    <a:pt x="84553" y="277810"/>
                  </a:lnTo>
                  <a:lnTo>
                    <a:pt x="84648" y="277129"/>
                  </a:lnTo>
                  <a:lnTo>
                    <a:pt x="100194" y="231544"/>
                  </a:lnTo>
                  <a:lnTo>
                    <a:pt x="123570" y="190121"/>
                  </a:lnTo>
                  <a:lnTo>
                    <a:pt x="153864" y="153763"/>
                  </a:lnTo>
                  <a:lnTo>
                    <a:pt x="190164" y="123372"/>
                  </a:lnTo>
                  <a:lnTo>
                    <a:pt x="231557" y="99852"/>
                  </a:lnTo>
                  <a:lnTo>
                    <a:pt x="277131" y="84105"/>
                  </a:lnTo>
                  <a:lnTo>
                    <a:pt x="325974" y="77033"/>
                  </a:lnTo>
                  <a:lnTo>
                    <a:pt x="325974" y="0"/>
                  </a:lnTo>
                  <a:lnTo>
                    <a:pt x="350300" y="0"/>
                  </a:lnTo>
                  <a:lnTo>
                    <a:pt x="350300" y="77844"/>
                  </a:lnTo>
                  <a:lnTo>
                    <a:pt x="399145" y="84648"/>
                  </a:lnTo>
                  <a:lnTo>
                    <a:pt x="444730" y="100194"/>
                  </a:lnTo>
                  <a:lnTo>
                    <a:pt x="461164" y="109468"/>
                  </a:lnTo>
                  <a:lnTo>
                    <a:pt x="349489" y="109468"/>
                  </a:lnTo>
                  <a:lnTo>
                    <a:pt x="349489" y="110279"/>
                  </a:lnTo>
                  <a:lnTo>
                    <a:pt x="325974" y="110279"/>
                  </a:lnTo>
                  <a:lnTo>
                    <a:pt x="277810" y="117932"/>
                  </a:lnTo>
                  <a:lnTo>
                    <a:pt x="233477" y="135258"/>
                  </a:lnTo>
                  <a:lnTo>
                    <a:pt x="194122" y="161110"/>
                  </a:lnTo>
                  <a:lnTo>
                    <a:pt x="160894" y="194337"/>
                  </a:lnTo>
                  <a:lnTo>
                    <a:pt x="134944" y="233791"/>
                  </a:lnTo>
                  <a:lnTo>
                    <a:pt x="117419" y="278323"/>
                  </a:lnTo>
                  <a:lnTo>
                    <a:pt x="109468" y="326785"/>
                  </a:lnTo>
                  <a:lnTo>
                    <a:pt x="200287" y="326785"/>
                  </a:lnTo>
                  <a:lnTo>
                    <a:pt x="200287" y="350300"/>
                  </a:lnTo>
                  <a:close/>
                </a:path>
                <a:path w="676275" h="675639">
                  <a:moveTo>
                    <a:pt x="599241" y="325974"/>
                  </a:moveTo>
                  <a:lnTo>
                    <a:pt x="565995" y="325974"/>
                  </a:lnTo>
                  <a:lnTo>
                    <a:pt x="558424" y="278323"/>
                  </a:lnTo>
                  <a:lnTo>
                    <a:pt x="558342" y="277810"/>
                  </a:lnTo>
                  <a:lnTo>
                    <a:pt x="541139" y="233791"/>
                  </a:lnTo>
                  <a:lnTo>
                    <a:pt x="515164" y="194122"/>
                  </a:lnTo>
                  <a:lnTo>
                    <a:pt x="481937" y="160894"/>
                  </a:lnTo>
                  <a:lnTo>
                    <a:pt x="442483" y="134944"/>
                  </a:lnTo>
                  <a:lnTo>
                    <a:pt x="397951" y="117419"/>
                  </a:lnTo>
                  <a:lnTo>
                    <a:pt x="349489" y="109468"/>
                  </a:lnTo>
                  <a:lnTo>
                    <a:pt x="461164" y="109468"/>
                  </a:lnTo>
                  <a:lnTo>
                    <a:pt x="522389" y="153763"/>
                  </a:lnTo>
                  <a:lnTo>
                    <a:pt x="552866" y="190121"/>
                  </a:lnTo>
                  <a:lnTo>
                    <a:pt x="576415" y="231544"/>
                  </a:lnTo>
                  <a:lnTo>
                    <a:pt x="592169" y="277129"/>
                  </a:lnTo>
                  <a:lnTo>
                    <a:pt x="599241" y="325974"/>
                  </a:lnTo>
                  <a:close/>
                </a:path>
                <a:path w="676275" h="675639">
                  <a:moveTo>
                    <a:pt x="200287" y="326785"/>
                  </a:moveTo>
                  <a:lnTo>
                    <a:pt x="156500" y="326785"/>
                  </a:lnTo>
                  <a:lnTo>
                    <a:pt x="164999" y="283091"/>
                  </a:lnTo>
                  <a:lnTo>
                    <a:pt x="183139" y="243744"/>
                  </a:lnTo>
                  <a:lnTo>
                    <a:pt x="209612" y="210119"/>
                  </a:lnTo>
                  <a:lnTo>
                    <a:pt x="243114" y="183589"/>
                  </a:lnTo>
                  <a:lnTo>
                    <a:pt x="282336" y="165528"/>
                  </a:lnTo>
                  <a:lnTo>
                    <a:pt x="325974" y="157310"/>
                  </a:lnTo>
                  <a:lnTo>
                    <a:pt x="325974" y="110279"/>
                  </a:lnTo>
                  <a:lnTo>
                    <a:pt x="349489" y="110279"/>
                  </a:lnTo>
                  <a:lnTo>
                    <a:pt x="349489" y="156500"/>
                  </a:lnTo>
                  <a:lnTo>
                    <a:pt x="393183" y="164999"/>
                  </a:lnTo>
                  <a:lnTo>
                    <a:pt x="423996" y="179204"/>
                  </a:lnTo>
                  <a:lnTo>
                    <a:pt x="325974" y="179204"/>
                  </a:lnTo>
                  <a:lnTo>
                    <a:pt x="281051" y="189486"/>
                  </a:lnTo>
                  <a:lnTo>
                    <a:pt x="241966" y="211250"/>
                  </a:lnTo>
                  <a:lnTo>
                    <a:pt x="210666" y="242550"/>
                  </a:lnTo>
                  <a:lnTo>
                    <a:pt x="189097" y="281440"/>
                  </a:lnTo>
                  <a:lnTo>
                    <a:pt x="179204" y="325974"/>
                  </a:lnTo>
                  <a:lnTo>
                    <a:pt x="200287" y="325974"/>
                  </a:lnTo>
                  <a:lnTo>
                    <a:pt x="200287" y="326785"/>
                  </a:lnTo>
                  <a:close/>
                </a:path>
                <a:path w="676275" h="675639">
                  <a:moveTo>
                    <a:pt x="350300" y="200287"/>
                  </a:moveTo>
                  <a:lnTo>
                    <a:pt x="325974" y="200287"/>
                  </a:lnTo>
                  <a:lnTo>
                    <a:pt x="325974" y="179204"/>
                  </a:lnTo>
                  <a:lnTo>
                    <a:pt x="350300" y="179204"/>
                  </a:lnTo>
                  <a:lnTo>
                    <a:pt x="350300" y="200287"/>
                  </a:lnTo>
                  <a:close/>
                </a:path>
                <a:path w="676275" h="675639">
                  <a:moveTo>
                    <a:pt x="518963" y="325974"/>
                  </a:moveTo>
                  <a:lnTo>
                    <a:pt x="497070" y="325974"/>
                  </a:lnTo>
                  <a:lnTo>
                    <a:pt x="486877" y="281440"/>
                  </a:lnTo>
                  <a:lnTo>
                    <a:pt x="486788" y="281051"/>
                  </a:lnTo>
                  <a:lnTo>
                    <a:pt x="465024" y="241966"/>
                  </a:lnTo>
                  <a:lnTo>
                    <a:pt x="433724" y="210666"/>
                  </a:lnTo>
                  <a:lnTo>
                    <a:pt x="394834" y="189097"/>
                  </a:lnTo>
                  <a:lnTo>
                    <a:pt x="350300" y="179204"/>
                  </a:lnTo>
                  <a:lnTo>
                    <a:pt x="423996" y="179204"/>
                  </a:lnTo>
                  <a:lnTo>
                    <a:pt x="432530" y="183139"/>
                  </a:lnTo>
                  <a:lnTo>
                    <a:pt x="466155" y="209612"/>
                  </a:lnTo>
                  <a:lnTo>
                    <a:pt x="492685" y="243114"/>
                  </a:lnTo>
                  <a:lnTo>
                    <a:pt x="510746" y="282336"/>
                  </a:lnTo>
                  <a:lnTo>
                    <a:pt x="518963" y="325974"/>
                  </a:lnTo>
                  <a:close/>
                </a:path>
                <a:path w="676275" h="675639">
                  <a:moveTo>
                    <a:pt x="423638" y="497070"/>
                  </a:moveTo>
                  <a:lnTo>
                    <a:pt x="350300" y="497070"/>
                  </a:lnTo>
                  <a:lnTo>
                    <a:pt x="395223" y="486788"/>
                  </a:lnTo>
                  <a:lnTo>
                    <a:pt x="434308" y="465024"/>
                  </a:lnTo>
                  <a:lnTo>
                    <a:pt x="465608" y="433724"/>
                  </a:lnTo>
                  <a:lnTo>
                    <a:pt x="487177" y="394834"/>
                  </a:lnTo>
                  <a:lnTo>
                    <a:pt x="497070" y="350300"/>
                  </a:lnTo>
                  <a:lnTo>
                    <a:pt x="475987" y="350300"/>
                  </a:lnTo>
                  <a:lnTo>
                    <a:pt x="475987" y="325974"/>
                  </a:lnTo>
                  <a:lnTo>
                    <a:pt x="676274" y="325974"/>
                  </a:lnTo>
                  <a:lnTo>
                    <a:pt x="675491" y="349489"/>
                  </a:lnTo>
                  <a:lnTo>
                    <a:pt x="519774" y="349489"/>
                  </a:lnTo>
                  <a:lnTo>
                    <a:pt x="511275" y="393183"/>
                  </a:lnTo>
                  <a:lnTo>
                    <a:pt x="493135" y="432530"/>
                  </a:lnTo>
                  <a:lnTo>
                    <a:pt x="466662" y="466155"/>
                  </a:lnTo>
                  <a:lnTo>
                    <a:pt x="433160" y="492685"/>
                  </a:lnTo>
                  <a:lnTo>
                    <a:pt x="423638" y="497070"/>
                  </a:lnTo>
                  <a:close/>
                </a:path>
                <a:path w="676275" h="675639">
                  <a:moveTo>
                    <a:pt x="462576" y="565995"/>
                  </a:moveTo>
                  <a:lnTo>
                    <a:pt x="350300" y="565995"/>
                  </a:lnTo>
                  <a:lnTo>
                    <a:pt x="398464" y="558342"/>
                  </a:lnTo>
                  <a:lnTo>
                    <a:pt x="442797" y="541016"/>
                  </a:lnTo>
                  <a:lnTo>
                    <a:pt x="482152" y="515164"/>
                  </a:lnTo>
                  <a:lnTo>
                    <a:pt x="515380" y="481937"/>
                  </a:lnTo>
                  <a:lnTo>
                    <a:pt x="541330" y="442483"/>
                  </a:lnTo>
                  <a:lnTo>
                    <a:pt x="558855" y="397951"/>
                  </a:lnTo>
                  <a:lnTo>
                    <a:pt x="566806" y="349489"/>
                  </a:lnTo>
                  <a:lnTo>
                    <a:pt x="675491" y="349489"/>
                  </a:lnTo>
                  <a:lnTo>
                    <a:pt x="675464" y="350300"/>
                  </a:lnTo>
                  <a:lnTo>
                    <a:pt x="598430" y="350300"/>
                  </a:lnTo>
                  <a:lnTo>
                    <a:pt x="591792" y="397951"/>
                  </a:lnTo>
                  <a:lnTo>
                    <a:pt x="576080" y="444717"/>
                  </a:lnTo>
                  <a:lnTo>
                    <a:pt x="552704" y="486110"/>
                  </a:lnTo>
                  <a:lnTo>
                    <a:pt x="522410" y="522410"/>
                  </a:lnTo>
                  <a:lnTo>
                    <a:pt x="486110" y="552704"/>
                  </a:lnTo>
                  <a:lnTo>
                    <a:pt x="462576" y="565995"/>
                  </a:lnTo>
                  <a:close/>
                </a:path>
                <a:path w="676275" h="675639">
                  <a:moveTo>
                    <a:pt x="350300" y="675464"/>
                  </a:moveTo>
                  <a:lnTo>
                    <a:pt x="325974" y="675464"/>
                  </a:lnTo>
                  <a:lnTo>
                    <a:pt x="325974" y="598430"/>
                  </a:lnTo>
                  <a:lnTo>
                    <a:pt x="277129" y="591626"/>
                  </a:lnTo>
                  <a:lnTo>
                    <a:pt x="231544" y="576080"/>
                  </a:lnTo>
                  <a:lnTo>
                    <a:pt x="190121" y="552704"/>
                  </a:lnTo>
                  <a:lnTo>
                    <a:pt x="153763" y="522410"/>
                  </a:lnTo>
                  <a:lnTo>
                    <a:pt x="123372" y="486110"/>
                  </a:lnTo>
                  <a:lnTo>
                    <a:pt x="99852" y="444717"/>
                  </a:lnTo>
                  <a:lnTo>
                    <a:pt x="84105" y="399143"/>
                  </a:lnTo>
                  <a:lnTo>
                    <a:pt x="77033" y="350300"/>
                  </a:lnTo>
                  <a:lnTo>
                    <a:pt x="110279" y="350300"/>
                  </a:lnTo>
                  <a:lnTo>
                    <a:pt x="117850" y="397951"/>
                  </a:lnTo>
                  <a:lnTo>
                    <a:pt x="117932" y="398464"/>
                  </a:lnTo>
                  <a:lnTo>
                    <a:pt x="135135" y="442483"/>
                  </a:lnTo>
                  <a:lnTo>
                    <a:pt x="161110" y="482152"/>
                  </a:lnTo>
                  <a:lnTo>
                    <a:pt x="194337" y="515380"/>
                  </a:lnTo>
                  <a:lnTo>
                    <a:pt x="233791" y="541330"/>
                  </a:lnTo>
                  <a:lnTo>
                    <a:pt x="278323" y="558855"/>
                  </a:lnTo>
                  <a:lnTo>
                    <a:pt x="326785" y="566806"/>
                  </a:lnTo>
                  <a:lnTo>
                    <a:pt x="461140" y="566806"/>
                  </a:lnTo>
                  <a:lnTo>
                    <a:pt x="444717" y="576080"/>
                  </a:lnTo>
                  <a:lnTo>
                    <a:pt x="399143" y="591626"/>
                  </a:lnTo>
                  <a:lnTo>
                    <a:pt x="350300" y="598430"/>
                  </a:lnTo>
                  <a:lnTo>
                    <a:pt x="350300" y="675464"/>
                  </a:lnTo>
                  <a:close/>
                </a:path>
                <a:path w="676275" h="675639">
                  <a:moveTo>
                    <a:pt x="461140" y="566806"/>
                  </a:moveTo>
                  <a:lnTo>
                    <a:pt x="326785" y="566806"/>
                  </a:lnTo>
                  <a:lnTo>
                    <a:pt x="326785" y="519774"/>
                  </a:lnTo>
                  <a:lnTo>
                    <a:pt x="283091" y="511275"/>
                  </a:lnTo>
                  <a:lnTo>
                    <a:pt x="243744" y="493135"/>
                  </a:lnTo>
                  <a:lnTo>
                    <a:pt x="210119" y="466662"/>
                  </a:lnTo>
                  <a:lnTo>
                    <a:pt x="183589" y="433160"/>
                  </a:lnTo>
                  <a:lnTo>
                    <a:pt x="165528" y="393938"/>
                  </a:lnTo>
                  <a:lnTo>
                    <a:pt x="157310" y="350300"/>
                  </a:lnTo>
                  <a:lnTo>
                    <a:pt x="179204" y="350300"/>
                  </a:lnTo>
                  <a:lnTo>
                    <a:pt x="189397" y="394834"/>
                  </a:lnTo>
                  <a:lnTo>
                    <a:pt x="189486" y="395223"/>
                  </a:lnTo>
                  <a:lnTo>
                    <a:pt x="211250" y="434308"/>
                  </a:lnTo>
                  <a:lnTo>
                    <a:pt x="242550" y="465608"/>
                  </a:lnTo>
                  <a:lnTo>
                    <a:pt x="281440" y="487177"/>
                  </a:lnTo>
                  <a:lnTo>
                    <a:pt x="325974" y="497070"/>
                  </a:lnTo>
                  <a:lnTo>
                    <a:pt x="423638" y="497070"/>
                  </a:lnTo>
                  <a:lnTo>
                    <a:pt x="393938" y="510746"/>
                  </a:lnTo>
                  <a:lnTo>
                    <a:pt x="350300" y="518963"/>
                  </a:lnTo>
                  <a:lnTo>
                    <a:pt x="350300" y="565995"/>
                  </a:lnTo>
                  <a:lnTo>
                    <a:pt x="462576" y="565995"/>
                  </a:lnTo>
                  <a:lnTo>
                    <a:pt x="461140" y="566806"/>
                  </a:lnTo>
                  <a:close/>
                </a:path>
                <a:path w="676275" h="675639">
                  <a:moveTo>
                    <a:pt x="350300" y="497070"/>
                  </a:moveTo>
                  <a:lnTo>
                    <a:pt x="325974" y="497070"/>
                  </a:lnTo>
                  <a:lnTo>
                    <a:pt x="325974" y="475987"/>
                  </a:lnTo>
                  <a:lnTo>
                    <a:pt x="350300" y="475987"/>
                  </a:lnTo>
                  <a:lnTo>
                    <a:pt x="350300" y="4970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767111" y="8725280"/>
            <a:ext cx="10297160" cy="1134110"/>
            <a:chOff x="767111" y="8725280"/>
            <a:chExt cx="10297160" cy="1134110"/>
          </a:xfrm>
        </p:grpSpPr>
        <p:sp>
          <p:nvSpPr>
            <p:cNvPr id="28" name="object 28"/>
            <p:cNvSpPr/>
            <p:nvPr/>
          </p:nvSpPr>
          <p:spPr>
            <a:xfrm>
              <a:off x="767111" y="8725280"/>
              <a:ext cx="10297160" cy="1134110"/>
            </a:xfrm>
            <a:custGeom>
              <a:avLst/>
              <a:gdLst/>
              <a:ahLst/>
              <a:cxnLst/>
              <a:rect l="l" t="t" r="r" b="b"/>
              <a:pathLst>
                <a:path w="10297160" h="1134109">
                  <a:moveTo>
                    <a:pt x="10001593" y="1133843"/>
                  </a:moveTo>
                  <a:lnTo>
                    <a:pt x="295274" y="1133843"/>
                  </a:lnTo>
                  <a:lnTo>
                    <a:pt x="248805" y="1130164"/>
                  </a:lnTo>
                  <a:lnTo>
                    <a:pt x="203897" y="1119348"/>
                  </a:lnTo>
                  <a:lnTo>
                    <a:pt x="161346" y="1101723"/>
                  </a:lnTo>
                  <a:lnTo>
                    <a:pt x="121944" y="1077617"/>
                  </a:lnTo>
                  <a:lnTo>
                    <a:pt x="86484" y="1047359"/>
                  </a:lnTo>
                  <a:lnTo>
                    <a:pt x="56225" y="1011899"/>
                  </a:lnTo>
                  <a:lnTo>
                    <a:pt x="32119" y="972496"/>
                  </a:lnTo>
                  <a:lnTo>
                    <a:pt x="14494" y="929945"/>
                  </a:lnTo>
                  <a:lnTo>
                    <a:pt x="3678" y="885038"/>
                  </a:lnTo>
                  <a:lnTo>
                    <a:pt x="0" y="838568"/>
                  </a:lnTo>
                  <a:lnTo>
                    <a:pt x="0" y="295274"/>
                  </a:lnTo>
                  <a:lnTo>
                    <a:pt x="3678" y="248804"/>
                  </a:lnTo>
                  <a:lnTo>
                    <a:pt x="14494" y="203897"/>
                  </a:lnTo>
                  <a:lnTo>
                    <a:pt x="32119" y="161346"/>
                  </a:lnTo>
                  <a:lnTo>
                    <a:pt x="56225" y="121944"/>
                  </a:lnTo>
                  <a:lnTo>
                    <a:pt x="86484" y="86483"/>
                  </a:lnTo>
                  <a:lnTo>
                    <a:pt x="121944" y="56225"/>
                  </a:lnTo>
                  <a:lnTo>
                    <a:pt x="161346" y="32119"/>
                  </a:lnTo>
                  <a:lnTo>
                    <a:pt x="203897" y="14494"/>
                  </a:lnTo>
                  <a:lnTo>
                    <a:pt x="248805" y="3678"/>
                  </a:lnTo>
                  <a:lnTo>
                    <a:pt x="295274" y="0"/>
                  </a:lnTo>
                  <a:lnTo>
                    <a:pt x="10001593" y="0"/>
                  </a:lnTo>
                  <a:lnTo>
                    <a:pt x="10048063" y="3678"/>
                  </a:lnTo>
                  <a:lnTo>
                    <a:pt x="10092970" y="14494"/>
                  </a:lnTo>
                  <a:lnTo>
                    <a:pt x="10135521" y="32119"/>
                  </a:lnTo>
                  <a:lnTo>
                    <a:pt x="10174923" y="56225"/>
                  </a:lnTo>
                  <a:lnTo>
                    <a:pt x="10210383" y="86483"/>
                  </a:lnTo>
                  <a:lnTo>
                    <a:pt x="10240641" y="121944"/>
                  </a:lnTo>
                  <a:lnTo>
                    <a:pt x="10264748" y="161346"/>
                  </a:lnTo>
                  <a:lnTo>
                    <a:pt x="10282373" y="203897"/>
                  </a:lnTo>
                  <a:lnTo>
                    <a:pt x="10293189" y="248804"/>
                  </a:lnTo>
                  <a:lnTo>
                    <a:pt x="10296868" y="295274"/>
                  </a:lnTo>
                  <a:lnTo>
                    <a:pt x="10296868" y="838568"/>
                  </a:lnTo>
                  <a:lnTo>
                    <a:pt x="10293189" y="885038"/>
                  </a:lnTo>
                  <a:lnTo>
                    <a:pt x="10282373" y="929945"/>
                  </a:lnTo>
                  <a:lnTo>
                    <a:pt x="10264748" y="972496"/>
                  </a:lnTo>
                  <a:lnTo>
                    <a:pt x="10240641" y="1011899"/>
                  </a:lnTo>
                  <a:lnTo>
                    <a:pt x="10210383" y="1047359"/>
                  </a:lnTo>
                  <a:lnTo>
                    <a:pt x="10174923" y="1077617"/>
                  </a:lnTo>
                  <a:lnTo>
                    <a:pt x="10135521" y="1101723"/>
                  </a:lnTo>
                  <a:lnTo>
                    <a:pt x="10092970" y="1119348"/>
                  </a:lnTo>
                  <a:lnTo>
                    <a:pt x="10048063" y="1130164"/>
                  </a:lnTo>
                  <a:lnTo>
                    <a:pt x="10001593" y="1133843"/>
                  </a:lnTo>
                  <a:close/>
                </a:path>
              </a:pathLst>
            </a:custGeom>
            <a:solidFill>
              <a:srgbClr val="283C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19429" y="8896019"/>
              <a:ext cx="906780" cy="782320"/>
            </a:xfrm>
            <a:custGeom>
              <a:avLst/>
              <a:gdLst/>
              <a:ahLst/>
              <a:cxnLst/>
              <a:rect l="l" t="t" r="r" b="b"/>
              <a:pathLst>
                <a:path w="906780" h="782320">
                  <a:moveTo>
                    <a:pt x="401472" y="398424"/>
                  </a:moveTo>
                  <a:lnTo>
                    <a:pt x="388416" y="359854"/>
                  </a:lnTo>
                  <a:lnTo>
                    <a:pt x="384289" y="355231"/>
                  </a:lnTo>
                  <a:lnTo>
                    <a:pt x="378879" y="352640"/>
                  </a:lnTo>
                  <a:lnTo>
                    <a:pt x="372884" y="352259"/>
                  </a:lnTo>
                  <a:lnTo>
                    <a:pt x="366991" y="354266"/>
                  </a:lnTo>
                  <a:lnTo>
                    <a:pt x="362356" y="358419"/>
                  </a:lnTo>
                  <a:lnTo>
                    <a:pt x="359765" y="363829"/>
                  </a:lnTo>
                  <a:lnTo>
                    <a:pt x="359384" y="369811"/>
                  </a:lnTo>
                  <a:lnTo>
                    <a:pt x="361403" y="375691"/>
                  </a:lnTo>
                  <a:lnTo>
                    <a:pt x="370789" y="407695"/>
                  </a:lnTo>
                  <a:lnTo>
                    <a:pt x="365785" y="434632"/>
                  </a:lnTo>
                  <a:lnTo>
                    <a:pt x="355574" y="453517"/>
                  </a:lnTo>
                  <a:lnTo>
                    <a:pt x="349351" y="461302"/>
                  </a:lnTo>
                  <a:lnTo>
                    <a:pt x="343357" y="467499"/>
                  </a:lnTo>
                  <a:lnTo>
                    <a:pt x="343522" y="477380"/>
                  </a:lnTo>
                  <a:lnTo>
                    <a:pt x="352755" y="486346"/>
                  </a:lnTo>
                  <a:lnTo>
                    <a:pt x="356679" y="487819"/>
                  </a:lnTo>
                  <a:lnTo>
                    <a:pt x="364705" y="487819"/>
                  </a:lnTo>
                  <a:lnTo>
                    <a:pt x="368782" y="486232"/>
                  </a:lnTo>
                  <a:lnTo>
                    <a:pt x="371856" y="483069"/>
                  </a:lnTo>
                  <a:lnTo>
                    <a:pt x="386842" y="462864"/>
                  </a:lnTo>
                  <a:lnTo>
                    <a:pt x="398830" y="433705"/>
                  </a:lnTo>
                  <a:lnTo>
                    <a:pt x="401472" y="398424"/>
                  </a:lnTo>
                  <a:close/>
                </a:path>
                <a:path w="906780" h="782320">
                  <a:moveTo>
                    <a:pt x="405777" y="216763"/>
                  </a:moveTo>
                  <a:lnTo>
                    <a:pt x="403733" y="210908"/>
                  </a:lnTo>
                  <a:lnTo>
                    <a:pt x="399567" y="206298"/>
                  </a:lnTo>
                  <a:lnTo>
                    <a:pt x="394144" y="203720"/>
                  </a:lnTo>
                  <a:lnTo>
                    <a:pt x="388150" y="203377"/>
                  </a:lnTo>
                  <a:lnTo>
                    <a:pt x="382282" y="205409"/>
                  </a:lnTo>
                  <a:lnTo>
                    <a:pt x="375881" y="209791"/>
                  </a:lnTo>
                  <a:lnTo>
                    <a:pt x="364794" y="219798"/>
                  </a:lnTo>
                  <a:lnTo>
                    <a:pt x="353885" y="235102"/>
                  </a:lnTo>
                  <a:lnTo>
                    <a:pt x="348018" y="255397"/>
                  </a:lnTo>
                  <a:lnTo>
                    <a:pt x="349059" y="270027"/>
                  </a:lnTo>
                  <a:lnTo>
                    <a:pt x="377863" y="311454"/>
                  </a:lnTo>
                  <a:lnTo>
                    <a:pt x="384289" y="314998"/>
                  </a:lnTo>
                  <a:lnTo>
                    <a:pt x="392303" y="314998"/>
                  </a:lnTo>
                  <a:lnTo>
                    <a:pt x="390969" y="281139"/>
                  </a:lnTo>
                  <a:lnTo>
                    <a:pt x="384860" y="273989"/>
                  </a:lnTo>
                  <a:lnTo>
                    <a:pt x="380542" y="266115"/>
                  </a:lnTo>
                  <a:lnTo>
                    <a:pt x="379234" y="257873"/>
                  </a:lnTo>
                  <a:lnTo>
                    <a:pt x="381863" y="249250"/>
                  </a:lnTo>
                  <a:lnTo>
                    <a:pt x="387210" y="241744"/>
                  </a:lnTo>
                  <a:lnTo>
                    <a:pt x="393331" y="235915"/>
                  </a:lnTo>
                  <a:lnTo>
                    <a:pt x="398310" y="232321"/>
                  </a:lnTo>
                  <a:lnTo>
                    <a:pt x="402882" y="228155"/>
                  </a:lnTo>
                  <a:lnTo>
                    <a:pt x="405434" y="222745"/>
                  </a:lnTo>
                  <a:lnTo>
                    <a:pt x="405777" y="216763"/>
                  </a:lnTo>
                  <a:close/>
                </a:path>
                <a:path w="906780" h="782320">
                  <a:moveTo>
                    <a:pt x="558203" y="255397"/>
                  </a:moveTo>
                  <a:lnTo>
                    <a:pt x="541426" y="219798"/>
                  </a:lnTo>
                  <a:lnTo>
                    <a:pt x="518083" y="203377"/>
                  </a:lnTo>
                  <a:lnTo>
                    <a:pt x="512127" y="203720"/>
                  </a:lnTo>
                  <a:lnTo>
                    <a:pt x="506730" y="206286"/>
                  </a:lnTo>
                  <a:lnTo>
                    <a:pt x="502564" y="210858"/>
                  </a:lnTo>
                  <a:lnTo>
                    <a:pt x="500494" y="216712"/>
                  </a:lnTo>
                  <a:lnTo>
                    <a:pt x="500811" y="222694"/>
                  </a:lnTo>
                  <a:lnTo>
                    <a:pt x="503351" y="228130"/>
                  </a:lnTo>
                  <a:lnTo>
                    <a:pt x="507923" y="232321"/>
                  </a:lnTo>
                  <a:lnTo>
                    <a:pt x="512889" y="235915"/>
                  </a:lnTo>
                  <a:lnTo>
                    <a:pt x="519010" y="241744"/>
                  </a:lnTo>
                  <a:lnTo>
                    <a:pt x="524357" y="249250"/>
                  </a:lnTo>
                  <a:lnTo>
                    <a:pt x="526986" y="257873"/>
                  </a:lnTo>
                  <a:lnTo>
                    <a:pt x="525678" y="266115"/>
                  </a:lnTo>
                  <a:lnTo>
                    <a:pt x="521373" y="273989"/>
                  </a:lnTo>
                  <a:lnTo>
                    <a:pt x="515251" y="281139"/>
                  </a:lnTo>
                  <a:lnTo>
                    <a:pt x="508520" y="287235"/>
                  </a:lnTo>
                  <a:lnTo>
                    <a:pt x="504583" y="292049"/>
                  </a:lnTo>
                  <a:lnTo>
                    <a:pt x="502856" y="297789"/>
                  </a:lnTo>
                  <a:lnTo>
                    <a:pt x="503415" y="303771"/>
                  </a:lnTo>
                  <a:lnTo>
                    <a:pt x="506323" y="309270"/>
                  </a:lnTo>
                  <a:lnTo>
                    <a:pt x="509422" y="313055"/>
                  </a:lnTo>
                  <a:lnTo>
                    <a:pt x="513918" y="314998"/>
                  </a:lnTo>
                  <a:lnTo>
                    <a:pt x="518452" y="314998"/>
                  </a:lnTo>
                  <a:lnTo>
                    <a:pt x="521944" y="314998"/>
                  </a:lnTo>
                  <a:lnTo>
                    <a:pt x="551840" y="284276"/>
                  </a:lnTo>
                  <a:lnTo>
                    <a:pt x="557174" y="270027"/>
                  </a:lnTo>
                  <a:lnTo>
                    <a:pt x="558203" y="255397"/>
                  </a:lnTo>
                  <a:close/>
                </a:path>
                <a:path w="906780" h="782320">
                  <a:moveTo>
                    <a:pt x="562838" y="467537"/>
                  </a:moveTo>
                  <a:lnTo>
                    <a:pt x="556882" y="461302"/>
                  </a:lnTo>
                  <a:lnTo>
                    <a:pt x="550646" y="453517"/>
                  </a:lnTo>
                  <a:lnTo>
                    <a:pt x="540435" y="434632"/>
                  </a:lnTo>
                  <a:lnTo>
                    <a:pt x="535432" y="407695"/>
                  </a:lnTo>
                  <a:lnTo>
                    <a:pt x="544817" y="375691"/>
                  </a:lnTo>
                  <a:lnTo>
                    <a:pt x="546836" y="369811"/>
                  </a:lnTo>
                  <a:lnTo>
                    <a:pt x="546468" y="363829"/>
                  </a:lnTo>
                  <a:lnTo>
                    <a:pt x="543864" y="358419"/>
                  </a:lnTo>
                  <a:lnTo>
                    <a:pt x="539229" y="354266"/>
                  </a:lnTo>
                  <a:lnTo>
                    <a:pt x="533349" y="352259"/>
                  </a:lnTo>
                  <a:lnTo>
                    <a:pt x="527354" y="352640"/>
                  </a:lnTo>
                  <a:lnTo>
                    <a:pt x="521944" y="355231"/>
                  </a:lnTo>
                  <a:lnTo>
                    <a:pt x="517804" y="359854"/>
                  </a:lnTo>
                  <a:lnTo>
                    <a:pt x="504748" y="398424"/>
                  </a:lnTo>
                  <a:lnTo>
                    <a:pt x="507390" y="433705"/>
                  </a:lnTo>
                  <a:lnTo>
                    <a:pt x="519391" y="462864"/>
                  </a:lnTo>
                  <a:lnTo>
                    <a:pt x="534377" y="483069"/>
                  </a:lnTo>
                  <a:lnTo>
                    <a:pt x="537425" y="486232"/>
                  </a:lnTo>
                  <a:lnTo>
                    <a:pt x="541489" y="487794"/>
                  </a:lnTo>
                  <a:lnTo>
                    <a:pt x="549478" y="487794"/>
                  </a:lnTo>
                  <a:lnTo>
                    <a:pt x="553402" y="486346"/>
                  </a:lnTo>
                  <a:lnTo>
                    <a:pt x="556437" y="483400"/>
                  </a:lnTo>
                  <a:lnTo>
                    <a:pt x="562648" y="477431"/>
                  </a:lnTo>
                  <a:lnTo>
                    <a:pt x="562838" y="467537"/>
                  </a:lnTo>
                  <a:close/>
                </a:path>
                <a:path w="906780" h="782320">
                  <a:moveTo>
                    <a:pt x="707351" y="322630"/>
                  </a:moveTo>
                  <a:lnTo>
                    <a:pt x="703872" y="297230"/>
                  </a:lnTo>
                  <a:lnTo>
                    <a:pt x="694575" y="276910"/>
                  </a:lnTo>
                  <a:lnTo>
                    <a:pt x="694004" y="275640"/>
                  </a:lnTo>
                  <a:lnTo>
                    <a:pt x="678548" y="256590"/>
                  </a:lnTo>
                  <a:lnTo>
                    <a:pt x="676033" y="255016"/>
                  </a:lnTo>
                  <a:lnTo>
                    <a:pt x="676033" y="322630"/>
                  </a:lnTo>
                  <a:lnTo>
                    <a:pt x="674992" y="332790"/>
                  </a:lnTo>
                  <a:lnTo>
                    <a:pt x="671918" y="344220"/>
                  </a:lnTo>
                  <a:lnTo>
                    <a:pt x="666902" y="353110"/>
                  </a:lnTo>
                  <a:lnTo>
                    <a:pt x="660057" y="362000"/>
                  </a:lnTo>
                  <a:lnTo>
                    <a:pt x="654900" y="367080"/>
                  </a:lnTo>
                  <a:lnTo>
                    <a:pt x="654164" y="375970"/>
                  </a:lnTo>
                  <a:lnTo>
                    <a:pt x="669010" y="416610"/>
                  </a:lnTo>
                  <a:lnTo>
                    <a:pt x="668159" y="426770"/>
                  </a:lnTo>
                  <a:lnTo>
                    <a:pt x="665695" y="436930"/>
                  </a:lnTo>
                  <a:lnTo>
                    <a:pt x="661784" y="445820"/>
                  </a:lnTo>
                  <a:lnTo>
                    <a:pt x="656551" y="453440"/>
                  </a:lnTo>
                  <a:lnTo>
                    <a:pt x="646137" y="438200"/>
                  </a:lnTo>
                  <a:lnTo>
                    <a:pt x="632663" y="424230"/>
                  </a:lnTo>
                  <a:lnTo>
                    <a:pt x="616242" y="415340"/>
                  </a:lnTo>
                  <a:lnTo>
                    <a:pt x="597027" y="407720"/>
                  </a:lnTo>
                  <a:lnTo>
                    <a:pt x="588657" y="405180"/>
                  </a:lnTo>
                  <a:lnTo>
                    <a:pt x="580123" y="410260"/>
                  </a:lnTo>
                  <a:lnTo>
                    <a:pt x="575906" y="428040"/>
                  </a:lnTo>
                  <a:lnTo>
                    <a:pt x="580999" y="435660"/>
                  </a:lnTo>
                  <a:lnTo>
                    <a:pt x="589381" y="438200"/>
                  </a:lnTo>
                  <a:lnTo>
                    <a:pt x="606691" y="444550"/>
                  </a:lnTo>
                  <a:lnTo>
                    <a:pt x="620115" y="455980"/>
                  </a:lnTo>
                  <a:lnTo>
                    <a:pt x="629627" y="469950"/>
                  </a:lnTo>
                  <a:lnTo>
                    <a:pt x="635203" y="487730"/>
                  </a:lnTo>
                  <a:lnTo>
                    <a:pt x="630999" y="510590"/>
                  </a:lnTo>
                  <a:lnTo>
                    <a:pt x="621245" y="530910"/>
                  </a:lnTo>
                  <a:lnTo>
                    <a:pt x="606717" y="548690"/>
                  </a:lnTo>
                  <a:lnTo>
                    <a:pt x="588200" y="561390"/>
                  </a:lnTo>
                  <a:lnTo>
                    <a:pt x="585546" y="553770"/>
                  </a:lnTo>
                  <a:lnTo>
                    <a:pt x="585114" y="552500"/>
                  </a:lnTo>
                  <a:lnTo>
                    <a:pt x="580161" y="543610"/>
                  </a:lnTo>
                  <a:lnTo>
                    <a:pt x="573430" y="535990"/>
                  </a:lnTo>
                  <a:lnTo>
                    <a:pt x="565035" y="530910"/>
                  </a:lnTo>
                  <a:lnTo>
                    <a:pt x="551649" y="525830"/>
                  </a:lnTo>
                  <a:lnTo>
                    <a:pt x="537692" y="524560"/>
                  </a:lnTo>
                  <a:lnTo>
                    <a:pt x="524065" y="527100"/>
                  </a:lnTo>
                  <a:lnTo>
                    <a:pt x="511670" y="534720"/>
                  </a:lnTo>
                  <a:lnTo>
                    <a:pt x="503135" y="541070"/>
                  </a:lnTo>
                  <a:lnTo>
                    <a:pt x="499084" y="546150"/>
                  </a:lnTo>
                  <a:lnTo>
                    <a:pt x="497217" y="551230"/>
                  </a:lnTo>
                  <a:lnTo>
                    <a:pt x="497293" y="552500"/>
                  </a:lnTo>
                  <a:lnTo>
                    <a:pt x="497382" y="553770"/>
                  </a:lnTo>
                  <a:lnTo>
                    <a:pt x="497459" y="555040"/>
                  </a:lnTo>
                  <a:lnTo>
                    <a:pt x="497624" y="557580"/>
                  </a:lnTo>
                  <a:lnTo>
                    <a:pt x="500392" y="562660"/>
                  </a:lnTo>
                  <a:lnTo>
                    <a:pt x="505104" y="567740"/>
                  </a:lnTo>
                  <a:lnTo>
                    <a:pt x="510794" y="569010"/>
                  </a:lnTo>
                  <a:lnTo>
                    <a:pt x="516788" y="569010"/>
                  </a:lnTo>
                  <a:lnTo>
                    <a:pt x="522363" y="566470"/>
                  </a:lnTo>
                  <a:lnTo>
                    <a:pt x="537451" y="553770"/>
                  </a:lnTo>
                  <a:lnTo>
                    <a:pt x="544969" y="555040"/>
                  </a:lnTo>
                  <a:lnTo>
                    <a:pt x="552615" y="560120"/>
                  </a:lnTo>
                  <a:lnTo>
                    <a:pt x="559028" y="563930"/>
                  </a:lnTo>
                  <a:lnTo>
                    <a:pt x="557504" y="577900"/>
                  </a:lnTo>
                  <a:lnTo>
                    <a:pt x="555815" y="588060"/>
                  </a:lnTo>
                  <a:lnTo>
                    <a:pt x="542353" y="612190"/>
                  </a:lnTo>
                  <a:lnTo>
                    <a:pt x="521474" y="628700"/>
                  </a:lnTo>
                  <a:lnTo>
                    <a:pt x="496011" y="636320"/>
                  </a:lnTo>
                  <a:lnTo>
                    <a:pt x="468757" y="632510"/>
                  </a:lnTo>
                  <a:lnTo>
                    <a:pt x="468757" y="148640"/>
                  </a:lnTo>
                  <a:lnTo>
                    <a:pt x="475830" y="146100"/>
                  </a:lnTo>
                  <a:lnTo>
                    <a:pt x="483565" y="143560"/>
                  </a:lnTo>
                  <a:lnTo>
                    <a:pt x="491477" y="143560"/>
                  </a:lnTo>
                  <a:lnTo>
                    <a:pt x="530034" y="161340"/>
                  </a:lnTo>
                  <a:lnTo>
                    <a:pt x="541324" y="180390"/>
                  </a:lnTo>
                  <a:lnTo>
                    <a:pt x="547382" y="182930"/>
                  </a:lnTo>
                  <a:lnTo>
                    <a:pt x="558012" y="182930"/>
                  </a:lnTo>
                  <a:lnTo>
                    <a:pt x="584022" y="188010"/>
                  </a:lnTo>
                  <a:lnTo>
                    <a:pt x="605624" y="203250"/>
                  </a:lnTo>
                  <a:lnTo>
                    <a:pt x="620788" y="224840"/>
                  </a:lnTo>
                  <a:lnTo>
                    <a:pt x="627443" y="251510"/>
                  </a:lnTo>
                  <a:lnTo>
                    <a:pt x="621322" y="270560"/>
                  </a:lnTo>
                  <a:lnTo>
                    <a:pt x="610946" y="287070"/>
                  </a:lnTo>
                  <a:lnTo>
                    <a:pt x="596303" y="299770"/>
                  </a:lnTo>
                  <a:lnTo>
                    <a:pt x="577430" y="309930"/>
                  </a:lnTo>
                  <a:lnTo>
                    <a:pt x="569379" y="313740"/>
                  </a:lnTo>
                  <a:lnTo>
                    <a:pt x="565404" y="322630"/>
                  </a:lnTo>
                  <a:lnTo>
                    <a:pt x="570966" y="336600"/>
                  </a:lnTo>
                  <a:lnTo>
                    <a:pt x="576884" y="340410"/>
                  </a:lnTo>
                  <a:lnTo>
                    <a:pt x="586968" y="340410"/>
                  </a:lnTo>
                  <a:lnTo>
                    <a:pt x="588835" y="339140"/>
                  </a:lnTo>
                  <a:lnTo>
                    <a:pt x="613397" y="326440"/>
                  </a:lnTo>
                  <a:lnTo>
                    <a:pt x="631672" y="311200"/>
                  </a:lnTo>
                  <a:lnTo>
                    <a:pt x="644575" y="294690"/>
                  </a:lnTo>
                  <a:lnTo>
                    <a:pt x="653008" y="276910"/>
                  </a:lnTo>
                  <a:lnTo>
                    <a:pt x="662584" y="285800"/>
                  </a:lnTo>
                  <a:lnTo>
                    <a:pt x="669836" y="295960"/>
                  </a:lnTo>
                  <a:lnTo>
                    <a:pt x="674433" y="308660"/>
                  </a:lnTo>
                  <a:lnTo>
                    <a:pt x="676033" y="322630"/>
                  </a:lnTo>
                  <a:lnTo>
                    <a:pt x="676033" y="255016"/>
                  </a:lnTo>
                  <a:lnTo>
                    <a:pt x="658368" y="243890"/>
                  </a:lnTo>
                  <a:lnTo>
                    <a:pt x="647674" y="208330"/>
                  </a:lnTo>
                  <a:lnTo>
                    <a:pt x="626262" y="179120"/>
                  </a:lnTo>
                  <a:lnTo>
                    <a:pt x="596646" y="158800"/>
                  </a:lnTo>
                  <a:lnTo>
                    <a:pt x="561365" y="151180"/>
                  </a:lnTo>
                  <a:lnTo>
                    <a:pt x="555129" y="143560"/>
                  </a:lnTo>
                  <a:lnTo>
                    <a:pt x="547852" y="134670"/>
                  </a:lnTo>
                  <a:lnTo>
                    <a:pt x="531190" y="123240"/>
                  </a:lnTo>
                  <a:lnTo>
                    <a:pt x="528015" y="121970"/>
                  </a:lnTo>
                  <a:lnTo>
                    <a:pt x="512152" y="115620"/>
                  </a:lnTo>
                  <a:lnTo>
                    <a:pt x="491477" y="113080"/>
                  </a:lnTo>
                  <a:lnTo>
                    <a:pt x="481469" y="113080"/>
                  </a:lnTo>
                  <a:lnTo>
                    <a:pt x="471678" y="114350"/>
                  </a:lnTo>
                  <a:lnTo>
                    <a:pt x="462203" y="118160"/>
                  </a:lnTo>
                  <a:lnTo>
                    <a:pt x="453110" y="121970"/>
                  </a:lnTo>
                  <a:lnTo>
                    <a:pt x="444017" y="118160"/>
                  </a:lnTo>
                  <a:lnTo>
                    <a:pt x="437451" y="115531"/>
                  </a:lnTo>
                  <a:lnTo>
                    <a:pt x="437451" y="148640"/>
                  </a:lnTo>
                  <a:lnTo>
                    <a:pt x="437451" y="632510"/>
                  </a:lnTo>
                  <a:lnTo>
                    <a:pt x="384746" y="628700"/>
                  </a:lnTo>
                  <a:lnTo>
                    <a:pt x="350418" y="588060"/>
                  </a:lnTo>
                  <a:lnTo>
                    <a:pt x="347205" y="563930"/>
                  </a:lnTo>
                  <a:lnTo>
                    <a:pt x="351472" y="561390"/>
                  </a:lnTo>
                  <a:lnTo>
                    <a:pt x="353606" y="560120"/>
                  </a:lnTo>
                  <a:lnTo>
                    <a:pt x="356400" y="557580"/>
                  </a:lnTo>
                  <a:lnTo>
                    <a:pt x="361264" y="555040"/>
                  </a:lnTo>
                  <a:lnTo>
                    <a:pt x="368769" y="553770"/>
                  </a:lnTo>
                  <a:lnTo>
                    <a:pt x="383857" y="566470"/>
                  </a:lnTo>
                  <a:lnTo>
                    <a:pt x="389420" y="569010"/>
                  </a:lnTo>
                  <a:lnTo>
                    <a:pt x="395414" y="569010"/>
                  </a:lnTo>
                  <a:lnTo>
                    <a:pt x="401116" y="567740"/>
                  </a:lnTo>
                  <a:lnTo>
                    <a:pt x="405828" y="562660"/>
                  </a:lnTo>
                  <a:lnTo>
                    <a:pt x="408597" y="557580"/>
                  </a:lnTo>
                  <a:lnTo>
                    <a:pt x="408851" y="553770"/>
                  </a:lnTo>
                  <a:lnTo>
                    <a:pt x="408927" y="552500"/>
                  </a:lnTo>
                  <a:lnTo>
                    <a:pt x="409003" y="551230"/>
                  </a:lnTo>
                  <a:lnTo>
                    <a:pt x="368541" y="524560"/>
                  </a:lnTo>
                  <a:lnTo>
                    <a:pt x="354584" y="525830"/>
                  </a:lnTo>
                  <a:lnTo>
                    <a:pt x="321106" y="552500"/>
                  </a:lnTo>
                  <a:lnTo>
                    <a:pt x="318020" y="561390"/>
                  </a:lnTo>
                  <a:lnTo>
                    <a:pt x="299389" y="548690"/>
                  </a:lnTo>
                  <a:lnTo>
                    <a:pt x="284797" y="530910"/>
                  </a:lnTo>
                  <a:lnTo>
                    <a:pt x="275043" y="510590"/>
                  </a:lnTo>
                  <a:lnTo>
                    <a:pt x="270929" y="487730"/>
                  </a:lnTo>
                  <a:lnTo>
                    <a:pt x="276466" y="469950"/>
                  </a:lnTo>
                  <a:lnTo>
                    <a:pt x="285991" y="455980"/>
                  </a:lnTo>
                  <a:lnTo>
                    <a:pt x="288988" y="453440"/>
                  </a:lnTo>
                  <a:lnTo>
                    <a:pt x="299453" y="444550"/>
                  </a:lnTo>
                  <a:lnTo>
                    <a:pt x="316839" y="438200"/>
                  </a:lnTo>
                  <a:lnTo>
                    <a:pt x="325234" y="435660"/>
                  </a:lnTo>
                  <a:lnTo>
                    <a:pt x="330314" y="428040"/>
                  </a:lnTo>
                  <a:lnTo>
                    <a:pt x="326097" y="410260"/>
                  </a:lnTo>
                  <a:lnTo>
                    <a:pt x="317576" y="405180"/>
                  </a:lnTo>
                  <a:lnTo>
                    <a:pt x="309206" y="407720"/>
                  </a:lnTo>
                  <a:lnTo>
                    <a:pt x="289979" y="415340"/>
                  </a:lnTo>
                  <a:lnTo>
                    <a:pt x="273570" y="424230"/>
                  </a:lnTo>
                  <a:lnTo>
                    <a:pt x="260083" y="438200"/>
                  </a:lnTo>
                  <a:lnTo>
                    <a:pt x="249669" y="453440"/>
                  </a:lnTo>
                  <a:lnTo>
                    <a:pt x="244449" y="445820"/>
                  </a:lnTo>
                  <a:lnTo>
                    <a:pt x="240525" y="436930"/>
                  </a:lnTo>
                  <a:lnTo>
                    <a:pt x="238061" y="426770"/>
                  </a:lnTo>
                  <a:lnTo>
                    <a:pt x="237210" y="416610"/>
                  </a:lnTo>
                  <a:lnTo>
                    <a:pt x="237312" y="415340"/>
                  </a:lnTo>
                  <a:lnTo>
                    <a:pt x="237896" y="407720"/>
                  </a:lnTo>
                  <a:lnTo>
                    <a:pt x="239928" y="398830"/>
                  </a:lnTo>
                  <a:lnTo>
                    <a:pt x="243281" y="389940"/>
                  </a:lnTo>
                  <a:lnTo>
                    <a:pt x="247904" y="382320"/>
                  </a:lnTo>
                  <a:lnTo>
                    <a:pt x="252056" y="375970"/>
                  </a:lnTo>
                  <a:lnTo>
                    <a:pt x="251955" y="374700"/>
                  </a:lnTo>
                  <a:lnTo>
                    <a:pt x="251333" y="367080"/>
                  </a:lnTo>
                  <a:lnTo>
                    <a:pt x="246151" y="362000"/>
                  </a:lnTo>
                  <a:lnTo>
                    <a:pt x="239318" y="353110"/>
                  </a:lnTo>
                  <a:lnTo>
                    <a:pt x="234302" y="344220"/>
                  </a:lnTo>
                  <a:lnTo>
                    <a:pt x="231228" y="332790"/>
                  </a:lnTo>
                  <a:lnTo>
                    <a:pt x="230174" y="322630"/>
                  </a:lnTo>
                  <a:lnTo>
                    <a:pt x="231787" y="308660"/>
                  </a:lnTo>
                  <a:lnTo>
                    <a:pt x="236385" y="295960"/>
                  </a:lnTo>
                  <a:lnTo>
                    <a:pt x="243636" y="285800"/>
                  </a:lnTo>
                  <a:lnTo>
                    <a:pt x="253212" y="276910"/>
                  </a:lnTo>
                  <a:lnTo>
                    <a:pt x="261658" y="294690"/>
                  </a:lnTo>
                  <a:lnTo>
                    <a:pt x="274548" y="311200"/>
                  </a:lnTo>
                  <a:lnTo>
                    <a:pt x="292823" y="326440"/>
                  </a:lnTo>
                  <a:lnTo>
                    <a:pt x="317373" y="339140"/>
                  </a:lnTo>
                  <a:lnTo>
                    <a:pt x="319252" y="340410"/>
                  </a:lnTo>
                  <a:lnTo>
                    <a:pt x="329336" y="340410"/>
                  </a:lnTo>
                  <a:lnTo>
                    <a:pt x="335241" y="336600"/>
                  </a:lnTo>
                  <a:lnTo>
                    <a:pt x="340817" y="322630"/>
                  </a:lnTo>
                  <a:lnTo>
                    <a:pt x="336842" y="313740"/>
                  </a:lnTo>
                  <a:lnTo>
                    <a:pt x="328790" y="309930"/>
                  </a:lnTo>
                  <a:lnTo>
                    <a:pt x="309905" y="299770"/>
                  </a:lnTo>
                  <a:lnTo>
                    <a:pt x="295275" y="287070"/>
                  </a:lnTo>
                  <a:lnTo>
                    <a:pt x="288886" y="276910"/>
                  </a:lnTo>
                  <a:lnTo>
                    <a:pt x="284899" y="270560"/>
                  </a:lnTo>
                  <a:lnTo>
                    <a:pt x="278777" y="251510"/>
                  </a:lnTo>
                  <a:lnTo>
                    <a:pt x="285432" y="224840"/>
                  </a:lnTo>
                  <a:lnTo>
                    <a:pt x="300634" y="203250"/>
                  </a:lnTo>
                  <a:lnTo>
                    <a:pt x="322440" y="188010"/>
                  </a:lnTo>
                  <a:lnTo>
                    <a:pt x="348894" y="182930"/>
                  </a:lnTo>
                  <a:lnTo>
                    <a:pt x="358889" y="182930"/>
                  </a:lnTo>
                  <a:lnTo>
                    <a:pt x="364909" y="180390"/>
                  </a:lnTo>
                  <a:lnTo>
                    <a:pt x="400354" y="146100"/>
                  </a:lnTo>
                  <a:lnTo>
                    <a:pt x="414731" y="143560"/>
                  </a:lnTo>
                  <a:lnTo>
                    <a:pt x="422668" y="143560"/>
                  </a:lnTo>
                  <a:lnTo>
                    <a:pt x="430390" y="146100"/>
                  </a:lnTo>
                  <a:lnTo>
                    <a:pt x="437451" y="148640"/>
                  </a:lnTo>
                  <a:lnTo>
                    <a:pt x="437451" y="115531"/>
                  </a:lnTo>
                  <a:lnTo>
                    <a:pt x="434543" y="114350"/>
                  </a:lnTo>
                  <a:lnTo>
                    <a:pt x="424751" y="113080"/>
                  </a:lnTo>
                  <a:lnTo>
                    <a:pt x="414731" y="113080"/>
                  </a:lnTo>
                  <a:lnTo>
                    <a:pt x="394068" y="115620"/>
                  </a:lnTo>
                  <a:lnTo>
                    <a:pt x="375031" y="123240"/>
                  </a:lnTo>
                  <a:lnTo>
                    <a:pt x="358381" y="134670"/>
                  </a:lnTo>
                  <a:lnTo>
                    <a:pt x="344855" y="151180"/>
                  </a:lnTo>
                  <a:lnTo>
                    <a:pt x="309575" y="158800"/>
                  </a:lnTo>
                  <a:lnTo>
                    <a:pt x="279958" y="179120"/>
                  </a:lnTo>
                  <a:lnTo>
                    <a:pt x="258546" y="208330"/>
                  </a:lnTo>
                  <a:lnTo>
                    <a:pt x="247840" y="243890"/>
                  </a:lnTo>
                  <a:lnTo>
                    <a:pt x="227672" y="256590"/>
                  </a:lnTo>
                  <a:lnTo>
                    <a:pt x="212217" y="275640"/>
                  </a:lnTo>
                  <a:lnTo>
                    <a:pt x="202336" y="297230"/>
                  </a:lnTo>
                  <a:lnTo>
                    <a:pt x="198856" y="322630"/>
                  </a:lnTo>
                  <a:lnTo>
                    <a:pt x="199961" y="336600"/>
                  </a:lnTo>
                  <a:lnTo>
                    <a:pt x="203225" y="350570"/>
                  </a:lnTo>
                  <a:lnTo>
                    <a:pt x="208546" y="363270"/>
                  </a:lnTo>
                  <a:lnTo>
                    <a:pt x="215849" y="374700"/>
                  </a:lnTo>
                  <a:lnTo>
                    <a:pt x="211543" y="384860"/>
                  </a:lnTo>
                  <a:lnTo>
                    <a:pt x="208419" y="395020"/>
                  </a:lnTo>
                  <a:lnTo>
                    <a:pt x="206527" y="405180"/>
                  </a:lnTo>
                  <a:lnTo>
                    <a:pt x="205892" y="416610"/>
                  </a:lnTo>
                  <a:lnTo>
                    <a:pt x="208165" y="436930"/>
                  </a:lnTo>
                  <a:lnTo>
                    <a:pt x="214744" y="457250"/>
                  </a:lnTo>
                  <a:lnTo>
                    <a:pt x="225298" y="473760"/>
                  </a:lnTo>
                  <a:lnTo>
                    <a:pt x="239471" y="489000"/>
                  </a:lnTo>
                  <a:lnTo>
                    <a:pt x="246583" y="524560"/>
                  </a:lnTo>
                  <a:lnTo>
                    <a:pt x="263436" y="555040"/>
                  </a:lnTo>
                  <a:lnTo>
                    <a:pt x="288378" y="580440"/>
                  </a:lnTo>
                  <a:lnTo>
                    <a:pt x="319786" y="596950"/>
                  </a:lnTo>
                  <a:lnTo>
                    <a:pt x="333971" y="624890"/>
                  </a:lnTo>
                  <a:lnTo>
                    <a:pt x="355803" y="647750"/>
                  </a:lnTo>
                  <a:lnTo>
                    <a:pt x="383374" y="662990"/>
                  </a:lnTo>
                  <a:lnTo>
                    <a:pt x="414731" y="668070"/>
                  </a:lnTo>
                  <a:lnTo>
                    <a:pt x="424497" y="668070"/>
                  </a:lnTo>
                  <a:lnTo>
                    <a:pt x="434162" y="666800"/>
                  </a:lnTo>
                  <a:lnTo>
                    <a:pt x="443712" y="664260"/>
                  </a:lnTo>
                  <a:lnTo>
                    <a:pt x="453110" y="660450"/>
                  </a:lnTo>
                  <a:lnTo>
                    <a:pt x="462521" y="664260"/>
                  </a:lnTo>
                  <a:lnTo>
                    <a:pt x="472059" y="666800"/>
                  </a:lnTo>
                  <a:lnTo>
                    <a:pt x="481723" y="668070"/>
                  </a:lnTo>
                  <a:lnTo>
                    <a:pt x="491477" y="668070"/>
                  </a:lnTo>
                  <a:lnTo>
                    <a:pt x="522833" y="662990"/>
                  </a:lnTo>
                  <a:lnTo>
                    <a:pt x="527431" y="660450"/>
                  </a:lnTo>
                  <a:lnTo>
                    <a:pt x="550405" y="647750"/>
                  </a:lnTo>
                  <a:lnTo>
                    <a:pt x="561327" y="636320"/>
                  </a:lnTo>
                  <a:lnTo>
                    <a:pt x="572249" y="624890"/>
                  </a:lnTo>
                  <a:lnTo>
                    <a:pt x="586435" y="596950"/>
                  </a:lnTo>
                  <a:lnTo>
                    <a:pt x="617842" y="580440"/>
                  </a:lnTo>
                  <a:lnTo>
                    <a:pt x="636549" y="561390"/>
                  </a:lnTo>
                  <a:lnTo>
                    <a:pt x="642785" y="555040"/>
                  </a:lnTo>
                  <a:lnTo>
                    <a:pt x="659638" y="524560"/>
                  </a:lnTo>
                  <a:lnTo>
                    <a:pt x="666750" y="489000"/>
                  </a:lnTo>
                  <a:lnTo>
                    <a:pt x="680923" y="473760"/>
                  </a:lnTo>
                  <a:lnTo>
                    <a:pt x="691464" y="457250"/>
                  </a:lnTo>
                  <a:lnTo>
                    <a:pt x="692708" y="453440"/>
                  </a:lnTo>
                  <a:lnTo>
                    <a:pt x="698055" y="436930"/>
                  </a:lnTo>
                  <a:lnTo>
                    <a:pt x="700316" y="416610"/>
                  </a:lnTo>
                  <a:lnTo>
                    <a:pt x="700252" y="415340"/>
                  </a:lnTo>
                  <a:lnTo>
                    <a:pt x="699681" y="405180"/>
                  </a:lnTo>
                  <a:lnTo>
                    <a:pt x="697801" y="395020"/>
                  </a:lnTo>
                  <a:lnTo>
                    <a:pt x="694690" y="384860"/>
                  </a:lnTo>
                  <a:lnTo>
                    <a:pt x="690372" y="374700"/>
                  </a:lnTo>
                  <a:lnTo>
                    <a:pt x="697674" y="363270"/>
                  </a:lnTo>
                  <a:lnTo>
                    <a:pt x="702995" y="350570"/>
                  </a:lnTo>
                  <a:lnTo>
                    <a:pt x="706247" y="336600"/>
                  </a:lnTo>
                  <a:lnTo>
                    <a:pt x="707351" y="322630"/>
                  </a:lnTo>
                  <a:close/>
                </a:path>
                <a:path w="906780" h="782320">
                  <a:moveTo>
                    <a:pt x="778916" y="600100"/>
                  </a:moveTo>
                  <a:lnTo>
                    <a:pt x="776706" y="594563"/>
                  </a:lnTo>
                  <a:lnTo>
                    <a:pt x="772388" y="590156"/>
                  </a:lnTo>
                  <a:lnTo>
                    <a:pt x="766673" y="587717"/>
                  </a:lnTo>
                  <a:lnTo>
                    <a:pt x="760717" y="587679"/>
                  </a:lnTo>
                  <a:lnTo>
                    <a:pt x="755205" y="589902"/>
                  </a:lnTo>
                  <a:lnTo>
                    <a:pt x="750836" y="594233"/>
                  </a:lnTo>
                  <a:lnTo>
                    <a:pt x="719493" y="633869"/>
                  </a:lnTo>
                  <a:lnTo>
                    <a:pt x="683425" y="668324"/>
                  </a:lnTo>
                  <a:lnTo>
                    <a:pt x="643229" y="697268"/>
                  </a:lnTo>
                  <a:lnTo>
                    <a:pt x="599541" y="720356"/>
                  </a:lnTo>
                  <a:lnTo>
                    <a:pt x="553008" y="737273"/>
                  </a:lnTo>
                  <a:lnTo>
                    <a:pt x="504253" y="747661"/>
                  </a:lnTo>
                  <a:lnTo>
                    <a:pt x="453898" y="751205"/>
                  </a:lnTo>
                  <a:lnTo>
                    <a:pt x="405231" y="747915"/>
                  </a:lnTo>
                  <a:lnTo>
                    <a:pt x="358521" y="738339"/>
                  </a:lnTo>
                  <a:lnTo>
                    <a:pt x="314210" y="722922"/>
                  </a:lnTo>
                  <a:lnTo>
                    <a:pt x="272732" y="702081"/>
                  </a:lnTo>
                  <a:lnTo>
                    <a:pt x="234530" y="676249"/>
                  </a:lnTo>
                  <a:lnTo>
                    <a:pt x="200012" y="645858"/>
                  </a:lnTo>
                  <a:lnTo>
                    <a:pt x="169621" y="611339"/>
                  </a:lnTo>
                  <a:lnTo>
                    <a:pt x="143789" y="573125"/>
                  </a:lnTo>
                  <a:lnTo>
                    <a:pt x="122948" y="531660"/>
                  </a:lnTo>
                  <a:lnTo>
                    <a:pt x="107518" y="487349"/>
                  </a:lnTo>
                  <a:lnTo>
                    <a:pt x="97955" y="440639"/>
                  </a:lnTo>
                  <a:lnTo>
                    <a:pt x="94665" y="391960"/>
                  </a:lnTo>
                  <a:lnTo>
                    <a:pt x="94665" y="350875"/>
                  </a:lnTo>
                  <a:lnTo>
                    <a:pt x="130302" y="386511"/>
                  </a:lnTo>
                  <a:lnTo>
                    <a:pt x="133337" y="389509"/>
                  </a:lnTo>
                  <a:lnTo>
                    <a:pt x="137312" y="391033"/>
                  </a:lnTo>
                  <a:lnTo>
                    <a:pt x="145249" y="391033"/>
                  </a:lnTo>
                  <a:lnTo>
                    <a:pt x="149237" y="389509"/>
                  </a:lnTo>
                  <a:lnTo>
                    <a:pt x="158318" y="380415"/>
                  </a:lnTo>
                  <a:lnTo>
                    <a:pt x="158318" y="370586"/>
                  </a:lnTo>
                  <a:lnTo>
                    <a:pt x="90119" y="302412"/>
                  </a:lnTo>
                  <a:lnTo>
                    <a:pt x="84048" y="296392"/>
                  </a:lnTo>
                  <a:lnTo>
                    <a:pt x="74244" y="296367"/>
                  </a:lnTo>
                  <a:lnTo>
                    <a:pt x="6070" y="364540"/>
                  </a:lnTo>
                  <a:lnTo>
                    <a:pt x="0" y="370586"/>
                  </a:lnTo>
                  <a:lnTo>
                    <a:pt x="0" y="380441"/>
                  </a:lnTo>
                  <a:lnTo>
                    <a:pt x="6070" y="386473"/>
                  </a:lnTo>
                  <a:lnTo>
                    <a:pt x="12141" y="392544"/>
                  </a:lnTo>
                  <a:lnTo>
                    <a:pt x="21945" y="392544"/>
                  </a:lnTo>
                  <a:lnTo>
                    <a:pt x="63627" y="350875"/>
                  </a:lnTo>
                  <a:lnTo>
                    <a:pt x="63627" y="391960"/>
                  </a:lnTo>
                  <a:lnTo>
                    <a:pt x="66675" y="440855"/>
                  </a:lnTo>
                  <a:lnTo>
                    <a:pt x="75565" y="487946"/>
                  </a:lnTo>
                  <a:lnTo>
                    <a:pt x="89941" y="532879"/>
                  </a:lnTo>
                  <a:lnTo>
                    <a:pt x="109423" y="575284"/>
                  </a:lnTo>
                  <a:lnTo>
                    <a:pt x="133642" y="614794"/>
                  </a:lnTo>
                  <a:lnTo>
                    <a:pt x="162242" y="651027"/>
                  </a:lnTo>
                  <a:lnTo>
                    <a:pt x="194843" y="683628"/>
                  </a:lnTo>
                  <a:lnTo>
                    <a:pt x="231076" y="712228"/>
                  </a:lnTo>
                  <a:lnTo>
                    <a:pt x="270586" y="736447"/>
                  </a:lnTo>
                  <a:lnTo>
                    <a:pt x="312978" y="755929"/>
                  </a:lnTo>
                  <a:lnTo>
                    <a:pt x="357924" y="770305"/>
                  </a:lnTo>
                  <a:lnTo>
                    <a:pt x="405015" y="779195"/>
                  </a:lnTo>
                  <a:lnTo>
                    <a:pt x="453898" y="782243"/>
                  </a:lnTo>
                  <a:lnTo>
                    <a:pt x="501840" y="779297"/>
                  </a:lnTo>
                  <a:lnTo>
                    <a:pt x="548525" y="770610"/>
                  </a:lnTo>
                  <a:lnTo>
                    <a:pt x="593496" y="756450"/>
                  </a:lnTo>
                  <a:lnTo>
                    <a:pt x="636282" y="737031"/>
                  </a:lnTo>
                  <a:lnTo>
                    <a:pt x="676427" y="712609"/>
                  </a:lnTo>
                  <a:lnTo>
                    <a:pt x="713486" y="683425"/>
                  </a:lnTo>
                  <a:lnTo>
                    <a:pt x="746975" y="649706"/>
                  </a:lnTo>
                  <a:lnTo>
                    <a:pt x="776465" y="611720"/>
                  </a:lnTo>
                  <a:lnTo>
                    <a:pt x="778865" y="606044"/>
                  </a:lnTo>
                  <a:lnTo>
                    <a:pt x="778916" y="600100"/>
                  </a:lnTo>
                  <a:close/>
                </a:path>
                <a:path w="906780" h="782320">
                  <a:moveTo>
                    <a:pt x="906208" y="401789"/>
                  </a:moveTo>
                  <a:lnTo>
                    <a:pt x="900137" y="395757"/>
                  </a:lnTo>
                  <a:lnTo>
                    <a:pt x="894080" y="389686"/>
                  </a:lnTo>
                  <a:lnTo>
                    <a:pt x="884262" y="389686"/>
                  </a:lnTo>
                  <a:lnTo>
                    <a:pt x="842594" y="431355"/>
                  </a:lnTo>
                  <a:lnTo>
                    <a:pt x="842594" y="390271"/>
                  </a:lnTo>
                  <a:lnTo>
                    <a:pt x="839546" y="341388"/>
                  </a:lnTo>
                  <a:lnTo>
                    <a:pt x="830643" y="294284"/>
                  </a:lnTo>
                  <a:lnTo>
                    <a:pt x="816279" y="249351"/>
                  </a:lnTo>
                  <a:lnTo>
                    <a:pt x="796798" y="206946"/>
                  </a:lnTo>
                  <a:lnTo>
                    <a:pt x="772566" y="167449"/>
                  </a:lnTo>
                  <a:lnTo>
                    <a:pt x="743978" y="131216"/>
                  </a:lnTo>
                  <a:lnTo>
                    <a:pt x="711377" y="98615"/>
                  </a:lnTo>
                  <a:lnTo>
                    <a:pt x="675132" y="70015"/>
                  </a:lnTo>
                  <a:lnTo>
                    <a:pt x="635635" y="45796"/>
                  </a:lnTo>
                  <a:lnTo>
                    <a:pt x="593229" y="26314"/>
                  </a:lnTo>
                  <a:lnTo>
                    <a:pt x="548297" y="11938"/>
                  </a:lnTo>
                  <a:lnTo>
                    <a:pt x="501192" y="3048"/>
                  </a:lnTo>
                  <a:lnTo>
                    <a:pt x="452310" y="0"/>
                  </a:lnTo>
                  <a:lnTo>
                    <a:pt x="404368" y="2946"/>
                  </a:lnTo>
                  <a:lnTo>
                    <a:pt x="357682" y="11620"/>
                  </a:lnTo>
                  <a:lnTo>
                    <a:pt x="312712" y="25793"/>
                  </a:lnTo>
                  <a:lnTo>
                    <a:pt x="269925" y="45212"/>
                  </a:lnTo>
                  <a:lnTo>
                    <a:pt x="229781" y="69634"/>
                  </a:lnTo>
                  <a:lnTo>
                    <a:pt x="192722" y="98818"/>
                  </a:lnTo>
                  <a:lnTo>
                    <a:pt x="159232" y="132524"/>
                  </a:lnTo>
                  <a:lnTo>
                    <a:pt x="129755" y="170510"/>
                  </a:lnTo>
                  <a:lnTo>
                    <a:pt x="127304" y="182143"/>
                  </a:lnTo>
                  <a:lnTo>
                    <a:pt x="129501" y="187667"/>
                  </a:lnTo>
                  <a:lnTo>
                    <a:pt x="186715" y="148361"/>
                  </a:lnTo>
                  <a:lnTo>
                    <a:pt x="222796" y="113906"/>
                  </a:lnTo>
                  <a:lnTo>
                    <a:pt x="262991" y="84963"/>
                  </a:lnTo>
                  <a:lnTo>
                    <a:pt x="306666" y="61874"/>
                  </a:lnTo>
                  <a:lnTo>
                    <a:pt x="353199" y="44958"/>
                  </a:lnTo>
                  <a:lnTo>
                    <a:pt x="401955" y="34569"/>
                  </a:lnTo>
                  <a:lnTo>
                    <a:pt x="452310" y="31026"/>
                  </a:lnTo>
                  <a:lnTo>
                    <a:pt x="500989" y="34315"/>
                  </a:lnTo>
                  <a:lnTo>
                    <a:pt x="547700" y="43891"/>
                  </a:lnTo>
                  <a:lnTo>
                    <a:pt x="591997" y="59309"/>
                  </a:lnTo>
                  <a:lnTo>
                    <a:pt x="633476" y="80149"/>
                  </a:lnTo>
                  <a:lnTo>
                    <a:pt x="671690" y="105981"/>
                  </a:lnTo>
                  <a:lnTo>
                    <a:pt x="706208" y="136372"/>
                  </a:lnTo>
                  <a:lnTo>
                    <a:pt x="736600" y="170891"/>
                  </a:lnTo>
                  <a:lnTo>
                    <a:pt x="762431" y="209105"/>
                  </a:lnTo>
                  <a:lnTo>
                    <a:pt x="783272" y="250583"/>
                  </a:lnTo>
                  <a:lnTo>
                    <a:pt x="798690" y="294894"/>
                  </a:lnTo>
                  <a:lnTo>
                    <a:pt x="808266" y="341591"/>
                  </a:lnTo>
                  <a:lnTo>
                    <a:pt x="811542" y="390271"/>
                  </a:lnTo>
                  <a:lnTo>
                    <a:pt x="811542" y="431355"/>
                  </a:lnTo>
                  <a:lnTo>
                    <a:pt x="775906" y="395732"/>
                  </a:lnTo>
                  <a:lnTo>
                    <a:pt x="769835" y="389712"/>
                  </a:lnTo>
                  <a:lnTo>
                    <a:pt x="760006" y="389686"/>
                  </a:lnTo>
                  <a:lnTo>
                    <a:pt x="753948" y="395757"/>
                  </a:lnTo>
                  <a:lnTo>
                    <a:pt x="747903" y="401828"/>
                  </a:lnTo>
                  <a:lnTo>
                    <a:pt x="747903" y="411657"/>
                  </a:lnTo>
                  <a:lnTo>
                    <a:pt x="816102" y="479818"/>
                  </a:lnTo>
                  <a:lnTo>
                    <a:pt x="819124" y="482841"/>
                  </a:lnTo>
                  <a:lnTo>
                    <a:pt x="823099" y="484352"/>
                  </a:lnTo>
                  <a:lnTo>
                    <a:pt x="831037" y="484352"/>
                  </a:lnTo>
                  <a:lnTo>
                    <a:pt x="834999" y="482841"/>
                  </a:lnTo>
                  <a:lnTo>
                    <a:pt x="900137" y="417690"/>
                  </a:lnTo>
                  <a:lnTo>
                    <a:pt x="906208" y="411657"/>
                  </a:lnTo>
                  <a:lnTo>
                    <a:pt x="906208" y="401789"/>
                  </a:lnTo>
                  <a:close/>
                </a:path>
              </a:pathLst>
            </a:custGeom>
            <a:solidFill>
              <a:srgbClr val="FFF1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734130" y="9234487"/>
              <a:ext cx="962025" cy="4445"/>
            </a:xfrm>
            <a:custGeom>
              <a:avLst/>
              <a:gdLst/>
              <a:ahLst/>
              <a:cxnLst/>
              <a:rect l="l" t="t" r="r" b="b"/>
              <a:pathLst>
                <a:path w="962025" h="4445">
                  <a:moveTo>
                    <a:pt x="0" y="0"/>
                  </a:moveTo>
                  <a:lnTo>
                    <a:pt x="961642" y="4294"/>
                  </a:lnTo>
                </a:path>
              </a:pathLst>
            </a:custGeom>
            <a:ln w="38100">
              <a:solidFill>
                <a:srgbClr val="F5E4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85992" y="9162625"/>
              <a:ext cx="114554" cy="152398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1016002" y="2634954"/>
            <a:ext cx="1917064" cy="479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50" spc="-70" dirty="0">
                <a:solidFill>
                  <a:srgbClr val="325C78"/>
                </a:solidFill>
                <a:latin typeface="Arial Black"/>
                <a:cs typeface="Arial Black"/>
              </a:rPr>
              <a:t>Définition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06735" y="3253039"/>
            <a:ext cx="8912225" cy="806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00"/>
              </a:spcBef>
            </a:pPr>
            <a:r>
              <a:rPr sz="2200" spc="185" dirty="0">
                <a:solidFill>
                  <a:srgbClr val="292A2D"/>
                </a:solidFill>
                <a:latin typeface="Trebuchet MS"/>
                <a:cs typeface="Trebuchet MS"/>
              </a:rPr>
              <a:t>Les</a:t>
            </a:r>
            <a:r>
              <a:rPr sz="2200" spc="-10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292A2D"/>
                </a:solidFill>
                <a:latin typeface="Trebuchet MS"/>
                <a:cs typeface="Trebuchet MS"/>
              </a:rPr>
              <a:t>fonctions</a:t>
            </a:r>
            <a:r>
              <a:rPr sz="2200" spc="-9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14" dirty="0">
                <a:solidFill>
                  <a:srgbClr val="292A2D"/>
                </a:solidFill>
                <a:latin typeface="Trebuchet MS"/>
                <a:cs typeface="Trebuchet MS"/>
              </a:rPr>
              <a:t>exécutives</a:t>
            </a:r>
            <a:r>
              <a:rPr sz="2200" spc="-10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292A2D"/>
                </a:solidFill>
                <a:latin typeface="Trebuchet MS"/>
                <a:cs typeface="Trebuchet MS"/>
              </a:rPr>
              <a:t>(FE)</a:t>
            </a:r>
            <a:r>
              <a:rPr sz="2200" spc="-9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14" dirty="0">
                <a:solidFill>
                  <a:srgbClr val="292A2D"/>
                </a:solidFill>
                <a:latin typeface="Trebuchet MS"/>
                <a:cs typeface="Trebuchet MS"/>
              </a:rPr>
              <a:t>regroupent</a:t>
            </a:r>
            <a:r>
              <a:rPr sz="2200" spc="-10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210" dirty="0">
                <a:solidFill>
                  <a:srgbClr val="292A2D"/>
                </a:solidFill>
                <a:latin typeface="Trebuchet MS"/>
                <a:cs typeface="Trebuchet MS"/>
              </a:rPr>
              <a:t>des</a:t>
            </a:r>
            <a:r>
              <a:rPr sz="2200" spc="-9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85" dirty="0">
                <a:solidFill>
                  <a:srgbClr val="292A2D"/>
                </a:solidFill>
                <a:latin typeface="Trebuchet MS"/>
                <a:cs typeface="Trebuchet MS"/>
              </a:rPr>
              <a:t>processus</a:t>
            </a:r>
            <a:r>
              <a:rPr sz="2200" spc="-9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292A2D"/>
                </a:solidFill>
                <a:latin typeface="Trebuchet MS"/>
                <a:cs typeface="Trebuchet MS"/>
              </a:rPr>
              <a:t>cognitifs </a:t>
            </a:r>
            <a:r>
              <a:rPr sz="2200" spc="185" dirty="0">
                <a:solidFill>
                  <a:srgbClr val="292A2D"/>
                </a:solidFill>
                <a:latin typeface="Trebuchet MS"/>
                <a:cs typeface="Trebuchet MS"/>
              </a:rPr>
              <a:t>de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292A2D"/>
                </a:solidFill>
                <a:latin typeface="Trebuchet MS"/>
                <a:cs typeface="Trebuchet MS"/>
              </a:rPr>
              <a:t>haut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85" dirty="0">
                <a:solidFill>
                  <a:srgbClr val="292A2D"/>
                </a:solidFill>
                <a:latin typeface="Trebuchet MS"/>
                <a:cs typeface="Trebuchet MS"/>
              </a:rPr>
              <a:t>niveau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05" dirty="0">
                <a:solidFill>
                  <a:srgbClr val="292A2D"/>
                </a:solidFill>
                <a:latin typeface="Trebuchet MS"/>
                <a:cs typeface="Trebuchet MS"/>
              </a:rPr>
              <a:t>essentiels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25" dirty="0">
                <a:solidFill>
                  <a:srgbClr val="292A2D"/>
                </a:solidFill>
                <a:latin typeface="Trebuchet MS"/>
                <a:cs typeface="Trebuchet MS"/>
              </a:rPr>
              <a:t>pour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292A2D"/>
                </a:solidFill>
                <a:latin typeface="Trebuchet MS"/>
                <a:cs typeface="Trebuchet MS"/>
              </a:rPr>
              <a:t>les</a:t>
            </a:r>
            <a:r>
              <a:rPr sz="2200" spc="-8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50" dirty="0">
                <a:solidFill>
                  <a:srgbClr val="292A2D"/>
                </a:solidFill>
                <a:latin typeface="Trebuchet MS"/>
                <a:cs typeface="Trebuchet MS"/>
              </a:rPr>
              <a:t>activités</a:t>
            </a:r>
            <a:r>
              <a:rPr sz="2200" spc="-8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292A2D"/>
                </a:solidFill>
                <a:latin typeface="Trebuchet MS"/>
                <a:cs typeface="Trebuchet MS"/>
              </a:rPr>
              <a:t>quotidiennes.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16997" y="4282374"/>
            <a:ext cx="7903209" cy="1497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8040" marR="5080">
              <a:lnSpc>
                <a:spcPct val="116500"/>
              </a:lnSpc>
              <a:spcBef>
                <a:spcPts val="100"/>
              </a:spcBef>
            </a:pPr>
            <a:r>
              <a:rPr sz="2200" b="1" dirty="0">
                <a:solidFill>
                  <a:srgbClr val="292A2D"/>
                </a:solidFill>
                <a:latin typeface="Arial"/>
                <a:cs typeface="Arial"/>
              </a:rPr>
              <a:t>Focus</a:t>
            </a:r>
            <a:r>
              <a:rPr sz="2200" b="1" spc="-45" dirty="0">
                <a:solidFill>
                  <a:srgbClr val="292A2D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292A2D"/>
                </a:solidFill>
                <a:latin typeface="Arial"/>
                <a:cs typeface="Arial"/>
              </a:rPr>
              <a:t>sur</a:t>
            </a:r>
            <a:r>
              <a:rPr sz="2200" b="1" spc="-45" dirty="0">
                <a:solidFill>
                  <a:srgbClr val="292A2D"/>
                </a:solidFill>
                <a:latin typeface="Arial"/>
                <a:cs typeface="Arial"/>
              </a:rPr>
              <a:t> </a:t>
            </a:r>
            <a:r>
              <a:rPr sz="2200" b="1" spc="155" dirty="0">
                <a:solidFill>
                  <a:srgbClr val="292A2D"/>
                </a:solidFill>
                <a:latin typeface="Arial"/>
                <a:cs typeface="Arial"/>
              </a:rPr>
              <a:t>3</a:t>
            </a:r>
            <a:r>
              <a:rPr sz="2200" b="1" spc="-45" dirty="0">
                <a:solidFill>
                  <a:srgbClr val="292A2D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292A2D"/>
                </a:solidFill>
                <a:latin typeface="Arial"/>
                <a:cs typeface="Arial"/>
              </a:rPr>
              <a:t>FE</a:t>
            </a:r>
            <a:r>
              <a:rPr sz="2200" b="1" spc="-45" dirty="0">
                <a:solidFill>
                  <a:srgbClr val="292A2D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292A2D"/>
                </a:solidFill>
                <a:latin typeface="Arial"/>
                <a:cs typeface="Arial"/>
              </a:rPr>
              <a:t>qui</a:t>
            </a:r>
            <a:r>
              <a:rPr sz="2200" b="1" spc="-45" dirty="0">
                <a:solidFill>
                  <a:srgbClr val="292A2D"/>
                </a:solidFill>
                <a:latin typeface="Arial"/>
                <a:cs typeface="Arial"/>
              </a:rPr>
              <a:t> </a:t>
            </a:r>
            <a:r>
              <a:rPr sz="2200" b="1" spc="50" dirty="0">
                <a:solidFill>
                  <a:srgbClr val="292A2D"/>
                </a:solidFill>
                <a:latin typeface="Arial"/>
                <a:cs typeface="Arial"/>
              </a:rPr>
              <a:t>se</a:t>
            </a:r>
            <a:r>
              <a:rPr sz="2200" b="1" spc="-45" dirty="0">
                <a:solidFill>
                  <a:srgbClr val="292A2D"/>
                </a:solidFill>
                <a:latin typeface="Arial"/>
                <a:cs typeface="Arial"/>
              </a:rPr>
              <a:t> </a:t>
            </a:r>
            <a:r>
              <a:rPr sz="2200" b="1" spc="50" dirty="0">
                <a:solidFill>
                  <a:srgbClr val="292A2D"/>
                </a:solidFill>
                <a:latin typeface="Arial"/>
                <a:cs typeface="Arial"/>
              </a:rPr>
              <a:t>manifestent</a:t>
            </a:r>
            <a:r>
              <a:rPr sz="2200" b="1" spc="-45" dirty="0">
                <a:solidFill>
                  <a:srgbClr val="292A2D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292A2D"/>
                </a:solidFill>
                <a:latin typeface="Arial"/>
                <a:cs typeface="Arial"/>
              </a:rPr>
              <a:t>dans</a:t>
            </a:r>
            <a:r>
              <a:rPr sz="2200" b="1" spc="-45" dirty="0">
                <a:solidFill>
                  <a:srgbClr val="292A2D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292A2D"/>
                </a:solidFill>
                <a:latin typeface="Arial"/>
                <a:cs typeface="Arial"/>
              </a:rPr>
              <a:t>le</a:t>
            </a:r>
            <a:r>
              <a:rPr sz="2200" b="1" spc="-45" dirty="0">
                <a:solidFill>
                  <a:srgbClr val="292A2D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292A2D"/>
                </a:solidFill>
                <a:latin typeface="Arial"/>
                <a:cs typeface="Arial"/>
              </a:rPr>
              <a:t>discours</a:t>
            </a:r>
            <a:r>
              <a:rPr sz="2200" b="1" spc="-25" dirty="0">
                <a:solidFill>
                  <a:srgbClr val="292A2D"/>
                </a:solidFill>
                <a:latin typeface="Arial"/>
                <a:cs typeface="Arial"/>
              </a:rPr>
              <a:t> </a:t>
            </a:r>
            <a:r>
              <a:rPr sz="2200" spc="-440" dirty="0">
                <a:solidFill>
                  <a:srgbClr val="292A2D"/>
                </a:solidFill>
                <a:latin typeface="Trebuchet MS"/>
                <a:cs typeface="Trebuchet MS"/>
              </a:rPr>
              <a:t>: </a:t>
            </a:r>
            <a:r>
              <a:rPr sz="2200" spc="-55" dirty="0">
                <a:solidFill>
                  <a:srgbClr val="292A2D"/>
                </a:solidFill>
                <a:latin typeface="Trebuchet MS"/>
                <a:cs typeface="Trebuchet MS"/>
              </a:rPr>
              <a:t>l’inhibition,</a:t>
            </a:r>
            <a:r>
              <a:rPr sz="2200" spc="-9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-45" dirty="0">
                <a:solidFill>
                  <a:srgbClr val="292A2D"/>
                </a:solidFill>
                <a:latin typeface="Trebuchet MS"/>
                <a:cs typeface="Trebuchet MS"/>
              </a:rPr>
              <a:t>la</a:t>
            </a:r>
            <a:r>
              <a:rPr sz="2200" spc="-9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292A2D"/>
                </a:solidFill>
                <a:latin typeface="Trebuchet MS"/>
                <a:cs typeface="Trebuchet MS"/>
              </a:rPr>
              <a:t>flexibilité</a:t>
            </a:r>
            <a:r>
              <a:rPr sz="2200" spc="-9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292A2D"/>
                </a:solidFill>
                <a:latin typeface="Trebuchet MS"/>
                <a:cs typeface="Trebuchet MS"/>
              </a:rPr>
              <a:t>et</a:t>
            </a:r>
            <a:r>
              <a:rPr sz="2200" spc="-9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-45" dirty="0">
                <a:solidFill>
                  <a:srgbClr val="292A2D"/>
                </a:solidFill>
                <a:latin typeface="Trebuchet MS"/>
                <a:cs typeface="Trebuchet MS"/>
              </a:rPr>
              <a:t>la</a:t>
            </a:r>
            <a:r>
              <a:rPr sz="2200" spc="-9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292A2D"/>
                </a:solidFill>
                <a:latin typeface="Trebuchet MS"/>
                <a:cs typeface="Trebuchet MS"/>
              </a:rPr>
              <a:t>planification.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95"/>
              </a:spcBef>
            </a:pPr>
            <a:r>
              <a:rPr sz="2950" spc="-125" dirty="0">
                <a:solidFill>
                  <a:srgbClr val="325C78"/>
                </a:solidFill>
                <a:latin typeface="Arial Black"/>
                <a:cs typeface="Arial Black"/>
              </a:rPr>
              <a:t>Altérations</a:t>
            </a:r>
            <a:r>
              <a:rPr sz="2950" spc="-18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60" dirty="0">
                <a:solidFill>
                  <a:srgbClr val="325C78"/>
                </a:solidFill>
                <a:latin typeface="Arial Black"/>
                <a:cs typeface="Arial Black"/>
              </a:rPr>
              <a:t>dans</a:t>
            </a:r>
            <a:r>
              <a:rPr sz="2950" spc="-18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35" dirty="0">
                <a:solidFill>
                  <a:srgbClr val="325C78"/>
                </a:solidFill>
                <a:latin typeface="Arial Black"/>
                <a:cs typeface="Arial Black"/>
              </a:rPr>
              <a:t>la</a:t>
            </a:r>
            <a:r>
              <a:rPr sz="2950" spc="-18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25" dirty="0">
                <a:solidFill>
                  <a:srgbClr val="325C78"/>
                </a:solidFill>
                <a:latin typeface="Arial Black"/>
                <a:cs typeface="Arial Black"/>
              </a:rPr>
              <a:t>MA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99313" y="9071571"/>
            <a:ext cx="37846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25" dirty="0">
                <a:solidFill>
                  <a:srgbClr val="F5F4F1"/>
                </a:solidFill>
                <a:latin typeface="Arial"/>
                <a:cs typeface="Arial"/>
              </a:rPr>
              <a:t>FE</a:t>
            </a:r>
            <a:endParaRPr sz="2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3357679" y="2101474"/>
            <a:ext cx="29832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65" dirty="0">
                <a:solidFill>
                  <a:srgbClr val="F5F4F1"/>
                </a:solidFill>
                <a:latin typeface="Arial"/>
                <a:cs typeface="Arial"/>
              </a:rPr>
              <a:t>Nécessité</a:t>
            </a:r>
            <a:r>
              <a:rPr sz="2400" b="1" spc="-100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5F4F1"/>
                </a:solidFill>
                <a:latin typeface="Arial"/>
                <a:cs typeface="Arial"/>
              </a:rPr>
              <a:t>d’un</a:t>
            </a:r>
            <a:r>
              <a:rPr sz="2400" b="1" spc="-95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F5F4F1"/>
                </a:solidFill>
                <a:latin typeface="Arial"/>
                <a:cs typeface="Arial"/>
              </a:rPr>
              <a:t>outil</a:t>
            </a:r>
            <a:endParaRPr sz="24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499685" y="2520574"/>
            <a:ext cx="4699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5F4F1"/>
                </a:solidFill>
                <a:latin typeface="Arial"/>
                <a:cs typeface="Arial"/>
              </a:rPr>
              <a:t>d’évaluation</a:t>
            </a:r>
            <a:r>
              <a:rPr sz="2400" b="1" spc="180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5F4F1"/>
                </a:solidFill>
                <a:latin typeface="Arial"/>
                <a:cs typeface="Arial"/>
              </a:rPr>
              <a:t>écologique</a:t>
            </a:r>
            <a:r>
              <a:rPr sz="2400" b="1" spc="180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400" b="1" spc="60" dirty="0">
                <a:solidFill>
                  <a:srgbClr val="F5F4F1"/>
                </a:solidFill>
                <a:latin typeface="Arial"/>
                <a:cs typeface="Arial"/>
              </a:rPr>
              <a:t>des</a:t>
            </a:r>
            <a:r>
              <a:rPr sz="2400" b="1" spc="180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F5F4F1"/>
                </a:solidFill>
                <a:latin typeface="Arial"/>
                <a:cs typeface="Arial"/>
              </a:rPr>
              <a:t>FE</a:t>
            </a:r>
            <a:endParaRPr sz="24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426535" y="3418875"/>
            <a:ext cx="5769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292A2D"/>
                </a:solidFill>
                <a:latin typeface="Trebuchet MS"/>
                <a:cs typeface="Trebuchet MS"/>
              </a:rPr>
              <a:t>Limiter</a:t>
            </a:r>
            <a:r>
              <a:rPr sz="2400" spc="-6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292A2D"/>
                </a:solidFill>
                <a:latin typeface="Trebuchet MS"/>
                <a:cs typeface="Trebuchet MS"/>
              </a:rPr>
              <a:t>l’influence</a:t>
            </a:r>
            <a:r>
              <a:rPr sz="2400" spc="-6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400" spc="200" dirty="0">
                <a:solidFill>
                  <a:srgbClr val="292A2D"/>
                </a:solidFill>
                <a:latin typeface="Trebuchet MS"/>
                <a:cs typeface="Trebuchet MS"/>
              </a:rPr>
              <a:t>de</a:t>
            </a:r>
            <a:r>
              <a:rPr sz="2400" spc="-6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400" spc="-50" dirty="0">
                <a:solidFill>
                  <a:srgbClr val="292A2D"/>
                </a:solidFill>
                <a:latin typeface="Trebuchet MS"/>
                <a:cs typeface="Trebuchet MS"/>
              </a:rPr>
              <a:t>la</a:t>
            </a:r>
            <a:r>
              <a:rPr sz="2400" spc="-6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400" spc="95" dirty="0">
                <a:solidFill>
                  <a:srgbClr val="292A2D"/>
                </a:solidFill>
                <a:latin typeface="Trebuchet MS"/>
                <a:cs typeface="Trebuchet MS"/>
              </a:rPr>
              <a:t>complexité</a:t>
            </a:r>
            <a:r>
              <a:rPr sz="2400" spc="-6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400" spc="200" dirty="0">
                <a:solidFill>
                  <a:srgbClr val="292A2D"/>
                </a:solidFill>
                <a:latin typeface="Trebuchet MS"/>
                <a:cs typeface="Trebuchet MS"/>
              </a:rPr>
              <a:t>des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3498222" y="3837975"/>
            <a:ext cx="1550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75" dirty="0">
                <a:solidFill>
                  <a:srgbClr val="292A2D"/>
                </a:solidFill>
                <a:latin typeface="Trebuchet MS"/>
                <a:cs typeface="Trebuchet MS"/>
              </a:rPr>
              <a:t>consignes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1141728" y="4705925"/>
            <a:ext cx="6400165" cy="1134110"/>
          </a:xfrm>
          <a:custGeom>
            <a:avLst/>
            <a:gdLst/>
            <a:ahLst/>
            <a:cxnLst/>
            <a:rect l="l" t="t" r="r" b="b"/>
            <a:pathLst>
              <a:path w="6400165" h="1134110">
                <a:moveTo>
                  <a:pt x="6104381" y="1133843"/>
                </a:moveTo>
                <a:lnTo>
                  <a:pt x="295274" y="1133843"/>
                </a:lnTo>
                <a:lnTo>
                  <a:pt x="248804" y="1130165"/>
                </a:lnTo>
                <a:lnTo>
                  <a:pt x="203897" y="1119349"/>
                </a:lnTo>
                <a:lnTo>
                  <a:pt x="161346" y="1101723"/>
                </a:lnTo>
                <a:lnTo>
                  <a:pt x="121944" y="1077617"/>
                </a:lnTo>
                <a:lnTo>
                  <a:pt x="86483" y="1047359"/>
                </a:lnTo>
                <a:lnTo>
                  <a:pt x="56225" y="1011899"/>
                </a:lnTo>
                <a:lnTo>
                  <a:pt x="32119" y="972496"/>
                </a:lnTo>
                <a:lnTo>
                  <a:pt x="14494" y="929945"/>
                </a:lnTo>
                <a:lnTo>
                  <a:pt x="3678" y="885038"/>
                </a:lnTo>
                <a:lnTo>
                  <a:pt x="0" y="838568"/>
                </a:lnTo>
                <a:lnTo>
                  <a:pt x="0" y="295274"/>
                </a:lnTo>
                <a:lnTo>
                  <a:pt x="3678" y="248804"/>
                </a:lnTo>
                <a:lnTo>
                  <a:pt x="14494" y="203897"/>
                </a:lnTo>
                <a:lnTo>
                  <a:pt x="32119" y="161346"/>
                </a:lnTo>
                <a:lnTo>
                  <a:pt x="56225" y="121944"/>
                </a:lnTo>
                <a:lnTo>
                  <a:pt x="86483" y="86484"/>
                </a:lnTo>
                <a:lnTo>
                  <a:pt x="121944" y="56225"/>
                </a:lnTo>
                <a:lnTo>
                  <a:pt x="161346" y="32119"/>
                </a:lnTo>
                <a:lnTo>
                  <a:pt x="203897" y="14494"/>
                </a:lnTo>
                <a:lnTo>
                  <a:pt x="248804" y="3678"/>
                </a:lnTo>
                <a:lnTo>
                  <a:pt x="295274" y="0"/>
                </a:lnTo>
                <a:lnTo>
                  <a:pt x="6104381" y="0"/>
                </a:lnTo>
                <a:lnTo>
                  <a:pt x="6150851" y="3678"/>
                </a:lnTo>
                <a:lnTo>
                  <a:pt x="6195758" y="14494"/>
                </a:lnTo>
                <a:lnTo>
                  <a:pt x="6238309" y="32119"/>
                </a:lnTo>
                <a:lnTo>
                  <a:pt x="6277712" y="56225"/>
                </a:lnTo>
                <a:lnTo>
                  <a:pt x="6313172" y="86484"/>
                </a:lnTo>
                <a:lnTo>
                  <a:pt x="6343430" y="121944"/>
                </a:lnTo>
                <a:lnTo>
                  <a:pt x="6367536" y="161346"/>
                </a:lnTo>
                <a:lnTo>
                  <a:pt x="6385161" y="203897"/>
                </a:lnTo>
                <a:lnTo>
                  <a:pt x="6395977" y="248804"/>
                </a:lnTo>
                <a:lnTo>
                  <a:pt x="6399656" y="295274"/>
                </a:lnTo>
                <a:lnTo>
                  <a:pt x="6399656" y="838568"/>
                </a:lnTo>
                <a:lnTo>
                  <a:pt x="6395977" y="885038"/>
                </a:lnTo>
                <a:lnTo>
                  <a:pt x="6385161" y="929945"/>
                </a:lnTo>
                <a:lnTo>
                  <a:pt x="6367536" y="972496"/>
                </a:lnTo>
                <a:lnTo>
                  <a:pt x="6343430" y="1011899"/>
                </a:lnTo>
                <a:lnTo>
                  <a:pt x="6313172" y="1047359"/>
                </a:lnTo>
                <a:lnTo>
                  <a:pt x="6277712" y="1077617"/>
                </a:lnTo>
                <a:lnTo>
                  <a:pt x="6238309" y="1101723"/>
                </a:lnTo>
                <a:lnTo>
                  <a:pt x="6195758" y="1119349"/>
                </a:lnTo>
                <a:lnTo>
                  <a:pt x="6150851" y="1130165"/>
                </a:lnTo>
                <a:lnTo>
                  <a:pt x="6104381" y="1133843"/>
                </a:lnTo>
                <a:close/>
              </a:path>
            </a:pathLst>
          </a:custGeom>
          <a:solidFill>
            <a:srgbClr val="A5B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11749184" y="4812567"/>
            <a:ext cx="5356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292A2D"/>
                </a:solidFill>
                <a:latin typeface="Trebuchet MS"/>
                <a:cs typeface="Trebuchet MS"/>
              </a:rPr>
              <a:t>Limiter</a:t>
            </a:r>
            <a:r>
              <a:rPr sz="2400" spc="-3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292A2D"/>
                </a:solidFill>
                <a:latin typeface="Trebuchet MS"/>
                <a:cs typeface="Trebuchet MS"/>
              </a:rPr>
              <a:t>l’influence</a:t>
            </a:r>
            <a:r>
              <a:rPr sz="2400" spc="-3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400" spc="175" dirty="0">
                <a:solidFill>
                  <a:srgbClr val="292A2D"/>
                </a:solidFill>
                <a:latin typeface="Trebuchet MS"/>
                <a:cs typeface="Trebuchet MS"/>
              </a:rPr>
              <a:t>du</a:t>
            </a:r>
            <a:r>
              <a:rPr sz="2400" spc="-3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400" spc="70" dirty="0">
                <a:solidFill>
                  <a:srgbClr val="292A2D"/>
                </a:solidFill>
                <a:latin typeface="Trebuchet MS"/>
                <a:cs typeface="Trebuchet MS"/>
              </a:rPr>
              <a:t>ralentissement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3852870" y="5231667"/>
            <a:ext cx="1149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60" dirty="0">
                <a:solidFill>
                  <a:srgbClr val="292A2D"/>
                </a:solidFill>
                <a:latin typeface="Trebuchet MS"/>
                <a:cs typeface="Trebuchet MS"/>
              </a:rPr>
              <a:t>cognitif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1141728" y="6068369"/>
            <a:ext cx="6400165" cy="1134110"/>
          </a:xfrm>
          <a:custGeom>
            <a:avLst/>
            <a:gdLst/>
            <a:ahLst/>
            <a:cxnLst/>
            <a:rect l="l" t="t" r="r" b="b"/>
            <a:pathLst>
              <a:path w="6400165" h="1134109">
                <a:moveTo>
                  <a:pt x="6104381" y="1133843"/>
                </a:moveTo>
                <a:lnTo>
                  <a:pt x="295274" y="1133843"/>
                </a:lnTo>
                <a:lnTo>
                  <a:pt x="248804" y="1130165"/>
                </a:lnTo>
                <a:lnTo>
                  <a:pt x="203897" y="1119349"/>
                </a:lnTo>
                <a:lnTo>
                  <a:pt x="161346" y="1101723"/>
                </a:lnTo>
                <a:lnTo>
                  <a:pt x="121944" y="1077617"/>
                </a:lnTo>
                <a:lnTo>
                  <a:pt x="86483" y="1047359"/>
                </a:lnTo>
                <a:lnTo>
                  <a:pt x="56225" y="1011899"/>
                </a:lnTo>
                <a:lnTo>
                  <a:pt x="32119" y="972496"/>
                </a:lnTo>
                <a:lnTo>
                  <a:pt x="14494" y="929945"/>
                </a:lnTo>
                <a:lnTo>
                  <a:pt x="3678" y="885038"/>
                </a:lnTo>
                <a:lnTo>
                  <a:pt x="0" y="838568"/>
                </a:lnTo>
                <a:lnTo>
                  <a:pt x="0" y="295274"/>
                </a:lnTo>
                <a:lnTo>
                  <a:pt x="3678" y="248804"/>
                </a:lnTo>
                <a:lnTo>
                  <a:pt x="14494" y="203897"/>
                </a:lnTo>
                <a:lnTo>
                  <a:pt x="32119" y="161346"/>
                </a:lnTo>
                <a:lnTo>
                  <a:pt x="56225" y="121944"/>
                </a:lnTo>
                <a:lnTo>
                  <a:pt x="86483" y="86483"/>
                </a:lnTo>
                <a:lnTo>
                  <a:pt x="121944" y="56225"/>
                </a:lnTo>
                <a:lnTo>
                  <a:pt x="161346" y="32119"/>
                </a:lnTo>
                <a:lnTo>
                  <a:pt x="203897" y="14494"/>
                </a:lnTo>
                <a:lnTo>
                  <a:pt x="248804" y="3678"/>
                </a:lnTo>
                <a:lnTo>
                  <a:pt x="295274" y="0"/>
                </a:lnTo>
                <a:lnTo>
                  <a:pt x="6104381" y="0"/>
                </a:lnTo>
                <a:lnTo>
                  <a:pt x="6150851" y="3678"/>
                </a:lnTo>
                <a:lnTo>
                  <a:pt x="6195758" y="14494"/>
                </a:lnTo>
                <a:lnTo>
                  <a:pt x="6238309" y="32119"/>
                </a:lnTo>
                <a:lnTo>
                  <a:pt x="6277712" y="56225"/>
                </a:lnTo>
                <a:lnTo>
                  <a:pt x="6313172" y="86483"/>
                </a:lnTo>
                <a:lnTo>
                  <a:pt x="6343430" y="121944"/>
                </a:lnTo>
                <a:lnTo>
                  <a:pt x="6367536" y="161346"/>
                </a:lnTo>
                <a:lnTo>
                  <a:pt x="6385161" y="203897"/>
                </a:lnTo>
                <a:lnTo>
                  <a:pt x="6395977" y="248804"/>
                </a:lnTo>
                <a:lnTo>
                  <a:pt x="6399656" y="295274"/>
                </a:lnTo>
                <a:lnTo>
                  <a:pt x="6399656" y="838568"/>
                </a:lnTo>
                <a:lnTo>
                  <a:pt x="6395977" y="885038"/>
                </a:lnTo>
                <a:lnTo>
                  <a:pt x="6385161" y="929945"/>
                </a:lnTo>
                <a:lnTo>
                  <a:pt x="6367536" y="972496"/>
                </a:lnTo>
                <a:lnTo>
                  <a:pt x="6343430" y="1011899"/>
                </a:lnTo>
                <a:lnTo>
                  <a:pt x="6313172" y="1047359"/>
                </a:lnTo>
                <a:lnTo>
                  <a:pt x="6277712" y="1077617"/>
                </a:lnTo>
                <a:lnTo>
                  <a:pt x="6238309" y="1101723"/>
                </a:lnTo>
                <a:lnTo>
                  <a:pt x="6195758" y="1119349"/>
                </a:lnTo>
                <a:lnTo>
                  <a:pt x="6150851" y="1130165"/>
                </a:lnTo>
                <a:lnTo>
                  <a:pt x="6104381" y="1133843"/>
                </a:lnTo>
                <a:close/>
              </a:path>
            </a:pathLst>
          </a:custGeom>
          <a:solidFill>
            <a:srgbClr val="A5B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1368789" y="6175011"/>
            <a:ext cx="58845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292A2D"/>
                </a:solidFill>
                <a:latin typeface="Trebuchet MS"/>
                <a:cs typeface="Trebuchet MS"/>
              </a:rPr>
              <a:t>Limiter</a:t>
            </a:r>
            <a:r>
              <a:rPr sz="2400" spc="-5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292A2D"/>
                </a:solidFill>
                <a:latin typeface="Trebuchet MS"/>
                <a:cs typeface="Trebuchet MS"/>
              </a:rPr>
              <a:t>l’influence</a:t>
            </a:r>
            <a:r>
              <a:rPr sz="2400" spc="-5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400" spc="225" dirty="0">
                <a:solidFill>
                  <a:srgbClr val="292A2D"/>
                </a:solidFill>
                <a:latin typeface="Trebuchet MS"/>
                <a:cs typeface="Trebuchet MS"/>
              </a:rPr>
              <a:t>des</a:t>
            </a:r>
            <a:r>
              <a:rPr sz="2400" spc="-5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400" spc="90" dirty="0">
                <a:solidFill>
                  <a:srgbClr val="292A2D"/>
                </a:solidFill>
                <a:latin typeface="Trebuchet MS"/>
                <a:cs typeface="Trebuchet MS"/>
              </a:rPr>
              <a:t>autres</a:t>
            </a:r>
            <a:r>
              <a:rPr sz="2400" spc="-5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400" spc="185" dirty="0">
                <a:solidFill>
                  <a:srgbClr val="292A2D"/>
                </a:solidFill>
                <a:latin typeface="Trebuchet MS"/>
                <a:cs typeface="Trebuchet MS"/>
              </a:rPr>
              <a:t>processus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3656426" y="6594110"/>
            <a:ext cx="1309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85" dirty="0">
                <a:solidFill>
                  <a:srgbClr val="292A2D"/>
                </a:solidFill>
                <a:latin typeface="Trebuchet MS"/>
                <a:cs typeface="Trebuchet MS"/>
              </a:rPr>
              <a:t>cognitifs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1141728" y="7430812"/>
            <a:ext cx="6400165" cy="1134110"/>
          </a:xfrm>
          <a:custGeom>
            <a:avLst/>
            <a:gdLst/>
            <a:ahLst/>
            <a:cxnLst/>
            <a:rect l="l" t="t" r="r" b="b"/>
            <a:pathLst>
              <a:path w="6400165" h="1134109">
                <a:moveTo>
                  <a:pt x="6104381" y="1133843"/>
                </a:moveTo>
                <a:lnTo>
                  <a:pt x="295274" y="1133843"/>
                </a:lnTo>
                <a:lnTo>
                  <a:pt x="248804" y="1130164"/>
                </a:lnTo>
                <a:lnTo>
                  <a:pt x="203897" y="1119348"/>
                </a:lnTo>
                <a:lnTo>
                  <a:pt x="161346" y="1101723"/>
                </a:lnTo>
                <a:lnTo>
                  <a:pt x="121944" y="1077617"/>
                </a:lnTo>
                <a:lnTo>
                  <a:pt x="86483" y="1047359"/>
                </a:lnTo>
                <a:lnTo>
                  <a:pt x="56225" y="1011899"/>
                </a:lnTo>
                <a:lnTo>
                  <a:pt x="32119" y="972496"/>
                </a:lnTo>
                <a:lnTo>
                  <a:pt x="14494" y="929945"/>
                </a:lnTo>
                <a:lnTo>
                  <a:pt x="3678" y="885038"/>
                </a:lnTo>
                <a:lnTo>
                  <a:pt x="0" y="838568"/>
                </a:lnTo>
                <a:lnTo>
                  <a:pt x="0" y="295274"/>
                </a:lnTo>
                <a:lnTo>
                  <a:pt x="3678" y="248804"/>
                </a:lnTo>
                <a:lnTo>
                  <a:pt x="14494" y="203897"/>
                </a:lnTo>
                <a:lnTo>
                  <a:pt x="32119" y="161346"/>
                </a:lnTo>
                <a:lnTo>
                  <a:pt x="56225" y="121944"/>
                </a:lnTo>
                <a:lnTo>
                  <a:pt x="86483" y="86483"/>
                </a:lnTo>
                <a:lnTo>
                  <a:pt x="121944" y="56225"/>
                </a:lnTo>
                <a:lnTo>
                  <a:pt x="161346" y="32119"/>
                </a:lnTo>
                <a:lnTo>
                  <a:pt x="203897" y="14494"/>
                </a:lnTo>
                <a:lnTo>
                  <a:pt x="248804" y="3678"/>
                </a:lnTo>
                <a:lnTo>
                  <a:pt x="295274" y="0"/>
                </a:lnTo>
                <a:lnTo>
                  <a:pt x="6104381" y="0"/>
                </a:lnTo>
                <a:lnTo>
                  <a:pt x="6150851" y="3678"/>
                </a:lnTo>
                <a:lnTo>
                  <a:pt x="6195758" y="14494"/>
                </a:lnTo>
                <a:lnTo>
                  <a:pt x="6238309" y="32119"/>
                </a:lnTo>
                <a:lnTo>
                  <a:pt x="6277712" y="56225"/>
                </a:lnTo>
                <a:lnTo>
                  <a:pt x="6313172" y="86483"/>
                </a:lnTo>
                <a:lnTo>
                  <a:pt x="6343430" y="121944"/>
                </a:lnTo>
                <a:lnTo>
                  <a:pt x="6367536" y="161346"/>
                </a:lnTo>
                <a:lnTo>
                  <a:pt x="6385161" y="203897"/>
                </a:lnTo>
                <a:lnTo>
                  <a:pt x="6395977" y="248804"/>
                </a:lnTo>
                <a:lnTo>
                  <a:pt x="6399656" y="295274"/>
                </a:lnTo>
                <a:lnTo>
                  <a:pt x="6399656" y="838568"/>
                </a:lnTo>
                <a:lnTo>
                  <a:pt x="6395977" y="885038"/>
                </a:lnTo>
                <a:lnTo>
                  <a:pt x="6385161" y="929945"/>
                </a:lnTo>
                <a:lnTo>
                  <a:pt x="6367536" y="972496"/>
                </a:lnTo>
                <a:lnTo>
                  <a:pt x="6343430" y="1011899"/>
                </a:lnTo>
                <a:lnTo>
                  <a:pt x="6313172" y="1047359"/>
                </a:lnTo>
                <a:lnTo>
                  <a:pt x="6277712" y="1077617"/>
                </a:lnTo>
                <a:lnTo>
                  <a:pt x="6238309" y="1101723"/>
                </a:lnTo>
                <a:lnTo>
                  <a:pt x="6195758" y="1119348"/>
                </a:lnTo>
                <a:lnTo>
                  <a:pt x="6150851" y="1130164"/>
                </a:lnTo>
                <a:lnTo>
                  <a:pt x="6104381" y="1133843"/>
                </a:lnTo>
                <a:close/>
              </a:path>
            </a:pathLst>
          </a:custGeom>
          <a:solidFill>
            <a:srgbClr val="4A64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11577585" y="7568703"/>
            <a:ext cx="5528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heavy" dirty="0">
                <a:solidFill>
                  <a:srgbClr val="F5F4F1"/>
                </a:solidFill>
                <a:uFill>
                  <a:solidFill>
                    <a:srgbClr val="F5F4F1"/>
                  </a:solidFill>
                </a:uFill>
                <a:latin typeface="Arial"/>
                <a:cs typeface="Arial"/>
              </a:rPr>
              <a:t>Besoin</a:t>
            </a:r>
            <a:r>
              <a:rPr sz="2400" b="1" spc="-55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400" b="1" spc="-229" dirty="0">
                <a:solidFill>
                  <a:srgbClr val="F5F4F1"/>
                </a:solidFill>
                <a:latin typeface="Arial"/>
                <a:cs typeface="Arial"/>
              </a:rPr>
              <a:t>:</a:t>
            </a:r>
            <a:r>
              <a:rPr sz="2400" b="1" spc="-55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5F4F1"/>
                </a:solidFill>
                <a:latin typeface="Arial"/>
                <a:cs typeface="Arial"/>
              </a:rPr>
              <a:t>outil</a:t>
            </a:r>
            <a:r>
              <a:rPr sz="2400" b="1" spc="-50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400" b="1" spc="75" dirty="0">
                <a:solidFill>
                  <a:srgbClr val="F5F4F1"/>
                </a:solidFill>
                <a:latin typeface="Arial"/>
                <a:cs typeface="Arial"/>
              </a:rPr>
              <a:t>adapté</a:t>
            </a:r>
            <a:r>
              <a:rPr sz="2400" b="1" spc="-55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400" b="1" spc="70" dirty="0">
                <a:solidFill>
                  <a:srgbClr val="F5F4F1"/>
                </a:solidFill>
                <a:latin typeface="Arial"/>
                <a:cs typeface="Arial"/>
              </a:rPr>
              <a:t>aux</a:t>
            </a:r>
            <a:r>
              <a:rPr sz="2400" b="1" spc="-55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5F4F1"/>
                </a:solidFill>
                <a:latin typeface="Arial"/>
                <a:cs typeface="Arial"/>
              </a:rPr>
              <a:t>populations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637414" y="7987803"/>
            <a:ext cx="54082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95" dirty="0">
                <a:solidFill>
                  <a:srgbClr val="F5F4F1"/>
                </a:solidFill>
                <a:latin typeface="Arial"/>
                <a:cs typeface="Arial"/>
              </a:rPr>
              <a:t>avec</a:t>
            </a:r>
            <a:r>
              <a:rPr sz="2400" b="1" spc="90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400" b="1" spc="60" dirty="0">
                <a:solidFill>
                  <a:srgbClr val="F5F4F1"/>
                </a:solidFill>
                <a:latin typeface="Arial"/>
                <a:cs typeface="Arial"/>
              </a:rPr>
              <a:t>des</a:t>
            </a:r>
            <a:r>
              <a:rPr sz="2400" b="1" spc="90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5F4F1"/>
                </a:solidFill>
                <a:latin typeface="Arial"/>
                <a:cs typeface="Arial"/>
              </a:rPr>
              <a:t>troubles</a:t>
            </a:r>
            <a:r>
              <a:rPr sz="2400" b="1" spc="90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5F4F1"/>
                </a:solidFill>
                <a:latin typeface="Arial"/>
                <a:cs typeface="Arial"/>
              </a:rPr>
              <a:t>cognitifs</a:t>
            </a:r>
            <a:r>
              <a:rPr sz="2400" b="1" spc="90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400" b="1" spc="70" dirty="0">
                <a:solidFill>
                  <a:srgbClr val="F5F4F1"/>
                </a:solidFill>
                <a:latin typeface="Arial"/>
                <a:cs typeface="Arial"/>
              </a:rPr>
              <a:t>sévères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791014" y="6029071"/>
            <a:ext cx="47625" cy="335280"/>
          </a:xfrm>
          <a:custGeom>
            <a:avLst/>
            <a:gdLst/>
            <a:ahLst/>
            <a:cxnLst/>
            <a:rect l="l" t="t" r="r" b="b"/>
            <a:pathLst>
              <a:path w="47625" h="335279">
                <a:moveTo>
                  <a:pt x="47624" y="334677"/>
                </a:moveTo>
                <a:lnTo>
                  <a:pt x="0" y="334677"/>
                </a:lnTo>
                <a:lnTo>
                  <a:pt x="0" y="0"/>
                </a:lnTo>
                <a:lnTo>
                  <a:pt x="47624" y="0"/>
                </a:lnTo>
                <a:lnTo>
                  <a:pt x="47624" y="334677"/>
                </a:lnTo>
                <a:close/>
              </a:path>
            </a:pathLst>
          </a:custGeom>
          <a:solidFill>
            <a:srgbClr val="445C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91014" y="6516751"/>
            <a:ext cx="47625" cy="335280"/>
          </a:xfrm>
          <a:custGeom>
            <a:avLst/>
            <a:gdLst/>
            <a:ahLst/>
            <a:cxnLst/>
            <a:rect l="l" t="t" r="r" b="b"/>
            <a:pathLst>
              <a:path w="47625" h="335279">
                <a:moveTo>
                  <a:pt x="47624" y="334677"/>
                </a:moveTo>
                <a:lnTo>
                  <a:pt x="0" y="334677"/>
                </a:lnTo>
                <a:lnTo>
                  <a:pt x="0" y="0"/>
                </a:lnTo>
                <a:lnTo>
                  <a:pt x="47624" y="0"/>
                </a:lnTo>
                <a:lnTo>
                  <a:pt x="47624" y="334677"/>
                </a:lnTo>
                <a:close/>
              </a:path>
            </a:pathLst>
          </a:custGeom>
          <a:solidFill>
            <a:srgbClr val="445C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91014" y="7003796"/>
            <a:ext cx="47625" cy="335280"/>
          </a:xfrm>
          <a:custGeom>
            <a:avLst/>
            <a:gdLst/>
            <a:ahLst/>
            <a:cxnLst/>
            <a:rect l="l" t="t" r="r" b="b"/>
            <a:pathLst>
              <a:path w="47625" h="335279">
                <a:moveTo>
                  <a:pt x="47624" y="334677"/>
                </a:moveTo>
                <a:lnTo>
                  <a:pt x="0" y="334677"/>
                </a:lnTo>
                <a:lnTo>
                  <a:pt x="0" y="0"/>
                </a:lnTo>
                <a:lnTo>
                  <a:pt x="47624" y="0"/>
                </a:lnTo>
                <a:lnTo>
                  <a:pt x="47624" y="334677"/>
                </a:lnTo>
                <a:close/>
              </a:path>
            </a:pathLst>
          </a:custGeom>
          <a:solidFill>
            <a:srgbClr val="445C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91014" y="7490841"/>
            <a:ext cx="47625" cy="335280"/>
          </a:xfrm>
          <a:custGeom>
            <a:avLst/>
            <a:gdLst/>
            <a:ahLst/>
            <a:cxnLst/>
            <a:rect l="l" t="t" r="r" b="b"/>
            <a:pathLst>
              <a:path w="47625" h="335279">
                <a:moveTo>
                  <a:pt x="47624" y="334677"/>
                </a:moveTo>
                <a:lnTo>
                  <a:pt x="0" y="334677"/>
                </a:lnTo>
                <a:lnTo>
                  <a:pt x="0" y="0"/>
                </a:lnTo>
                <a:lnTo>
                  <a:pt x="47624" y="0"/>
                </a:lnTo>
                <a:lnTo>
                  <a:pt x="47624" y="334677"/>
                </a:lnTo>
                <a:close/>
              </a:path>
            </a:pathLst>
          </a:custGeom>
          <a:solidFill>
            <a:srgbClr val="445C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1054360" y="5823324"/>
            <a:ext cx="8827770" cy="197485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200" spc="120" dirty="0">
                <a:solidFill>
                  <a:srgbClr val="292A2D"/>
                </a:solidFill>
                <a:latin typeface="Trebuchet MS"/>
                <a:cs typeface="Trebuchet MS"/>
              </a:rPr>
              <a:t>Impactées</a:t>
            </a:r>
            <a:r>
              <a:rPr sz="2200" spc="-10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210" dirty="0">
                <a:solidFill>
                  <a:srgbClr val="292A2D"/>
                </a:solidFill>
                <a:latin typeface="Trebuchet MS"/>
                <a:cs typeface="Trebuchet MS"/>
              </a:rPr>
              <a:t>dès</a:t>
            </a:r>
            <a:r>
              <a:rPr sz="2200" spc="-9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292A2D"/>
                </a:solidFill>
                <a:latin typeface="Trebuchet MS"/>
                <a:cs typeface="Trebuchet MS"/>
              </a:rPr>
              <a:t>les</a:t>
            </a:r>
            <a:r>
              <a:rPr sz="2200" spc="-9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292A2D"/>
                </a:solidFill>
                <a:latin typeface="Trebuchet MS"/>
                <a:cs typeface="Trebuchet MS"/>
              </a:rPr>
              <a:t>1ers</a:t>
            </a:r>
            <a:r>
              <a:rPr sz="2200" spc="-9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30" dirty="0">
                <a:solidFill>
                  <a:srgbClr val="292A2D"/>
                </a:solidFill>
                <a:latin typeface="Trebuchet MS"/>
                <a:cs typeface="Trebuchet MS"/>
              </a:rPr>
              <a:t>stades</a:t>
            </a:r>
            <a:endParaRPr sz="2200">
              <a:latin typeface="Trebuchet MS"/>
              <a:cs typeface="Trebuchet MS"/>
            </a:endParaRPr>
          </a:p>
          <a:p>
            <a:pPr marL="12700" marR="763270">
              <a:lnSpc>
                <a:spcPct val="145300"/>
              </a:lnSpc>
              <a:spcBef>
                <a:spcPts val="5"/>
              </a:spcBef>
            </a:pPr>
            <a:r>
              <a:rPr sz="2200" spc="125" dirty="0">
                <a:solidFill>
                  <a:srgbClr val="292A2D"/>
                </a:solidFill>
                <a:latin typeface="Trebuchet MS"/>
                <a:cs typeface="Trebuchet MS"/>
              </a:rPr>
              <a:t>Liées</a:t>
            </a:r>
            <a:r>
              <a:rPr sz="22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292A2D"/>
                </a:solidFill>
                <a:latin typeface="Trebuchet MS"/>
                <a:cs typeface="Trebuchet MS"/>
              </a:rPr>
              <a:t>à</a:t>
            </a:r>
            <a:r>
              <a:rPr sz="22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-45" dirty="0">
                <a:solidFill>
                  <a:srgbClr val="292A2D"/>
                </a:solidFill>
                <a:latin typeface="Trebuchet MS"/>
                <a:cs typeface="Trebuchet MS"/>
              </a:rPr>
              <a:t>la</a:t>
            </a:r>
            <a:r>
              <a:rPr sz="22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70" dirty="0">
                <a:solidFill>
                  <a:srgbClr val="292A2D"/>
                </a:solidFill>
                <a:latin typeface="Trebuchet MS"/>
                <a:cs typeface="Trebuchet MS"/>
              </a:rPr>
              <a:t>dégénerescence</a:t>
            </a:r>
            <a:r>
              <a:rPr sz="2200" spc="-10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60" dirty="0">
                <a:solidFill>
                  <a:srgbClr val="292A2D"/>
                </a:solidFill>
                <a:latin typeface="Trebuchet MS"/>
                <a:cs typeface="Trebuchet MS"/>
              </a:rPr>
              <a:t>du</a:t>
            </a:r>
            <a:r>
              <a:rPr sz="22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292A2D"/>
                </a:solidFill>
                <a:latin typeface="Trebuchet MS"/>
                <a:cs typeface="Trebuchet MS"/>
              </a:rPr>
              <a:t>cortex</a:t>
            </a:r>
            <a:r>
              <a:rPr sz="22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292A2D"/>
                </a:solidFill>
                <a:latin typeface="Trebuchet MS"/>
                <a:cs typeface="Trebuchet MS"/>
              </a:rPr>
              <a:t>préfrontal. </a:t>
            </a:r>
            <a:r>
              <a:rPr sz="2200" spc="60" dirty="0">
                <a:solidFill>
                  <a:srgbClr val="292A2D"/>
                </a:solidFill>
                <a:latin typeface="Trebuchet MS"/>
                <a:cs typeface="Trebuchet MS"/>
              </a:rPr>
              <a:t>Détérioration</a:t>
            </a:r>
            <a:r>
              <a:rPr sz="22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30" dirty="0">
                <a:solidFill>
                  <a:srgbClr val="292A2D"/>
                </a:solidFill>
                <a:latin typeface="Trebuchet MS"/>
                <a:cs typeface="Trebuchet MS"/>
              </a:rPr>
              <a:t>hétérogène</a:t>
            </a:r>
            <a:r>
              <a:rPr sz="22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14" dirty="0">
                <a:solidFill>
                  <a:srgbClr val="292A2D"/>
                </a:solidFill>
                <a:latin typeface="Trebuchet MS"/>
                <a:cs typeface="Trebuchet MS"/>
              </a:rPr>
              <a:t>selon</a:t>
            </a:r>
            <a:r>
              <a:rPr sz="2200" spc="-10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292A2D"/>
                </a:solidFill>
                <a:latin typeface="Trebuchet MS"/>
                <a:cs typeface="Trebuchet MS"/>
              </a:rPr>
              <a:t>les</a:t>
            </a:r>
            <a:r>
              <a:rPr sz="22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85" dirty="0">
                <a:solidFill>
                  <a:srgbClr val="292A2D"/>
                </a:solidFill>
                <a:latin typeface="Trebuchet MS"/>
                <a:cs typeface="Trebuchet MS"/>
              </a:rPr>
              <a:t>processus</a:t>
            </a:r>
            <a:r>
              <a:rPr sz="2200" spc="-10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292A2D"/>
                </a:solidFill>
                <a:latin typeface="Trebuchet MS"/>
                <a:cs typeface="Trebuchet MS"/>
              </a:rPr>
              <a:t>et</a:t>
            </a:r>
            <a:r>
              <a:rPr sz="22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95" dirty="0">
                <a:solidFill>
                  <a:srgbClr val="292A2D"/>
                </a:solidFill>
                <a:latin typeface="Trebuchet MS"/>
                <a:cs typeface="Trebuchet MS"/>
              </a:rPr>
              <a:t>les</a:t>
            </a:r>
            <a:r>
              <a:rPr sz="2200" spc="-10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35" dirty="0">
                <a:solidFill>
                  <a:srgbClr val="292A2D"/>
                </a:solidFill>
                <a:latin typeface="Trebuchet MS"/>
                <a:cs typeface="Trebuchet MS"/>
              </a:rPr>
              <a:t>tâches.</a:t>
            </a:r>
            <a:endParaRPr sz="2200">
              <a:latin typeface="Trebuchet MS"/>
              <a:cs typeface="Trebuchet MS"/>
            </a:endParaRPr>
          </a:p>
          <a:p>
            <a:pPr marL="36195">
              <a:lnSpc>
                <a:spcPct val="100000"/>
              </a:lnSpc>
              <a:spcBef>
                <a:spcPts val="1195"/>
              </a:spcBef>
            </a:pPr>
            <a:r>
              <a:rPr sz="2200" spc="50" dirty="0">
                <a:solidFill>
                  <a:srgbClr val="292A2D"/>
                </a:solidFill>
                <a:latin typeface="Trebuchet MS"/>
                <a:cs typeface="Trebuchet MS"/>
              </a:rPr>
              <a:t>Efficacité</a:t>
            </a:r>
            <a:r>
              <a:rPr sz="2200" spc="-3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292A2D"/>
                </a:solidFill>
                <a:latin typeface="Trebuchet MS"/>
                <a:cs typeface="Trebuchet MS"/>
              </a:rPr>
              <a:t>impactée,</a:t>
            </a:r>
            <a:r>
              <a:rPr sz="2200" spc="-3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u="heavy" spc="270" dirty="0">
                <a:solidFill>
                  <a:srgbClr val="292A2D"/>
                </a:solidFill>
                <a:uFill>
                  <a:solidFill>
                    <a:srgbClr val="292A2D"/>
                  </a:solidFill>
                </a:uFill>
                <a:latin typeface="Trebuchet MS"/>
                <a:cs typeface="Trebuchet MS"/>
              </a:rPr>
              <a:t>MAIS</a:t>
            </a:r>
            <a:r>
              <a:rPr sz="2200" spc="-3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85" dirty="0">
                <a:solidFill>
                  <a:srgbClr val="292A2D"/>
                </a:solidFill>
                <a:latin typeface="Trebuchet MS"/>
                <a:cs typeface="Trebuchet MS"/>
              </a:rPr>
              <a:t>processus</a:t>
            </a:r>
            <a:r>
              <a:rPr sz="2200" spc="-3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100" dirty="0">
                <a:solidFill>
                  <a:srgbClr val="292A2D"/>
                </a:solidFill>
                <a:latin typeface="Trebuchet MS"/>
                <a:cs typeface="Trebuchet MS"/>
              </a:rPr>
              <a:t>résiduels</a:t>
            </a:r>
            <a:r>
              <a:rPr sz="2200" spc="-3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60" dirty="0">
                <a:solidFill>
                  <a:srgbClr val="292A2D"/>
                </a:solidFill>
                <a:latin typeface="Trebuchet MS"/>
                <a:cs typeface="Trebuchet MS"/>
              </a:rPr>
              <a:t>toujours</a:t>
            </a:r>
            <a:r>
              <a:rPr sz="2200" spc="-35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292A2D"/>
                </a:solidFill>
                <a:latin typeface="Trebuchet MS"/>
                <a:cs typeface="Trebuchet MS"/>
              </a:rPr>
              <a:t>présents.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141287" y="9071571"/>
            <a:ext cx="24136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55" dirty="0">
                <a:solidFill>
                  <a:srgbClr val="F5F4F1"/>
                </a:solidFill>
                <a:latin typeface="Arial"/>
                <a:cs typeface="Arial"/>
              </a:rPr>
              <a:t>réguler</a:t>
            </a:r>
            <a:r>
              <a:rPr sz="2200" b="1" spc="-35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5F4F1"/>
                </a:solidFill>
                <a:latin typeface="Arial"/>
                <a:cs typeface="Arial"/>
              </a:rPr>
              <a:t>les</a:t>
            </a:r>
            <a:r>
              <a:rPr sz="2200" b="1" spc="-35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200" b="1" spc="100" dirty="0">
                <a:solidFill>
                  <a:srgbClr val="F5F4F1"/>
                </a:solidFill>
                <a:latin typeface="Arial"/>
                <a:cs typeface="Arial"/>
              </a:rPr>
              <a:t>SCPD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6661741" y="9067965"/>
            <a:ext cx="1118870" cy="419100"/>
            <a:chOff x="6661741" y="9067965"/>
            <a:chExt cx="1118870" cy="419100"/>
          </a:xfrm>
        </p:grpSpPr>
        <p:sp>
          <p:nvSpPr>
            <p:cNvPr id="56" name="object 56"/>
            <p:cNvSpPr/>
            <p:nvPr/>
          </p:nvSpPr>
          <p:spPr>
            <a:xfrm>
              <a:off x="6714128" y="9273920"/>
              <a:ext cx="778510" cy="3810"/>
            </a:xfrm>
            <a:custGeom>
              <a:avLst/>
              <a:gdLst/>
              <a:ahLst/>
              <a:cxnLst/>
              <a:rect l="l" t="t" r="r" b="b"/>
              <a:pathLst>
                <a:path w="778509" h="3809">
                  <a:moveTo>
                    <a:pt x="0" y="0"/>
                  </a:moveTo>
                  <a:lnTo>
                    <a:pt x="778288" y="3475"/>
                  </a:lnTo>
                </a:path>
              </a:pathLst>
            </a:custGeom>
            <a:ln w="104775">
              <a:solidFill>
                <a:srgbClr val="F5E4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517908" y="9120352"/>
              <a:ext cx="210820" cy="314325"/>
            </a:xfrm>
            <a:custGeom>
              <a:avLst/>
              <a:gdLst/>
              <a:ahLst/>
              <a:cxnLst/>
              <a:rect l="l" t="t" r="r" b="b"/>
              <a:pathLst>
                <a:path w="210820" h="314325">
                  <a:moveTo>
                    <a:pt x="0" y="314321"/>
                  </a:moveTo>
                  <a:lnTo>
                    <a:pt x="1403" y="0"/>
                  </a:lnTo>
                  <a:lnTo>
                    <a:pt x="210249" y="158096"/>
                  </a:lnTo>
                  <a:lnTo>
                    <a:pt x="0" y="314321"/>
                  </a:lnTo>
                  <a:close/>
                </a:path>
              </a:pathLst>
            </a:custGeom>
            <a:solidFill>
              <a:srgbClr val="F5E4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517908" y="9120352"/>
              <a:ext cx="210820" cy="314325"/>
            </a:xfrm>
            <a:custGeom>
              <a:avLst/>
              <a:gdLst/>
              <a:ahLst/>
              <a:cxnLst/>
              <a:rect l="l" t="t" r="r" b="b"/>
              <a:pathLst>
                <a:path w="210820" h="314325">
                  <a:moveTo>
                    <a:pt x="1403" y="0"/>
                  </a:moveTo>
                  <a:lnTo>
                    <a:pt x="210249" y="158096"/>
                  </a:lnTo>
                  <a:lnTo>
                    <a:pt x="0" y="314321"/>
                  </a:lnTo>
                  <a:lnTo>
                    <a:pt x="1403" y="0"/>
                  </a:lnTo>
                  <a:close/>
                </a:path>
              </a:pathLst>
            </a:custGeom>
            <a:ln w="104775">
              <a:solidFill>
                <a:srgbClr val="F5E4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7720692" y="8836691"/>
            <a:ext cx="3128010" cy="970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0325" algn="ctr">
              <a:lnSpc>
                <a:spcPts val="2520"/>
              </a:lnSpc>
              <a:spcBef>
                <a:spcPts val="100"/>
              </a:spcBef>
            </a:pPr>
            <a:r>
              <a:rPr sz="2200" b="1" dirty="0">
                <a:solidFill>
                  <a:srgbClr val="F5F4F1"/>
                </a:solidFill>
                <a:latin typeface="Arial"/>
                <a:cs typeface="Arial"/>
              </a:rPr>
              <a:t>scores</a:t>
            </a:r>
            <a:r>
              <a:rPr sz="2200" b="1" spc="185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200" b="1" spc="60" dirty="0">
                <a:solidFill>
                  <a:srgbClr val="F5F4F1"/>
                </a:solidFill>
                <a:latin typeface="Arial"/>
                <a:cs typeface="Arial"/>
              </a:rPr>
              <a:t>exécutifs</a:t>
            </a:r>
            <a:endParaRPr sz="2200">
              <a:latin typeface="Arial"/>
              <a:cs typeface="Arial"/>
            </a:endParaRPr>
          </a:p>
          <a:p>
            <a:pPr algn="ctr">
              <a:lnSpc>
                <a:spcPts val="2400"/>
              </a:lnSpc>
            </a:pPr>
            <a:r>
              <a:rPr sz="2200" b="1" spc="-50" dirty="0">
                <a:solidFill>
                  <a:srgbClr val="F5F4F1"/>
                </a:solidFill>
                <a:latin typeface="Arial"/>
                <a:cs typeface="Arial"/>
              </a:rPr>
              <a:t>=</a:t>
            </a:r>
            <a:endParaRPr sz="2200">
              <a:latin typeface="Arial"/>
              <a:cs typeface="Arial"/>
            </a:endParaRPr>
          </a:p>
          <a:p>
            <a:pPr algn="ctr">
              <a:lnSpc>
                <a:spcPts val="2520"/>
              </a:lnSpc>
            </a:pPr>
            <a:r>
              <a:rPr sz="2200" b="1" spc="55" dirty="0">
                <a:solidFill>
                  <a:srgbClr val="F5F4F1"/>
                </a:solidFill>
                <a:latin typeface="Arial"/>
                <a:cs typeface="Arial"/>
              </a:rPr>
              <a:t>prédicteurs</a:t>
            </a:r>
            <a:r>
              <a:rPr sz="2200" b="1" spc="-70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200" b="1" spc="50" dirty="0">
                <a:solidFill>
                  <a:srgbClr val="F5F4F1"/>
                </a:solidFill>
                <a:latin typeface="Arial"/>
                <a:cs typeface="Arial"/>
              </a:rPr>
              <a:t>des</a:t>
            </a:r>
            <a:r>
              <a:rPr sz="2200" b="1" spc="-65" dirty="0">
                <a:solidFill>
                  <a:srgbClr val="F5F4F1"/>
                </a:solidFill>
                <a:latin typeface="Arial"/>
                <a:cs typeface="Arial"/>
              </a:rPr>
              <a:t> </a:t>
            </a:r>
            <a:r>
              <a:rPr sz="2200" b="1" spc="100" dirty="0">
                <a:solidFill>
                  <a:srgbClr val="F5F4F1"/>
                </a:solidFill>
                <a:latin typeface="Arial"/>
                <a:cs typeface="Arial"/>
              </a:rPr>
              <a:t>SCPD</a:t>
            </a:r>
            <a:endParaRPr sz="22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872040" y="9851311"/>
            <a:ext cx="15955644" cy="31940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700" spc="-55" dirty="0">
                <a:latin typeface="Lucida Sans Unicode"/>
                <a:cs typeface="Lucida Sans Unicode"/>
              </a:rPr>
              <a:t>(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45" dirty="0">
                <a:latin typeface="Lucida Sans Unicode"/>
                <a:cs typeface="Lucida Sans Unicode"/>
              </a:rPr>
              <a:t>Amieva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et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75" dirty="0">
                <a:latin typeface="Lucida Sans Unicode"/>
                <a:cs typeface="Lucida Sans Unicode"/>
              </a:rPr>
              <a:t>al.,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14" dirty="0">
                <a:latin typeface="Lucida Sans Unicode"/>
                <a:cs typeface="Lucida Sans Unicode"/>
              </a:rPr>
              <a:t>2004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100" dirty="0">
                <a:latin typeface="Lucida Sans Unicode"/>
                <a:cs typeface="Lucida Sans Unicode"/>
              </a:rPr>
              <a:t>;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dirty="0">
                <a:latin typeface="Lucida Sans Unicode"/>
                <a:cs typeface="Lucida Sans Unicode"/>
              </a:rPr>
              <a:t>Baciu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et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75" dirty="0">
                <a:latin typeface="Lucida Sans Unicode"/>
                <a:cs typeface="Lucida Sans Unicode"/>
              </a:rPr>
              <a:t>al.,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14" dirty="0">
                <a:latin typeface="Lucida Sans Unicode"/>
                <a:cs typeface="Lucida Sans Unicode"/>
              </a:rPr>
              <a:t>2016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100" dirty="0">
                <a:latin typeface="Lucida Sans Unicode"/>
                <a:cs typeface="Lucida Sans Unicode"/>
              </a:rPr>
              <a:t>;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Basaglia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30" dirty="0">
                <a:latin typeface="Lucida Sans Unicode"/>
                <a:cs typeface="Lucida Sans Unicode"/>
              </a:rPr>
              <a:t>Pappas,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14" dirty="0">
                <a:latin typeface="Lucida Sans Unicode"/>
                <a:cs typeface="Lucida Sans Unicode"/>
              </a:rPr>
              <a:t>2021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00" dirty="0">
                <a:latin typeface="Lucida Sans Unicode"/>
                <a:cs typeface="Lucida Sans Unicode"/>
              </a:rPr>
              <a:t>;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Guarino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et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75" dirty="0">
                <a:latin typeface="Lucida Sans Unicode"/>
                <a:cs typeface="Lucida Sans Unicode"/>
              </a:rPr>
              <a:t>al.,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14" dirty="0">
                <a:latin typeface="Lucida Sans Unicode"/>
                <a:cs typeface="Lucida Sans Unicode"/>
              </a:rPr>
              <a:t>2019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5" dirty="0">
                <a:latin typeface="Lucida Sans Unicode"/>
                <a:cs typeface="Lucida Sans Unicode"/>
              </a:rPr>
              <a:t>Miyake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et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75" dirty="0">
                <a:latin typeface="Lucida Sans Unicode"/>
                <a:cs typeface="Lucida Sans Unicode"/>
              </a:rPr>
              <a:t>al.,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14" dirty="0">
                <a:latin typeface="Lucida Sans Unicode"/>
                <a:cs typeface="Lucida Sans Unicode"/>
              </a:rPr>
              <a:t>2000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00" dirty="0">
                <a:latin typeface="Lucida Sans Unicode"/>
                <a:cs typeface="Lucida Sans Unicode"/>
              </a:rPr>
              <a:t>;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40" dirty="0">
                <a:latin typeface="Lucida Sans Unicode"/>
                <a:cs typeface="Lucida Sans Unicode"/>
              </a:rPr>
              <a:t>Rouch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et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75" dirty="0">
                <a:latin typeface="Lucida Sans Unicode"/>
                <a:cs typeface="Lucida Sans Unicode"/>
              </a:rPr>
              <a:t>al.,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14" dirty="0">
                <a:latin typeface="Lucida Sans Unicode"/>
                <a:cs typeface="Lucida Sans Unicode"/>
              </a:rPr>
              <a:t>2019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00" dirty="0">
                <a:latin typeface="Lucida Sans Unicode"/>
                <a:cs typeface="Lucida Sans Unicode"/>
              </a:rPr>
              <a:t>;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Salat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et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75" dirty="0">
                <a:latin typeface="Lucida Sans Unicode"/>
                <a:cs typeface="Lucida Sans Unicode"/>
              </a:rPr>
              <a:t>al.,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14" dirty="0">
                <a:latin typeface="Lucida Sans Unicode"/>
                <a:cs typeface="Lucida Sans Unicode"/>
              </a:rPr>
              <a:t>2001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00" dirty="0">
                <a:latin typeface="Lucida Sans Unicode"/>
                <a:cs typeface="Lucida Sans Unicode"/>
              </a:rPr>
              <a:t>;</a:t>
            </a:r>
            <a:r>
              <a:rPr sz="1700" spc="-80" dirty="0">
                <a:latin typeface="Lucida Sans Unicode"/>
                <a:cs typeface="Lucida Sans Unicode"/>
              </a:rPr>
              <a:t> </a:t>
            </a:r>
            <a:r>
              <a:rPr sz="1700" spc="-65" dirty="0">
                <a:latin typeface="Lucida Sans Unicode"/>
                <a:cs typeface="Lucida Sans Unicode"/>
              </a:rPr>
              <a:t>Ye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20" dirty="0">
                <a:latin typeface="Lucida Sans Unicode"/>
                <a:cs typeface="Lucida Sans Unicode"/>
              </a:rPr>
              <a:t>et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50" dirty="0">
                <a:latin typeface="Lucida Sans Unicode"/>
                <a:cs typeface="Lucida Sans Unicode"/>
              </a:rPr>
              <a:t>Zhou,</a:t>
            </a:r>
            <a:r>
              <a:rPr sz="1700" spc="-85" dirty="0">
                <a:latin typeface="Lucida Sans Unicode"/>
                <a:cs typeface="Lucida Sans Unicode"/>
              </a:rPr>
              <a:t> </a:t>
            </a:r>
            <a:r>
              <a:rPr sz="1700" spc="-10" dirty="0">
                <a:latin typeface="Lucida Sans Unicode"/>
                <a:cs typeface="Lucida Sans Unicode"/>
              </a:rPr>
              <a:t>2009)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7246600" y="9232962"/>
            <a:ext cx="316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0" dirty="0">
                <a:latin typeface="Lucida Sans Unicode"/>
                <a:cs typeface="Lucida Sans Unicode"/>
              </a:rPr>
              <a:t>10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46600" y="9232962"/>
            <a:ext cx="316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0" dirty="0">
                <a:latin typeface="Lucida Sans Unicode"/>
                <a:cs typeface="Lucida Sans Unicode"/>
              </a:rPr>
              <a:t>11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28702" y="2925966"/>
            <a:ext cx="7622540" cy="5080"/>
          </a:xfrm>
          <a:custGeom>
            <a:avLst/>
            <a:gdLst/>
            <a:ahLst/>
            <a:cxnLst/>
            <a:rect l="l" t="t" r="r" b="b"/>
            <a:pathLst>
              <a:path w="7622540" h="5080">
                <a:moveTo>
                  <a:pt x="0" y="4762"/>
                </a:moveTo>
                <a:lnTo>
                  <a:pt x="7622411" y="0"/>
                </a:lnTo>
              </a:path>
            </a:pathLst>
          </a:custGeom>
          <a:ln w="9524">
            <a:solidFill>
              <a:srgbClr val="325C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63627" y="2370950"/>
            <a:ext cx="5998845" cy="479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50" spc="-229" dirty="0">
                <a:solidFill>
                  <a:srgbClr val="325C78"/>
                </a:solidFill>
                <a:latin typeface="Arial Black"/>
                <a:cs typeface="Arial Black"/>
              </a:rPr>
              <a:t>Processus</a:t>
            </a:r>
            <a:r>
              <a:rPr sz="2950" spc="-20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50" dirty="0">
                <a:solidFill>
                  <a:srgbClr val="325C78"/>
                </a:solidFill>
                <a:latin typeface="Arial Black"/>
                <a:cs typeface="Arial Black"/>
              </a:rPr>
              <a:t>altérés</a:t>
            </a:r>
            <a:r>
              <a:rPr sz="2950" spc="-195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60" dirty="0">
                <a:solidFill>
                  <a:srgbClr val="325C78"/>
                </a:solidFill>
                <a:latin typeface="Arial Black"/>
                <a:cs typeface="Arial Black"/>
              </a:rPr>
              <a:t>selon</a:t>
            </a:r>
            <a:r>
              <a:rPr sz="2950" spc="-195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55" dirty="0">
                <a:solidFill>
                  <a:srgbClr val="325C78"/>
                </a:solidFill>
                <a:latin typeface="Arial Black"/>
                <a:cs typeface="Arial Black"/>
              </a:rPr>
              <a:t>le</a:t>
            </a:r>
            <a:r>
              <a:rPr sz="2950" spc="-20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00" dirty="0">
                <a:solidFill>
                  <a:srgbClr val="325C78"/>
                </a:solidFill>
                <a:latin typeface="Arial Black"/>
                <a:cs typeface="Arial Black"/>
              </a:rPr>
              <a:t>stade</a:t>
            </a:r>
            <a:endParaRPr sz="2950">
              <a:latin typeface="Arial Black"/>
              <a:cs typeface="Arial Black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293488" y="3101477"/>
            <a:ext cx="7702550" cy="2900680"/>
            <a:chOff x="1293488" y="3101477"/>
            <a:chExt cx="7702550" cy="2900680"/>
          </a:xfrm>
        </p:grpSpPr>
        <p:sp>
          <p:nvSpPr>
            <p:cNvPr id="6" name="object 6"/>
            <p:cNvSpPr/>
            <p:nvPr/>
          </p:nvSpPr>
          <p:spPr>
            <a:xfrm>
              <a:off x="1331492" y="3139577"/>
              <a:ext cx="7623809" cy="2824480"/>
            </a:xfrm>
            <a:custGeom>
              <a:avLst/>
              <a:gdLst/>
              <a:ahLst/>
              <a:cxnLst/>
              <a:rect l="l" t="t" r="r" b="b"/>
              <a:pathLst>
                <a:path w="7623809" h="2824479">
                  <a:moveTo>
                    <a:pt x="7254572" y="2824417"/>
                  </a:moveTo>
                  <a:lnTo>
                    <a:pt x="371475" y="2824417"/>
                  </a:lnTo>
                  <a:lnTo>
                    <a:pt x="322646" y="2821195"/>
                  </a:lnTo>
                  <a:lnTo>
                    <a:pt x="275068" y="2811690"/>
                  </a:lnTo>
                  <a:lnTo>
                    <a:pt x="229317" y="2796140"/>
                  </a:lnTo>
                  <a:lnTo>
                    <a:pt x="185971" y="2774785"/>
                  </a:lnTo>
                  <a:lnTo>
                    <a:pt x="145607" y="2747863"/>
                  </a:lnTo>
                  <a:lnTo>
                    <a:pt x="108802" y="2715614"/>
                  </a:lnTo>
                  <a:lnTo>
                    <a:pt x="76553" y="2678810"/>
                  </a:lnTo>
                  <a:lnTo>
                    <a:pt x="49632" y="2638445"/>
                  </a:lnTo>
                  <a:lnTo>
                    <a:pt x="28276" y="2595099"/>
                  </a:lnTo>
                  <a:lnTo>
                    <a:pt x="12726" y="2549348"/>
                  </a:lnTo>
                  <a:lnTo>
                    <a:pt x="3221" y="2501770"/>
                  </a:lnTo>
                  <a:lnTo>
                    <a:pt x="0" y="2452942"/>
                  </a:lnTo>
                  <a:lnTo>
                    <a:pt x="0" y="371475"/>
                  </a:lnTo>
                  <a:lnTo>
                    <a:pt x="3221" y="322646"/>
                  </a:lnTo>
                  <a:lnTo>
                    <a:pt x="12726" y="275068"/>
                  </a:lnTo>
                  <a:lnTo>
                    <a:pt x="28276" y="229317"/>
                  </a:lnTo>
                  <a:lnTo>
                    <a:pt x="49632" y="185971"/>
                  </a:lnTo>
                  <a:lnTo>
                    <a:pt x="76553" y="145607"/>
                  </a:lnTo>
                  <a:lnTo>
                    <a:pt x="108802" y="108802"/>
                  </a:lnTo>
                  <a:lnTo>
                    <a:pt x="145607" y="76553"/>
                  </a:lnTo>
                  <a:lnTo>
                    <a:pt x="185971" y="49632"/>
                  </a:lnTo>
                  <a:lnTo>
                    <a:pt x="229317" y="28276"/>
                  </a:lnTo>
                  <a:lnTo>
                    <a:pt x="275068" y="12726"/>
                  </a:lnTo>
                  <a:lnTo>
                    <a:pt x="322646" y="3221"/>
                  </a:lnTo>
                  <a:lnTo>
                    <a:pt x="371475" y="0"/>
                  </a:lnTo>
                  <a:lnTo>
                    <a:pt x="7254572" y="0"/>
                  </a:lnTo>
                  <a:lnTo>
                    <a:pt x="7303401" y="3221"/>
                  </a:lnTo>
                  <a:lnTo>
                    <a:pt x="7350979" y="12726"/>
                  </a:lnTo>
                  <a:lnTo>
                    <a:pt x="7396730" y="28276"/>
                  </a:lnTo>
                  <a:lnTo>
                    <a:pt x="7440076" y="49632"/>
                  </a:lnTo>
                  <a:lnTo>
                    <a:pt x="7480440" y="76553"/>
                  </a:lnTo>
                  <a:lnTo>
                    <a:pt x="7517245" y="108802"/>
                  </a:lnTo>
                  <a:lnTo>
                    <a:pt x="7549494" y="145607"/>
                  </a:lnTo>
                  <a:lnTo>
                    <a:pt x="7576416" y="185971"/>
                  </a:lnTo>
                  <a:lnTo>
                    <a:pt x="7597771" y="229317"/>
                  </a:lnTo>
                  <a:lnTo>
                    <a:pt x="7613321" y="275068"/>
                  </a:lnTo>
                  <a:lnTo>
                    <a:pt x="7622826" y="322646"/>
                  </a:lnTo>
                  <a:lnTo>
                    <a:pt x="7623720" y="336199"/>
                  </a:lnTo>
                  <a:lnTo>
                    <a:pt x="7623720" y="2488218"/>
                  </a:lnTo>
                  <a:lnTo>
                    <a:pt x="7613321" y="2549348"/>
                  </a:lnTo>
                  <a:lnTo>
                    <a:pt x="7597771" y="2595099"/>
                  </a:lnTo>
                  <a:lnTo>
                    <a:pt x="7576416" y="2638445"/>
                  </a:lnTo>
                  <a:lnTo>
                    <a:pt x="7549494" y="2678810"/>
                  </a:lnTo>
                  <a:lnTo>
                    <a:pt x="7517245" y="2715614"/>
                  </a:lnTo>
                  <a:lnTo>
                    <a:pt x="7480440" y="2747863"/>
                  </a:lnTo>
                  <a:lnTo>
                    <a:pt x="7440076" y="2774785"/>
                  </a:lnTo>
                  <a:lnTo>
                    <a:pt x="7396730" y="2796140"/>
                  </a:lnTo>
                  <a:lnTo>
                    <a:pt x="7350979" y="2811690"/>
                  </a:lnTo>
                  <a:lnTo>
                    <a:pt x="7303401" y="2821195"/>
                  </a:lnTo>
                  <a:lnTo>
                    <a:pt x="7254572" y="2824417"/>
                  </a:lnTo>
                  <a:close/>
                </a:path>
              </a:pathLst>
            </a:custGeom>
            <a:solidFill>
              <a:srgbClr val="C6D0E3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31588" y="3139577"/>
              <a:ext cx="7626350" cy="2824480"/>
            </a:xfrm>
            <a:custGeom>
              <a:avLst/>
              <a:gdLst/>
              <a:ahLst/>
              <a:cxnLst/>
              <a:rect l="l" t="t" r="r" b="b"/>
              <a:pathLst>
                <a:path w="7626350" h="2824479">
                  <a:moveTo>
                    <a:pt x="371461" y="0"/>
                  </a:moveTo>
                  <a:lnTo>
                    <a:pt x="7254299" y="0"/>
                  </a:lnTo>
                  <a:lnTo>
                    <a:pt x="7303126" y="3221"/>
                  </a:lnTo>
                  <a:lnTo>
                    <a:pt x="7350702" y="12726"/>
                  </a:lnTo>
                  <a:lnTo>
                    <a:pt x="7396452" y="28275"/>
                  </a:lnTo>
                  <a:lnTo>
                    <a:pt x="7439796" y="49630"/>
                  </a:lnTo>
                  <a:lnTo>
                    <a:pt x="7480159" y="76550"/>
                  </a:lnTo>
                  <a:lnTo>
                    <a:pt x="7516962" y="108798"/>
                  </a:lnTo>
                  <a:lnTo>
                    <a:pt x="7549210" y="145601"/>
                  </a:lnTo>
                  <a:lnTo>
                    <a:pt x="7576131" y="185964"/>
                  </a:lnTo>
                  <a:lnTo>
                    <a:pt x="7597485" y="229308"/>
                  </a:lnTo>
                  <a:lnTo>
                    <a:pt x="7613035" y="275058"/>
                  </a:lnTo>
                  <a:lnTo>
                    <a:pt x="7622540" y="322634"/>
                  </a:lnTo>
                  <a:lnTo>
                    <a:pt x="7625761" y="371461"/>
                  </a:lnTo>
                  <a:lnTo>
                    <a:pt x="7625761" y="2452850"/>
                  </a:lnTo>
                  <a:lnTo>
                    <a:pt x="7622540" y="2501676"/>
                  </a:lnTo>
                  <a:lnTo>
                    <a:pt x="7613035" y="2549252"/>
                  </a:lnTo>
                  <a:lnTo>
                    <a:pt x="7597485" y="2595002"/>
                  </a:lnTo>
                  <a:lnTo>
                    <a:pt x="7576131" y="2638346"/>
                  </a:lnTo>
                  <a:lnTo>
                    <a:pt x="7549210" y="2678709"/>
                  </a:lnTo>
                  <a:lnTo>
                    <a:pt x="7516962" y="2715512"/>
                  </a:lnTo>
                  <a:lnTo>
                    <a:pt x="7480159" y="2747760"/>
                  </a:lnTo>
                  <a:lnTo>
                    <a:pt x="7439796" y="2774680"/>
                  </a:lnTo>
                  <a:lnTo>
                    <a:pt x="7396452" y="2796035"/>
                  </a:lnTo>
                  <a:lnTo>
                    <a:pt x="7350702" y="2811584"/>
                  </a:lnTo>
                  <a:lnTo>
                    <a:pt x="7303126" y="2821089"/>
                  </a:lnTo>
                  <a:lnTo>
                    <a:pt x="7254299" y="2824311"/>
                  </a:lnTo>
                  <a:lnTo>
                    <a:pt x="371460" y="2824311"/>
                  </a:lnTo>
                  <a:lnTo>
                    <a:pt x="322634" y="2821089"/>
                  </a:lnTo>
                  <a:lnTo>
                    <a:pt x="275058" y="2811584"/>
                  </a:lnTo>
                  <a:lnTo>
                    <a:pt x="229308" y="2796035"/>
                  </a:lnTo>
                  <a:lnTo>
                    <a:pt x="185964" y="2774680"/>
                  </a:lnTo>
                  <a:lnTo>
                    <a:pt x="145601" y="2747760"/>
                  </a:lnTo>
                  <a:lnTo>
                    <a:pt x="108798" y="2715512"/>
                  </a:lnTo>
                  <a:lnTo>
                    <a:pt x="76550" y="2678709"/>
                  </a:lnTo>
                  <a:lnTo>
                    <a:pt x="49630" y="2638346"/>
                  </a:lnTo>
                  <a:lnTo>
                    <a:pt x="28275" y="2595001"/>
                  </a:lnTo>
                  <a:lnTo>
                    <a:pt x="12726" y="2549252"/>
                  </a:lnTo>
                  <a:lnTo>
                    <a:pt x="3221" y="2501676"/>
                  </a:lnTo>
                  <a:lnTo>
                    <a:pt x="0" y="2452849"/>
                  </a:lnTo>
                  <a:lnTo>
                    <a:pt x="0" y="371461"/>
                  </a:lnTo>
                  <a:lnTo>
                    <a:pt x="3221" y="322634"/>
                  </a:lnTo>
                  <a:lnTo>
                    <a:pt x="12726" y="275058"/>
                  </a:lnTo>
                  <a:lnTo>
                    <a:pt x="28275" y="229309"/>
                  </a:lnTo>
                  <a:lnTo>
                    <a:pt x="49630" y="185964"/>
                  </a:lnTo>
                  <a:lnTo>
                    <a:pt x="76550" y="145601"/>
                  </a:lnTo>
                  <a:lnTo>
                    <a:pt x="108798" y="108798"/>
                  </a:lnTo>
                  <a:lnTo>
                    <a:pt x="145601" y="76550"/>
                  </a:lnTo>
                  <a:lnTo>
                    <a:pt x="185964" y="49630"/>
                  </a:lnTo>
                  <a:lnTo>
                    <a:pt x="229309" y="28275"/>
                  </a:lnTo>
                  <a:lnTo>
                    <a:pt x="275058" y="12726"/>
                  </a:lnTo>
                  <a:lnTo>
                    <a:pt x="322634" y="3221"/>
                  </a:lnTo>
                  <a:lnTo>
                    <a:pt x="371461" y="0"/>
                  </a:lnTo>
                </a:path>
              </a:pathLst>
            </a:custGeom>
            <a:ln w="761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30928" y="3792976"/>
              <a:ext cx="47625" cy="2026285"/>
            </a:xfrm>
            <a:custGeom>
              <a:avLst/>
              <a:gdLst/>
              <a:ahLst/>
              <a:cxnLst/>
              <a:rect l="l" t="t" r="r" b="b"/>
              <a:pathLst>
                <a:path w="47625" h="2026285">
                  <a:moveTo>
                    <a:pt x="47624" y="2025922"/>
                  </a:moveTo>
                  <a:lnTo>
                    <a:pt x="0" y="2025922"/>
                  </a:lnTo>
                  <a:lnTo>
                    <a:pt x="0" y="0"/>
                  </a:lnTo>
                  <a:lnTo>
                    <a:pt x="47624" y="0"/>
                  </a:lnTo>
                  <a:lnTo>
                    <a:pt x="47624" y="2025922"/>
                  </a:lnTo>
                  <a:close/>
                </a:path>
              </a:pathLst>
            </a:custGeom>
            <a:solidFill>
              <a:srgbClr val="4A64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0003581" y="3065749"/>
            <a:ext cx="7701915" cy="2933700"/>
            <a:chOff x="10003581" y="3065749"/>
            <a:chExt cx="7701915" cy="2933700"/>
          </a:xfrm>
        </p:grpSpPr>
        <p:sp>
          <p:nvSpPr>
            <p:cNvPr id="10" name="object 10"/>
            <p:cNvSpPr/>
            <p:nvPr/>
          </p:nvSpPr>
          <p:spPr>
            <a:xfrm>
              <a:off x="10041681" y="3103849"/>
              <a:ext cx="7625715" cy="2860675"/>
            </a:xfrm>
            <a:custGeom>
              <a:avLst/>
              <a:gdLst/>
              <a:ahLst/>
              <a:cxnLst/>
              <a:rect l="l" t="t" r="r" b="b"/>
              <a:pathLst>
                <a:path w="7625715" h="2860675">
                  <a:moveTo>
                    <a:pt x="7253881" y="2860144"/>
                  </a:moveTo>
                  <a:lnTo>
                    <a:pt x="371474" y="2860144"/>
                  </a:lnTo>
                  <a:lnTo>
                    <a:pt x="322646" y="2856923"/>
                  </a:lnTo>
                  <a:lnTo>
                    <a:pt x="275068" y="2847417"/>
                  </a:lnTo>
                  <a:lnTo>
                    <a:pt x="229317" y="2831867"/>
                  </a:lnTo>
                  <a:lnTo>
                    <a:pt x="185971" y="2810512"/>
                  </a:lnTo>
                  <a:lnTo>
                    <a:pt x="145606" y="2783590"/>
                  </a:lnTo>
                  <a:lnTo>
                    <a:pt x="108802" y="2751342"/>
                  </a:lnTo>
                  <a:lnTo>
                    <a:pt x="76553" y="2714537"/>
                  </a:lnTo>
                  <a:lnTo>
                    <a:pt x="49632" y="2674173"/>
                  </a:lnTo>
                  <a:lnTo>
                    <a:pt x="28276" y="2630827"/>
                  </a:lnTo>
                  <a:lnTo>
                    <a:pt x="12726" y="2585076"/>
                  </a:lnTo>
                  <a:lnTo>
                    <a:pt x="3221" y="2537497"/>
                  </a:lnTo>
                  <a:lnTo>
                    <a:pt x="0" y="2488669"/>
                  </a:lnTo>
                  <a:lnTo>
                    <a:pt x="0" y="371475"/>
                  </a:lnTo>
                  <a:lnTo>
                    <a:pt x="3221" y="322646"/>
                  </a:lnTo>
                  <a:lnTo>
                    <a:pt x="12726" y="275068"/>
                  </a:lnTo>
                  <a:lnTo>
                    <a:pt x="28276" y="229317"/>
                  </a:lnTo>
                  <a:lnTo>
                    <a:pt x="49632" y="185971"/>
                  </a:lnTo>
                  <a:lnTo>
                    <a:pt x="76553" y="145607"/>
                  </a:lnTo>
                  <a:lnTo>
                    <a:pt x="108802" y="108802"/>
                  </a:lnTo>
                  <a:lnTo>
                    <a:pt x="145606" y="76553"/>
                  </a:lnTo>
                  <a:lnTo>
                    <a:pt x="185971" y="49632"/>
                  </a:lnTo>
                  <a:lnTo>
                    <a:pt x="229317" y="28276"/>
                  </a:lnTo>
                  <a:lnTo>
                    <a:pt x="275068" y="12726"/>
                  </a:lnTo>
                  <a:lnTo>
                    <a:pt x="322646" y="3221"/>
                  </a:lnTo>
                  <a:lnTo>
                    <a:pt x="371474" y="0"/>
                  </a:lnTo>
                  <a:lnTo>
                    <a:pt x="7253881" y="0"/>
                  </a:lnTo>
                  <a:lnTo>
                    <a:pt x="7302709" y="3221"/>
                  </a:lnTo>
                  <a:lnTo>
                    <a:pt x="7350287" y="12726"/>
                  </a:lnTo>
                  <a:lnTo>
                    <a:pt x="7396038" y="28276"/>
                  </a:lnTo>
                  <a:lnTo>
                    <a:pt x="7439384" y="49632"/>
                  </a:lnTo>
                  <a:lnTo>
                    <a:pt x="7479748" y="76553"/>
                  </a:lnTo>
                  <a:lnTo>
                    <a:pt x="7516553" y="108802"/>
                  </a:lnTo>
                  <a:lnTo>
                    <a:pt x="7548801" y="145607"/>
                  </a:lnTo>
                  <a:lnTo>
                    <a:pt x="7575723" y="185971"/>
                  </a:lnTo>
                  <a:lnTo>
                    <a:pt x="7597078" y="229317"/>
                  </a:lnTo>
                  <a:lnTo>
                    <a:pt x="7612628" y="275068"/>
                  </a:lnTo>
                  <a:lnTo>
                    <a:pt x="7622133" y="322646"/>
                  </a:lnTo>
                  <a:lnTo>
                    <a:pt x="7625355" y="371475"/>
                  </a:lnTo>
                  <a:lnTo>
                    <a:pt x="7625355" y="2488669"/>
                  </a:lnTo>
                  <a:lnTo>
                    <a:pt x="7622133" y="2537497"/>
                  </a:lnTo>
                  <a:lnTo>
                    <a:pt x="7612628" y="2585076"/>
                  </a:lnTo>
                  <a:lnTo>
                    <a:pt x="7597078" y="2630827"/>
                  </a:lnTo>
                  <a:lnTo>
                    <a:pt x="7575723" y="2674173"/>
                  </a:lnTo>
                  <a:lnTo>
                    <a:pt x="7548801" y="2714537"/>
                  </a:lnTo>
                  <a:lnTo>
                    <a:pt x="7516553" y="2751342"/>
                  </a:lnTo>
                  <a:lnTo>
                    <a:pt x="7479748" y="2783590"/>
                  </a:lnTo>
                  <a:lnTo>
                    <a:pt x="7439384" y="2810512"/>
                  </a:lnTo>
                  <a:lnTo>
                    <a:pt x="7396038" y="2831867"/>
                  </a:lnTo>
                  <a:lnTo>
                    <a:pt x="7350287" y="2847417"/>
                  </a:lnTo>
                  <a:lnTo>
                    <a:pt x="7302709" y="2856923"/>
                  </a:lnTo>
                  <a:lnTo>
                    <a:pt x="7253881" y="2860144"/>
                  </a:lnTo>
                  <a:close/>
                </a:path>
              </a:pathLst>
            </a:custGeom>
            <a:solidFill>
              <a:srgbClr val="C6D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041681" y="3103849"/>
              <a:ext cx="7625715" cy="2857500"/>
            </a:xfrm>
            <a:custGeom>
              <a:avLst/>
              <a:gdLst/>
              <a:ahLst/>
              <a:cxnLst/>
              <a:rect l="l" t="t" r="r" b="b"/>
              <a:pathLst>
                <a:path w="7625715" h="2857500">
                  <a:moveTo>
                    <a:pt x="333191" y="2857499"/>
                  </a:moveTo>
                  <a:lnTo>
                    <a:pt x="275136" y="2847303"/>
                  </a:lnTo>
                  <a:lnTo>
                    <a:pt x="229387" y="2831754"/>
                  </a:lnTo>
                  <a:lnTo>
                    <a:pt x="186043" y="2810399"/>
                  </a:lnTo>
                  <a:lnTo>
                    <a:pt x="145680" y="2783478"/>
                  </a:lnTo>
                  <a:lnTo>
                    <a:pt x="108877" y="2751231"/>
                  </a:lnTo>
                  <a:lnTo>
                    <a:pt x="76630" y="2714428"/>
                  </a:lnTo>
                  <a:lnTo>
                    <a:pt x="49709" y="2674065"/>
                  </a:lnTo>
                  <a:lnTo>
                    <a:pt x="28355" y="2630721"/>
                  </a:lnTo>
                  <a:lnTo>
                    <a:pt x="12805" y="2584972"/>
                  </a:lnTo>
                  <a:lnTo>
                    <a:pt x="3301" y="2537395"/>
                  </a:lnTo>
                  <a:lnTo>
                    <a:pt x="0" y="2488569"/>
                  </a:lnTo>
                  <a:lnTo>
                    <a:pt x="0" y="371454"/>
                  </a:lnTo>
                  <a:lnTo>
                    <a:pt x="3301" y="322633"/>
                  </a:lnTo>
                  <a:lnTo>
                    <a:pt x="12805" y="275057"/>
                  </a:lnTo>
                  <a:lnTo>
                    <a:pt x="28355" y="229308"/>
                  </a:lnTo>
                  <a:lnTo>
                    <a:pt x="49709" y="185964"/>
                  </a:lnTo>
                  <a:lnTo>
                    <a:pt x="76629" y="145601"/>
                  </a:lnTo>
                  <a:lnTo>
                    <a:pt x="108877" y="108798"/>
                  </a:lnTo>
                  <a:lnTo>
                    <a:pt x="145680" y="76550"/>
                  </a:lnTo>
                  <a:lnTo>
                    <a:pt x="186043" y="49630"/>
                  </a:lnTo>
                  <a:lnTo>
                    <a:pt x="229387" y="28275"/>
                  </a:lnTo>
                  <a:lnTo>
                    <a:pt x="275136" y="12726"/>
                  </a:lnTo>
                  <a:lnTo>
                    <a:pt x="322713" y="3221"/>
                  </a:lnTo>
                  <a:lnTo>
                    <a:pt x="371539" y="0"/>
                  </a:lnTo>
                  <a:lnTo>
                    <a:pt x="7253668" y="0"/>
                  </a:lnTo>
                  <a:lnTo>
                    <a:pt x="7302495" y="3221"/>
                  </a:lnTo>
                  <a:lnTo>
                    <a:pt x="7350071" y="12726"/>
                  </a:lnTo>
                  <a:lnTo>
                    <a:pt x="7395820" y="28275"/>
                  </a:lnTo>
                  <a:lnTo>
                    <a:pt x="7439164" y="49630"/>
                  </a:lnTo>
                  <a:lnTo>
                    <a:pt x="7479527" y="76550"/>
                  </a:lnTo>
                  <a:lnTo>
                    <a:pt x="7516330" y="108797"/>
                  </a:lnTo>
                  <a:lnTo>
                    <a:pt x="7548578" y="145601"/>
                  </a:lnTo>
                  <a:lnTo>
                    <a:pt x="7575498" y="185963"/>
                  </a:lnTo>
                  <a:lnTo>
                    <a:pt x="7596853" y="229308"/>
                  </a:lnTo>
                  <a:lnTo>
                    <a:pt x="7612403" y="275057"/>
                  </a:lnTo>
                  <a:lnTo>
                    <a:pt x="7621908" y="322633"/>
                  </a:lnTo>
                  <a:lnTo>
                    <a:pt x="7625130" y="371459"/>
                  </a:lnTo>
                  <a:lnTo>
                    <a:pt x="7625130" y="2488569"/>
                  </a:lnTo>
                  <a:lnTo>
                    <a:pt x="7621908" y="2537396"/>
                  </a:lnTo>
                  <a:lnTo>
                    <a:pt x="7612403" y="2584972"/>
                  </a:lnTo>
                  <a:lnTo>
                    <a:pt x="7596853" y="2630721"/>
                  </a:lnTo>
                  <a:lnTo>
                    <a:pt x="7575498" y="2674066"/>
                  </a:lnTo>
                  <a:lnTo>
                    <a:pt x="7548578" y="2714428"/>
                  </a:lnTo>
                  <a:lnTo>
                    <a:pt x="7516330" y="2751231"/>
                  </a:lnTo>
                  <a:lnTo>
                    <a:pt x="7479527" y="2783479"/>
                  </a:lnTo>
                  <a:lnTo>
                    <a:pt x="7439164" y="2810399"/>
                  </a:lnTo>
                  <a:lnTo>
                    <a:pt x="7395820" y="2831754"/>
                  </a:lnTo>
                  <a:lnTo>
                    <a:pt x="7350071" y="2847303"/>
                  </a:lnTo>
                  <a:lnTo>
                    <a:pt x="7302495" y="2856808"/>
                  </a:lnTo>
                  <a:lnTo>
                    <a:pt x="7292018" y="2857499"/>
                  </a:lnTo>
                </a:path>
              </a:pathLst>
            </a:custGeom>
            <a:ln w="761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451057" y="3792976"/>
              <a:ext cx="47625" cy="1691639"/>
            </a:xfrm>
            <a:custGeom>
              <a:avLst/>
              <a:gdLst/>
              <a:ahLst/>
              <a:cxnLst/>
              <a:rect l="l" t="t" r="r" b="b"/>
              <a:pathLst>
                <a:path w="47625" h="1691639">
                  <a:moveTo>
                    <a:pt x="47624" y="1691245"/>
                  </a:moveTo>
                  <a:lnTo>
                    <a:pt x="0" y="1691245"/>
                  </a:lnTo>
                  <a:lnTo>
                    <a:pt x="0" y="0"/>
                  </a:lnTo>
                  <a:lnTo>
                    <a:pt x="47624" y="0"/>
                  </a:lnTo>
                  <a:lnTo>
                    <a:pt x="47624" y="1691245"/>
                  </a:lnTo>
                  <a:close/>
                </a:path>
              </a:pathLst>
            </a:custGeom>
            <a:solidFill>
              <a:srgbClr val="445C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910097" y="4285427"/>
            <a:ext cx="215900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185" dirty="0">
                <a:solidFill>
                  <a:srgbClr val="283C54"/>
                </a:solidFill>
                <a:latin typeface="Trebuchet MS"/>
                <a:cs typeface="Trebuchet MS"/>
              </a:rPr>
              <a:t>Manque</a:t>
            </a:r>
            <a:r>
              <a:rPr sz="2200" spc="-110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spc="160" dirty="0">
                <a:solidFill>
                  <a:srgbClr val="283C54"/>
                </a:solidFill>
                <a:latin typeface="Trebuchet MS"/>
                <a:cs typeface="Trebuchet MS"/>
              </a:rPr>
              <a:t>du</a:t>
            </a:r>
            <a:r>
              <a:rPr sz="2200" spc="-105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spc="70" dirty="0">
                <a:solidFill>
                  <a:srgbClr val="283C54"/>
                </a:solidFill>
                <a:latin typeface="Trebuchet MS"/>
                <a:cs typeface="Trebuchet MS"/>
              </a:rPr>
              <a:t>mot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10097" y="3064245"/>
            <a:ext cx="4429125" cy="1064260"/>
          </a:xfrm>
          <a:prstGeom prst="rect">
            <a:avLst/>
          </a:prstGeom>
        </p:spPr>
        <p:txBody>
          <a:bodyPr vert="horz" wrap="square" lIns="0" tIns="173355" rIns="0" bIns="0" rtlCol="0">
            <a:spAutoFit/>
          </a:bodyPr>
          <a:lstStyle/>
          <a:p>
            <a:pPr marL="2004695">
              <a:lnSpc>
                <a:spcPct val="100000"/>
              </a:lnSpc>
              <a:spcBef>
                <a:spcPts val="1365"/>
              </a:spcBef>
            </a:pPr>
            <a:r>
              <a:rPr sz="2700" b="1" spc="100" dirty="0">
                <a:solidFill>
                  <a:srgbClr val="283C54"/>
                </a:solidFill>
                <a:latin typeface="Arial"/>
                <a:cs typeface="Arial"/>
              </a:rPr>
              <a:t>Stade</a:t>
            </a:r>
            <a:r>
              <a:rPr sz="2700" b="1" spc="-8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2700" b="1" spc="80" dirty="0">
                <a:solidFill>
                  <a:srgbClr val="283C54"/>
                </a:solidFill>
                <a:latin typeface="Arial"/>
                <a:cs typeface="Arial"/>
              </a:rPr>
              <a:t>modéré</a:t>
            </a: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2200" spc="114" dirty="0">
                <a:solidFill>
                  <a:srgbClr val="283C54"/>
                </a:solidFill>
                <a:latin typeface="Trebuchet MS"/>
                <a:cs typeface="Trebuchet MS"/>
              </a:rPr>
              <a:t>Paraphasies</a:t>
            </a:r>
            <a:r>
              <a:rPr sz="2200" spc="-70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283C54"/>
                </a:solidFill>
                <a:latin typeface="Trebuchet MS"/>
                <a:cs typeface="Trebuchet MS"/>
              </a:rPr>
              <a:t>et</a:t>
            </a:r>
            <a:r>
              <a:rPr sz="2200" spc="-70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spc="80" dirty="0">
                <a:solidFill>
                  <a:srgbClr val="283C54"/>
                </a:solidFill>
                <a:latin typeface="Trebuchet MS"/>
                <a:cs typeface="Trebuchet MS"/>
              </a:rPr>
              <a:t>circonlocutions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30225" y="4285427"/>
            <a:ext cx="489077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75" dirty="0">
                <a:solidFill>
                  <a:srgbClr val="283C54"/>
                </a:solidFill>
                <a:latin typeface="Trebuchet MS"/>
                <a:cs typeface="Trebuchet MS"/>
              </a:rPr>
              <a:t>Persévérations,</a:t>
            </a:r>
            <a:r>
              <a:rPr sz="2200" spc="95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283C54"/>
                </a:solidFill>
                <a:latin typeface="Trebuchet MS"/>
                <a:cs typeface="Trebuchet MS"/>
              </a:rPr>
              <a:t>écholalies,</a:t>
            </a:r>
            <a:r>
              <a:rPr sz="2200" spc="100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283C54"/>
                </a:solidFill>
                <a:latin typeface="Trebuchet MS"/>
                <a:cs typeface="Trebuchet MS"/>
              </a:rPr>
              <a:t>pallilalies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19114" y="7946931"/>
            <a:ext cx="17849850" cy="762000"/>
            <a:chOff x="219114" y="7946931"/>
            <a:chExt cx="17849850" cy="762000"/>
          </a:xfrm>
        </p:grpSpPr>
        <p:sp>
          <p:nvSpPr>
            <p:cNvPr id="17" name="object 17"/>
            <p:cNvSpPr/>
            <p:nvPr/>
          </p:nvSpPr>
          <p:spPr>
            <a:xfrm>
              <a:off x="256634" y="7985031"/>
              <a:ext cx="17774920" cy="688340"/>
            </a:xfrm>
            <a:custGeom>
              <a:avLst/>
              <a:gdLst/>
              <a:ahLst/>
              <a:cxnLst/>
              <a:rect l="l" t="t" r="r" b="b"/>
              <a:pathLst>
                <a:path w="17774920" h="688340">
                  <a:moveTo>
                    <a:pt x="17430841" y="687781"/>
                  </a:moveTo>
                  <a:lnTo>
                    <a:pt x="343890" y="687781"/>
                  </a:lnTo>
                  <a:lnTo>
                    <a:pt x="289769" y="683497"/>
                  </a:lnTo>
                  <a:lnTo>
                    <a:pt x="237468" y="670900"/>
                  </a:lnTo>
                  <a:lnTo>
                    <a:pt x="187911" y="650373"/>
                  </a:lnTo>
                  <a:lnTo>
                    <a:pt x="142021" y="622298"/>
                  </a:lnTo>
                  <a:lnTo>
                    <a:pt x="100723" y="587057"/>
                  </a:lnTo>
                  <a:lnTo>
                    <a:pt x="65483" y="545759"/>
                  </a:lnTo>
                  <a:lnTo>
                    <a:pt x="37408" y="499869"/>
                  </a:lnTo>
                  <a:lnTo>
                    <a:pt x="16880" y="450312"/>
                  </a:lnTo>
                  <a:lnTo>
                    <a:pt x="4283" y="398011"/>
                  </a:lnTo>
                  <a:lnTo>
                    <a:pt x="0" y="343890"/>
                  </a:lnTo>
                  <a:lnTo>
                    <a:pt x="4283" y="289769"/>
                  </a:lnTo>
                  <a:lnTo>
                    <a:pt x="16880" y="237468"/>
                  </a:lnTo>
                  <a:lnTo>
                    <a:pt x="37408" y="187911"/>
                  </a:lnTo>
                  <a:lnTo>
                    <a:pt x="65483" y="142021"/>
                  </a:lnTo>
                  <a:lnTo>
                    <a:pt x="100723" y="100723"/>
                  </a:lnTo>
                  <a:lnTo>
                    <a:pt x="142021" y="65483"/>
                  </a:lnTo>
                  <a:lnTo>
                    <a:pt x="187911" y="37408"/>
                  </a:lnTo>
                  <a:lnTo>
                    <a:pt x="237468" y="16880"/>
                  </a:lnTo>
                  <a:lnTo>
                    <a:pt x="289769" y="4283"/>
                  </a:lnTo>
                  <a:lnTo>
                    <a:pt x="343890" y="0"/>
                  </a:lnTo>
                  <a:lnTo>
                    <a:pt x="17430841" y="0"/>
                  </a:lnTo>
                  <a:lnTo>
                    <a:pt x="17484962" y="4283"/>
                  </a:lnTo>
                  <a:lnTo>
                    <a:pt x="17537262" y="16880"/>
                  </a:lnTo>
                  <a:lnTo>
                    <a:pt x="17586819" y="37408"/>
                  </a:lnTo>
                  <a:lnTo>
                    <a:pt x="17632709" y="65483"/>
                  </a:lnTo>
                  <a:lnTo>
                    <a:pt x="17674008" y="100723"/>
                  </a:lnTo>
                  <a:lnTo>
                    <a:pt x="17709248" y="142021"/>
                  </a:lnTo>
                  <a:lnTo>
                    <a:pt x="17737323" y="187911"/>
                  </a:lnTo>
                  <a:lnTo>
                    <a:pt x="17757850" y="237468"/>
                  </a:lnTo>
                  <a:lnTo>
                    <a:pt x="17770447" y="289769"/>
                  </a:lnTo>
                  <a:lnTo>
                    <a:pt x="17774731" y="343890"/>
                  </a:lnTo>
                  <a:lnTo>
                    <a:pt x="17770447" y="398011"/>
                  </a:lnTo>
                  <a:lnTo>
                    <a:pt x="17757850" y="450312"/>
                  </a:lnTo>
                  <a:lnTo>
                    <a:pt x="17737323" y="499869"/>
                  </a:lnTo>
                  <a:lnTo>
                    <a:pt x="17709248" y="545759"/>
                  </a:lnTo>
                  <a:lnTo>
                    <a:pt x="17674008" y="587057"/>
                  </a:lnTo>
                  <a:lnTo>
                    <a:pt x="17632709" y="622298"/>
                  </a:lnTo>
                  <a:lnTo>
                    <a:pt x="17586819" y="650373"/>
                  </a:lnTo>
                  <a:lnTo>
                    <a:pt x="17537262" y="670900"/>
                  </a:lnTo>
                  <a:lnTo>
                    <a:pt x="17484962" y="683497"/>
                  </a:lnTo>
                  <a:lnTo>
                    <a:pt x="17430841" y="687781"/>
                  </a:lnTo>
                  <a:close/>
                </a:path>
              </a:pathLst>
            </a:custGeom>
            <a:solidFill>
              <a:srgbClr val="C6D0E3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7214" y="7985031"/>
              <a:ext cx="17773650" cy="685800"/>
            </a:xfrm>
            <a:custGeom>
              <a:avLst/>
              <a:gdLst/>
              <a:ahLst/>
              <a:cxnLst/>
              <a:rect l="l" t="t" r="r" b="b"/>
              <a:pathLst>
                <a:path w="17773650" h="685800">
                  <a:moveTo>
                    <a:pt x="17773068" y="349697"/>
                  </a:moveTo>
                  <a:lnTo>
                    <a:pt x="17769246" y="397984"/>
                  </a:lnTo>
                  <a:lnTo>
                    <a:pt x="17756650" y="450282"/>
                  </a:lnTo>
                  <a:lnTo>
                    <a:pt x="17736124" y="499836"/>
                  </a:lnTo>
                  <a:lnTo>
                    <a:pt x="17708050" y="545723"/>
                  </a:lnTo>
                  <a:lnTo>
                    <a:pt x="17672812" y="587019"/>
                  </a:lnTo>
                  <a:lnTo>
                    <a:pt x="17631516" y="622257"/>
                  </a:lnTo>
                  <a:lnTo>
                    <a:pt x="17585629" y="650329"/>
                  </a:lnTo>
                  <a:lnTo>
                    <a:pt x="17536075" y="670855"/>
                  </a:lnTo>
                  <a:lnTo>
                    <a:pt x="17483778" y="683451"/>
                  </a:lnTo>
                  <a:lnTo>
                    <a:pt x="17454105" y="685799"/>
                  </a:lnTo>
                </a:path>
                <a:path w="17773650" h="685800">
                  <a:moveTo>
                    <a:pt x="319424" y="685799"/>
                  </a:moveTo>
                  <a:lnTo>
                    <a:pt x="237452" y="670855"/>
                  </a:lnTo>
                  <a:lnTo>
                    <a:pt x="187898" y="650329"/>
                  </a:lnTo>
                  <a:lnTo>
                    <a:pt x="142012" y="622256"/>
                  </a:lnTo>
                  <a:lnTo>
                    <a:pt x="100716" y="587018"/>
                  </a:lnTo>
                  <a:lnTo>
                    <a:pt x="65478" y="545722"/>
                  </a:lnTo>
                  <a:lnTo>
                    <a:pt x="37405" y="499835"/>
                  </a:lnTo>
                  <a:lnTo>
                    <a:pt x="16879" y="450282"/>
                  </a:lnTo>
                  <a:lnTo>
                    <a:pt x="4283" y="397984"/>
                  </a:lnTo>
                  <a:lnTo>
                    <a:pt x="0" y="343867"/>
                  </a:lnTo>
                  <a:lnTo>
                    <a:pt x="4283" y="289749"/>
                  </a:lnTo>
                  <a:lnTo>
                    <a:pt x="16879" y="237452"/>
                  </a:lnTo>
                  <a:lnTo>
                    <a:pt x="37405" y="187898"/>
                  </a:lnTo>
                  <a:lnTo>
                    <a:pt x="65478" y="142012"/>
                  </a:lnTo>
                  <a:lnTo>
                    <a:pt x="100716" y="100716"/>
                  </a:lnTo>
                  <a:lnTo>
                    <a:pt x="142012" y="65478"/>
                  </a:lnTo>
                  <a:lnTo>
                    <a:pt x="187898" y="37405"/>
                  </a:lnTo>
                  <a:lnTo>
                    <a:pt x="237452" y="16879"/>
                  </a:lnTo>
                  <a:lnTo>
                    <a:pt x="289749" y="4283"/>
                  </a:lnTo>
                  <a:lnTo>
                    <a:pt x="343867" y="0"/>
                  </a:lnTo>
                  <a:lnTo>
                    <a:pt x="17429661" y="0"/>
                  </a:lnTo>
                  <a:lnTo>
                    <a:pt x="17483778" y="4283"/>
                  </a:lnTo>
                  <a:lnTo>
                    <a:pt x="17536075" y="16879"/>
                  </a:lnTo>
                  <a:lnTo>
                    <a:pt x="17585629" y="37404"/>
                  </a:lnTo>
                  <a:lnTo>
                    <a:pt x="17631516" y="65477"/>
                  </a:lnTo>
                  <a:lnTo>
                    <a:pt x="17672812" y="100715"/>
                  </a:lnTo>
                  <a:lnTo>
                    <a:pt x="17708050" y="142011"/>
                  </a:lnTo>
                  <a:lnTo>
                    <a:pt x="17736124" y="187898"/>
                  </a:lnTo>
                  <a:lnTo>
                    <a:pt x="17756650" y="237452"/>
                  </a:lnTo>
                  <a:lnTo>
                    <a:pt x="17769246" y="289749"/>
                  </a:lnTo>
                  <a:lnTo>
                    <a:pt x="17773068" y="338037"/>
                  </a:lnTo>
                </a:path>
              </a:pathLst>
            </a:custGeom>
            <a:ln w="761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434886" y="8077106"/>
            <a:ext cx="54184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5D5E60"/>
                </a:solidFill>
                <a:latin typeface="Arial"/>
                <a:cs typeface="Arial"/>
              </a:rPr>
              <a:t>Discours</a:t>
            </a:r>
            <a:r>
              <a:rPr sz="2400" b="1" spc="65" dirty="0">
                <a:solidFill>
                  <a:srgbClr val="5D5E60"/>
                </a:solidFill>
                <a:latin typeface="Arial"/>
                <a:cs typeface="Arial"/>
              </a:rPr>
              <a:t> </a:t>
            </a:r>
            <a:r>
              <a:rPr sz="2400" b="1" spc="45" dirty="0">
                <a:solidFill>
                  <a:srgbClr val="5D5E60"/>
                </a:solidFill>
                <a:latin typeface="Arial"/>
                <a:cs typeface="Arial"/>
              </a:rPr>
              <a:t>spontané</a:t>
            </a:r>
            <a:r>
              <a:rPr sz="2400" b="1" spc="65" dirty="0">
                <a:solidFill>
                  <a:srgbClr val="5D5E6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D5E60"/>
                </a:solidFill>
                <a:latin typeface="Arial"/>
                <a:cs typeface="Arial"/>
              </a:rPr>
              <a:t>toujours</a:t>
            </a:r>
            <a:r>
              <a:rPr sz="2400" b="1" spc="65" dirty="0">
                <a:solidFill>
                  <a:srgbClr val="5D5E60"/>
                </a:solidFill>
                <a:latin typeface="Arial"/>
                <a:cs typeface="Arial"/>
              </a:rPr>
              <a:t> </a:t>
            </a:r>
            <a:r>
              <a:rPr sz="2400" b="1" spc="60" dirty="0">
                <a:solidFill>
                  <a:srgbClr val="5D5E60"/>
                </a:solidFill>
                <a:latin typeface="Arial"/>
                <a:cs typeface="Arial"/>
              </a:rPr>
              <a:t>présent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076330" y="6566497"/>
            <a:ext cx="7622540" cy="5080"/>
          </a:xfrm>
          <a:custGeom>
            <a:avLst/>
            <a:gdLst/>
            <a:ahLst/>
            <a:cxnLst/>
            <a:rect l="l" t="t" r="r" b="b"/>
            <a:pathLst>
              <a:path w="7622540" h="5079">
                <a:moveTo>
                  <a:pt x="0" y="4762"/>
                </a:moveTo>
                <a:lnTo>
                  <a:pt x="7622411" y="0"/>
                </a:lnTo>
              </a:path>
            </a:pathLst>
          </a:custGeom>
          <a:ln w="9524">
            <a:solidFill>
              <a:srgbClr val="325C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218534" y="6709372"/>
            <a:ext cx="17850485" cy="1218565"/>
            <a:chOff x="218534" y="6709372"/>
            <a:chExt cx="17850485" cy="1218565"/>
          </a:xfrm>
        </p:grpSpPr>
        <p:sp>
          <p:nvSpPr>
            <p:cNvPr id="22" name="object 22"/>
            <p:cNvSpPr/>
            <p:nvPr/>
          </p:nvSpPr>
          <p:spPr>
            <a:xfrm>
              <a:off x="256634" y="6747472"/>
              <a:ext cx="4019550" cy="1142365"/>
            </a:xfrm>
            <a:custGeom>
              <a:avLst/>
              <a:gdLst/>
              <a:ahLst/>
              <a:cxnLst/>
              <a:rect l="l" t="t" r="r" b="b"/>
              <a:pathLst>
                <a:path w="4019550" h="1142365">
                  <a:moveTo>
                    <a:pt x="4019549" y="783828"/>
                  </a:moveTo>
                  <a:lnTo>
                    <a:pt x="4007683" y="867199"/>
                  </a:lnTo>
                  <a:lnTo>
                    <a:pt x="3992134" y="912948"/>
                  </a:lnTo>
                  <a:lnTo>
                    <a:pt x="3970779" y="956292"/>
                  </a:lnTo>
                  <a:lnTo>
                    <a:pt x="3943859" y="996655"/>
                  </a:lnTo>
                  <a:lnTo>
                    <a:pt x="3911611" y="1033457"/>
                  </a:lnTo>
                  <a:lnTo>
                    <a:pt x="3874808" y="1065705"/>
                  </a:lnTo>
                  <a:lnTo>
                    <a:pt x="3834446" y="1092625"/>
                  </a:lnTo>
                  <a:lnTo>
                    <a:pt x="3791102" y="1113980"/>
                  </a:lnTo>
                  <a:lnTo>
                    <a:pt x="3745353" y="1129529"/>
                  </a:lnTo>
                  <a:lnTo>
                    <a:pt x="3697777" y="1139034"/>
                  </a:lnTo>
                  <a:lnTo>
                    <a:pt x="3648951" y="1142255"/>
                  </a:lnTo>
                  <a:lnTo>
                    <a:pt x="371490" y="1142255"/>
                  </a:lnTo>
                  <a:lnTo>
                    <a:pt x="322665" y="1139034"/>
                  </a:lnTo>
                  <a:lnTo>
                    <a:pt x="275088" y="1129529"/>
                  </a:lnTo>
                  <a:lnTo>
                    <a:pt x="229340" y="1113980"/>
                  </a:lnTo>
                  <a:lnTo>
                    <a:pt x="185995" y="1092625"/>
                  </a:lnTo>
                  <a:lnTo>
                    <a:pt x="145633" y="1065705"/>
                  </a:lnTo>
                  <a:lnTo>
                    <a:pt x="108830" y="1033457"/>
                  </a:lnTo>
                  <a:lnTo>
                    <a:pt x="76583" y="996655"/>
                  </a:lnTo>
                  <a:lnTo>
                    <a:pt x="49662" y="956292"/>
                  </a:lnTo>
                  <a:lnTo>
                    <a:pt x="28308" y="912948"/>
                  </a:lnTo>
                  <a:lnTo>
                    <a:pt x="12759" y="867199"/>
                  </a:lnTo>
                  <a:lnTo>
                    <a:pt x="3254" y="819623"/>
                  </a:lnTo>
                  <a:lnTo>
                    <a:pt x="0" y="770797"/>
                  </a:lnTo>
                  <a:lnTo>
                    <a:pt x="0" y="371455"/>
                  </a:lnTo>
                  <a:lnTo>
                    <a:pt x="3254" y="322631"/>
                  </a:lnTo>
                  <a:lnTo>
                    <a:pt x="12759" y="275055"/>
                  </a:lnTo>
                  <a:lnTo>
                    <a:pt x="28308" y="229307"/>
                  </a:lnTo>
                  <a:lnTo>
                    <a:pt x="49663" y="185962"/>
                  </a:lnTo>
                  <a:lnTo>
                    <a:pt x="76583" y="145600"/>
                  </a:lnTo>
                  <a:lnTo>
                    <a:pt x="108830" y="108797"/>
                  </a:lnTo>
                  <a:lnTo>
                    <a:pt x="145633" y="76550"/>
                  </a:lnTo>
                  <a:lnTo>
                    <a:pt x="185996" y="49629"/>
                  </a:lnTo>
                  <a:lnTo>
                    <a:pt x="229340" y="28275"/>
                  </a:lnTo>
                  <a:lnTo>
                    <a:pt x="275089" y="12726"/>
                  </a:lnTo>
                  <a:lnTo>
                    <a:pt x="322665" y="3221"/>
                  </a:lnTo>
                  <a:lnTo>
                    <a:pt x="371491" y="0"/>
                  </a:lnTo>
                  <a:lnTo>
                    <a:pt x="3648951" y="0"/>
                  </a:lnTo>
                  <a:lnTo>
                    <a:pt x="3697777" y="3221"/>
                  </a:lnTo>
                  <a:lnTo>
                    <a:pt x="3745353" y="12726"/>
                  </a:lnTo>
                  <a:lnTo>
                    <a:pt x="3791102" y="28275"/>
                  </a:lnTo>
                  <a:lnTo>
                    <a:pt x="3834446" y="49629"/>
                  </a:lnTo>
                  <a:lnTo>
                    <a:pt x="3874808" y="76550"/>
                  </a:lnTo>
                  <a:lnTo>
                    <a:pt x="3911611" y="108797"/>
                  </a:lnTo>
                  <a:lnTo>
                    <a:pt x="3943859" y="145600"/>
                  </a:lnTo>
                  <a:lnTo>
                    <a:pt x="3970779" y="185962"/>
                  </a:lnTo>
                  <a:lnTo>
                    <a:pt x="3992133" y="229307"/>
                  </a:lnTo>
                  <a:lnTo>
                    <a:pt x="4007683" y="275055"/>
                  </a:lnTo>
                  <a:lnTo>
                    <a:pt x="4017187" y="322631"/>
                  </a:lnTo>
                  <a:lnTo>
                    <a:pt x="4019549" y="358427"/>
                  </a:lnTo>
                </a:path>
              </a:pathLst>
            </a:custGeom>
            <a:ln w="761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41357" y="6747472"/>
              <a:ext cx="4019550" cy="1142365"/>
            </a:xfrm>
            <a:custGeom>
              <a:avLst/>
              <a:gdLst/>
              <a:ahLst/>
              <a:cxnLst/>
              <a:rect l="l" t="t" r="r" b="b"/>
              <a:pathLst>
                <a:path w="4019550" h="1142365">
                  <a:moveTo>
                    <a:pt x="4019549" y="783836"/>
                  </a:moveTo>
                  <a:lnTo>
                    <a:pt x="4007683" y="867199"/>
                  </a:lnTo>
                  <a:lnTo>
                    <a:pt x="3992134" y="912948"/>
                  </a:lnTo>
                  <a:lnTo>
                    <a:pt x="3970779" y="956292"/>
                  </a:lnTo>
                  <a:lnTo>
                    <a:pt x="3943859" y="996655"/>
                  </a:lnTo>
                  <a:lnTo>
                    <a:pt x="3911611" y="1033458"/>
                  </a:lnTo>
                  <a:lnTo>
                    <a:pt x="3874808" y="1065705"/>
                  </a:lnTo>
                  <a:lnTo>
                    <a:pt x="3834446" y="1092625"/>
                  </a:lnTo>
                  <a:lnTo>
                    <a:pt x="3791102" y="1113980"/>
                  </a:lnTo>
                  <a:lnTo>
                    <a:pt x="3745353" y="1129529"/>
                  </a:lnTo>
                  <a:lnTo>
                    <a:pt x="3697777" y="1139034"/>
                  </a:lnTo>
                  <a:lnTo>
                    <a:pt x="3648951" y="1142255"/>
                  </a:lnTo>
                  <a:lnTo>
                    <a:pt x="371490" y="1142255"/>
                  </a:lnTo>
                  <a:lnTo>
                    <a:pt x="322664" y="1139034"/>
                  </a:lnTo>
                  <a:lnTo>
                    <a:pt x="275088" y="1129529"/>
                  </a:lnTo>
                  <a:lnTo>
                    <a:pt x="229340" y="1113980"/>
                  </a:lnTo>
                  <a:lnTo>
                    <a:pt x="185995" y="1092625"/>
                  </a:lnTo>
                  <a:lnTo>
                    <a:pt x="145633" y="1065705"/>
                  </a:lnTo>
                  <a:lnTo>
                    <a:pt x="108830" y="1033457"/>
                  </a:lnTo>
                  <a:lnTo>
                    <a:pt x="76583" y="996655"/>
                  </a:lnTo>
                  <a:lnTo>
                    <a:pt x="49662" y="956292"/>
                  </a:lnTo>
                  <a:lnTo>
                    <a:pt x="28308" y="912948"/>
                  </a:lnTo>
                  <a:lnTo>
                    <a:pt x="12759" y="867199"/>
                  </a:lnTo>
                  <a:lnTo>
                    <a:pt x="3254" y="819623"/>
                  </a:lnTo>
                  <a:lnTo>
                    <a:pt x="0" y="770797"/>
                  </a:lnTo>
                  <a:lnTo>
                    <a:pt x="0" y="371455"/>
                  </a:lnTo>
                  <a:lnTo>
                    <a:pt x="3254" y="322631"/>
                  </a:lnTo>
                  <a:lnTo>
                    <a:pt x="12759" y="275055"/>
                  </a:lnTo>
                  <a:lnTo>
                    <a:pt x="28308" y="229307"/>
                  </a:lnTo>
                  <a:lnTo>
                    <a:pt x="49663" y="185962"/>
                  </a:lnTo>
                  <a:lnTo>
                    <a:pt x="76583" y="145600"/>
                  </a:lnTo>
                  <a:lnTo>
                    <a:pt x="108830" y="108797"/>
                  </a:lnTo>
                  <a:lnTo>
                    <a:pt x="145633" y="76550"/>
                  </a:lnTo>
                  <a:lnTo>
                    <a:pt x="185995" y="49630"/>
                  </a:lnTo>
                  <a:lnTo>
                    <a:pt x="229340" y="28275"/>
                  </a:lnTo>
                  <a:lnTo>
                    <a:pt x="275088" y="12726"/>
                  </a:lnTo>
                  <a:lnTo>
                    <a:pt x="322665" y="3221"/>
                  </a:lnTo>
                  <a:lnTo>
                    <a:pt x="371490" y="0"/>
                  </a:lnTo>
                  <a:lnTo>
                    <a:pt x="3648951" y="0"/>
                  </a:lnTo>
                  <a:lnTo>
                    <a:pt x="3697777" y="3221"/>
                  </a:lnTo>
                  <a:lnTo>
                    <a:pt x="3745353" y="12726"/>
                  </a:lnTo>
                  <a:lnTo>
                    <a:pt x="3791102" y="28275"/>
                  </a:lnTo>
                  <a:lnTo>
                    <a:pt x="3834446" y="49629"/>
                  </a:lnTo>
                  <a:lnTo>
                    <a:pt x="3874808" y="76550"/>
                  </a:lnTo>
                  <a:lnTo>
                    <a:pt x="3911611" y="108797"/>
                  </a:lnTo>
                  <a:lnTo>
                    <a:pt x="3943859" y="145600"/>
                  </a:lnTo>
                  <a:lnTo>
                    <a:pt x="3970779" y="185962"/>
                  </a:lnTo>
                  <a:lnTo>
                    <a:pt x="3992134" y="229306"/>
                  </a:lnTo>
                  <a:lnTo>
                    <a:pt x="4007683" y="275055"/>
                  </a:lnTo>
                  <a:lnTo>
                    <a:pt x="4017188" y="322631"/>
                  </a:lnTo>
                  <a:lnTo>
                    <a:pt x="4019549" y="358419"/>
                  </a:lnTo>
                </a:path>
              </a:pathLst>
            </a:custGeom>
            <a:ln w="761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26080" y="6747472"/>
              <a:ext cx="4019550" cy="1142365"/>
            </a:xfrm>
            <a:custGeom>
              <a:avLst/>
              <a:gdLst/>
              <a:ahLst/>
              <a:cxnLst/>
              <a:rect l="l" t="t" r="r" b="b"/>
              <a:pathLst>
                <a:path w="4019550" h="1142365">
                  <a:moveTo>
                    <a:pt x="4019550" y="783812"/>
                  </a:moveTo>
                  <a:lnTo>
                    <a:pt x="4007682" y="867199"/>
                  </a:lnTo>
                  <a:lnTo>
                    <a:pt x="3992133" y="912948"/>
                  </a:lnTo>
                  <a:lnTo>
                    <a:pt x="3970779" y="956292"/>
                  </a:lnTo>
                  <a:lnTo>
                    <a:pt x="3943859" y="996655"/>
                  </a:lnTo>
                  <a:lnTo>
                    <a:pt x="3911611" y="1033458"/>
                  </a:lnTo>
                  <a:lnTo>
                    <a:pt x="3874808" y="1065705"/>
                  </a:lnTo>
                  <a:lnTo>
                    <a:pt x="3834446" y="1092625"/>
                  </a:lnTo>
                  <a:lnTo>
                    <a:pt x="3791102" y="1113980"/>
                  </a:lnTo>
                  <a:lnTo>
                    <a:pt x="3745353" y="1129529"/>
                  </a:lnTo>
                  <a:lnTo>
                    <a:pt x="3697777" y="1139034"/>
                  </a:lnTo>
                  <a:lnTo>
                    <a:pt x="3648951" y="1142255"/>
                  </a:lnTo>
                  <a:lnTo>
                    <a:pt x="371490" y="1142255"/>
                  </a:lnTo>
                  <a:lnTo>
                    <a:pt x="322664" y="1139034"/>
                  </a:lnTo>
                  <a:lnTo>
                    <a:pt x="275088" y="1129529"/>
                  </a:lnTo>
                  <a:lnTo>
                    <a:pt x="229339" y="1113980"/>
                  </a:lnTo>
                  <a:lnTo>
                    <a:pt x="185995" y="1092625"/>
                  </a:lnTo>
                  <a:lnTo>
                    <a:pt x="145633" y="1065705"/>
                  </a:lnTo>
                  <a:lnTo>
                    <a:pt x="108830" y="1033457"/>
                  </a:lnTo>
                  <a:lnTo>
                    <a:pt x="76583" y="996654"/>
                  </a:lnTo>
                  <a:lnTo>
                    <a:pt x="49662" y="956292"/>
                  </a:lnTo>
                  <a:lnTo>
                    <a:pt x="28308" y="912948"/>
                  </a:lnTo>
                  <a:lnTo>
                    <a:pt x="12759" y="867199"/>
                  </a:lnTo>
                  <a:lnTo>
                    <a:pt x="3254" y="819623"/>
                  </a:lnTo>
                  <a:lnTo>
                    <a:pt x="0" y="770797"/>
                  </a:lnTo>
                  <a:lnTo>
                    <a:pt x="0" y="371455"/>
                  </a:lnTo>
                  <a:lnTo>
                    <a:pt x="3254" y="322631"/>
                  </a:lnTo>
                  <a:lnTo>
                    <a:pt x="12759" y="275055"/>
                  </a:lnTo>
                  <a:lnTo>
                    <a:pt x="28308" y="229307"/>
                  </a:lnTo>
                  <a:lnTo>
                    <a:pt x="49662" y="185962"/>
                  </a:lnTo>
                  <a:lnTo>
                    <a:pt x="76583" y="145600"/>
                  </a:lnTo>
                  <a:lnTo>
                    <a:pt x="108830" y="108797"/>
                  </a:lnTo>
                  <a:lnTo>
                    <a:pt x="145633" y="76550"/>
                  </a:lnTo>
                  <a:lnTo>
                    <a:pt x="185995" y="49630"/>
                  </a:lnTo>
                  <a:lnTo>
                    <a:pt x="229340" y="28275"/>
                  </a:lnTo>
                  <a:lnTo>
                    <a:pt x="275088" y="12726"/>
                  </a:lnTo>
                  <a:lnTo>
                    <a:pt x="322664" y="3221"/>
                  </a:lnTo>
                  <a:lnTo>
                    <a:pt x="371490" y="0"/>
                  </a:lnTo>
                  <a:lnTo>
                    <a:pt x="3648951" y="0"/>
                  </a:lnTo>
                  <a:lnTo>
                    <a:pt x="3697777" y="3221"/>
                  </a:lnTo>
                  <a:lnTo>
                    <a:pt x="3745353" y="12726"/>
                  </a:lnTo>
                  <a:lnTo>
                    <a:pt x="3791102" y="28275"/>
                  </a:lnTo>
                  <a:lnTo>
                    <a:pt x="3834446" y="49629"/>
                  </a:lnTo>
                  <a:lnTo>
                    <a:pt x="3874808" y="76550"/>
                  </a:lnTo>
                  <a:lnTo>
                    <a:pt x="3911611" y="108797"/>
                  </a:lnTo>
                  <a:lnTo>
                    <a:pt x="3943859" y="145600"/>
                  </a:lnTo>
                  <a:lnTo>
                    <a:pt x="3970779" y="185962"/>
                  </a:lnTo>
                  <a:lnTo>
                    <a:pt x="3992133" y="229307"/>
                  </a:lnTo>
                  <a:lnTo>
                    <a:pt x="4007682" y="275056"/>
                  </a:lnTo>
                  <a:lnTo>
                    <a:pt x="4017186" y="322632"/>
                  </a:lnTo>
                  <a:lnTo>
                    <a:pt x="4019550" y="358443"/>
                  </a:lnTo>
                </a:path>
              </a:pathLst>
            </a:custGeom>
            <a:ln w="761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4010804" y="6747472"/>
              <a:ext cx="4019550" cy="1142365"/>
            </a:xfrm>
            <a:custGeom>
              <a:avLst/>
              <a:gdLst/>
              <a:ahLst/>
              <a:cxnLst/>
              <a:rect l="l" t="t" r="r" b="b"/>
              <a:pathLst>
                <a:path w="4019550" h="1142365">
                  <a:moveTo>
                    <a:pt x="4019549" y="783834"/>
                  </a:moveTo>
                  <a:lnTo>
                    <a:pt x="4007683" y="867199"/>
                  </a:lnTo>
                  <a:lnTo>
                    <a:pt x="3992134" y="912948"/>
                  </a:lnTo>
                  <a:lnTo>
                    <a:pt x="3970779" y="956292"/>
                  </a:lnTo>
                  <a:lnTo>
                    <a:pt x="3943859" y="996655"/>
                  </a:lnTo>
                  <a:lnTo>
                    <a:pt x="3911611" y="1033458"/>
                  </a:lnTo>
                  <a:lnTo>
                    <a:pt x="3874808" y="1065705"/>
                  </a:lnTo>
                  <a:lnTo>
                    <a:pt x="3834446" y="1092625"/>
                  </a:lnTo>
                  <a:lnTo>
                    <a:pt x="3791102" y="1113980"/>
                  </a:lnTo>
                  <a:lnTo>
                    <a:pt x="3745353" y="1129529"/>
                  </a:lnTo>
                  <a:lnTo>
                    <a:pt x="3697777" y="1139034"/>
                  </a:lnTo>
                  <a:lnTo>
                    <a:pt x="3648951" y="1142255"/>
                  </a:lnTo>
                  <a:lnTo>
                    <a:pt x="371490" y="1142255"/>
                  </a:lnTo>
                  <a:lnTo>
                    <a:pt x="322664" y="1139034"/>
                  </a:lnTo>
                  <a:lnTo>
                    <a:pt x="275088" y="1129529"/>
                  </a:lnTo>
                  <a:lnTo>
                    <a:pt x="229339" y="1113979"/>
                  </a:lnTo>
                  <a:lnTo>
                    <a:pt x="185995" y="1092625"/>
                  </a:lnTo>
                  <a:lnTo>
                    <a:pt x="145633" y="1065704"/>
                  </a:lnTo>
                  <a:lnTo>
                    <a:pt x="108830" y="1033457"/>
                  </a:lnTo>
                  <a:lnTo>
                    <a:pt x="76583" y="996654"/>
                  </a:lnTo>
                  <a:lnTo>
                    <a:pt x="49662" y="956292"/>
                  </a:lnTo>
                  <a:lnTo>
                    <a:pt x="28308" y="912948"/>
                  </a:lnTo>
                  <a:lnTo>
                    <a:pt x="12759" y="867199"/>
                  </a:lnTo>
                  <a:lnTo>
                    <a:pt x="3254" y="819623"/>
                  </a:lnTo>
                  <a:lnTo>
                    <a:pt x="0" y="770797"/>
                  </a:lnTo>
                  <a:lnTo>
                    <a:pt x="0" y="371455"/>
                  </a:lnTo>
                  <a:lnTo>
                    <a:pt x="3254" y="322631"/>
                  </a:lnTo>
                  <a:lnTo>
                    <a:pt x="12759" y="275055"/>
                  </a:lnTo>
                  <a:lnTo>
                    <a:pt x="28308" y="229307"/>
                  </a:lnTo>
                  <a:lnTo>
                    <a:pt x="49662" y="185962"/>
                  </a:lnTo>
                  <a:lnTo>
                    <a:pt x="76583" y="145600"/>
                  </a:lnTo>
                  <a:lnTo>
                    <a:pt x="108830" y="108797"/>
                  </a:lnTo>
                  <a:lnTo>
                    <a:pt x="145633" y="76550"/>
                  </a:lnTo>
                  <a:lnTo>
                    <a:pt x="185995" y="49630"/>
                  </a:lnTo>
                  <a:lnTo>
                    <a:pt x="229340" y="28275"/>
                  </a:lnTo>
                  <a:lnTo>
                    <a:pt x="275088" y="12726"/>
                  </a:lnTo>
                  <a:lnTo>
                    <a:pt x="322664" y="3221"/>
                  </a:lnTo>
                  <a:lnTo>
                    <a:pt x="371490" y="0"/>
                  </a:lnTo>
                  <a:lnTo>
                    <a:pt x="3648951" y="0"/>
                  </a:lnTo>
                  <a:lnTo>
                    <a:pt x="3697777" y="3221"/>
                  </a:lnTo>
                  <a:lnTo>
                    <a:pt x="3745353" y="12726"/>
                  </a:lnTo>
                  <a:lnTo>
                    <a:pt x="3791102" y="28275"/>
                  </a:lnTo>
                  <a:lnTo>
                    <a:pt x="3834446" y="49629"/>
                  </a:lnTo>
                  <a:lnTo>
                    <a:pt x="3874808" y="76550"/>
                  </a:lnTo>
                  <a:lnTo>
                    <a:pt x="3911611" y="108797"/>
                  </a:lnTo>
                  <a:lnTo>
                    <a:pt x="3943859" y="145600"/>
                  </a:lnTo>
                  <a:lnTo>
                    <a:pt x="3970779" y="185962"/>
                  </a:lnTo>
                  <a:lnTo>
                    <a:pt x="3992134" y="229306"/>
                  </a:lnTo>
                  <a:lnTo>
                    <a:pt x="4007683" y="275055"/>
                  </a:lnTo>
                  <a:lnTo>
                    <a:pt x="4017188" y="322631"/>
                  </a:lnTo>
                  <a:lnTo>
                    <a:pt x="4019549" y="358421"/>
                  </a:lnTo>
                </a:path>
              </a:pathLst>
            </a:custGeom>
            <a:ln w="761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078061" y="6804570"/>
            <a:ext cx="236093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4315">
              <a:lnSpc>
                <a:spcPct val="114999"/>
              </a:lnSpc>
              <a:spcBef>
                <a:spcPts val="100"/>
              </a:spcBef>
            </a:pPr>
            <a:r>
              <a:rPr sz="2500" spc="145" dirty="0">
                <a:solidFill>
                  <a:srgbClr val="325C78"/>
                </a:solidFill>
                <a:latin typeface="Trebuchet MS"/>
                <a:cs typeface="Trebuchet MS"/>
              </a:rPr>
              <a:t>Gestion</a:t>
            </a:r>
            <a:r>
              <a:rPr sz="2500" spc="-13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500" spc="210" dirty="0">
                <a:solidFill>
                  <a:srgbClr val="325C78"/>
                </a:solidFill>
                <a:latin typeface="Trebuchet MS"/>
                <a:cs typeface="Trebuchet MS"/>
              </a:rPr>
              <a:t>des </a:t>
            </a:r>
            <a:r>
              <a:rPr sz="2500" spc="105" dirty="0">
                <a:solidFill>
                  <a:srgbClr val="325C78"/>
                </a:solidFill>
                <a:latin typeface="Trebuchet MS"/>
                <a:cs typeface="Trebuchet MS"/>
              </a:rPr>
              <a:t>tours</a:t>
            </a:r>
            <a:r>
              <a:rPr sz="2500" spc="-13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500" spc="210" dirty="0">
                <a:solidFill>
                  <a:srgbClr val="325C78"/>
                </a:solidFill>
                <a:latin typeface="Trebuchet MS"/>
                <a:cs typeface="Trebuchet MS"/>
              </a:rPr>
              <a:t>de</a:t>
            </a:r>
            <a:r>
              <a:rPr sz="2500" spc="-14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500" spc="75" dirty="0">
                <a:solidFill>
                  <a:srgbClr val="325C78"/>
                </a:solidFill>
                <a:latin typeface="Trebuchet MS"/>
                <a:cs typeface="Trebuchet MS"/>
              </a:rPr>
              <a:t>parole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726133" y="9859704"/>
            <a:ext cx="16384269" cy="32956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750" spc="-65" dirty="0">
                <a:latin typeface="Lucida Sans Unicode"/>
                <a:cs typeface="Lucida Sans Unicode"/>
              </a:rPr>
              <a:t>(Di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Pastena,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spc="-114" dirty="0">
                <a:latin typeface="Lucida Sans Unicode"/>
                <a:cs typeface="Lucida Sans Unicode"/>
              </a:rPr>
              <a:t>2017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90" dirty="0">
                <a:latin typeface="Lucida Sans Unicode"/>
                <a:cs typeface="Lucida Sans Unicode"/>
              </a:rPr>
              <a:t>; </a:t>
            </a:r>
            <a:r>
              <a:rPr sz="1750" spc="-40" dirty="0">
                <a:latin typeface="Lucida Sans Unicode"/>
                <a:cs typeface="Lucida Sans Unicode"/>
              </a:rPr>
              <a:t>Förstl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et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90" dirty="0">
                <a:latin typeface="Lucida Sans Unicode"/>
                <a:cs typeface="Lucida Sans Unicode"/>
              </a:rPr>
              <a:t>Kurz, </a:t>
            </a:r>
            <a:r>
              <a:rPr sz="1750" spc="-114" dirty="0">
                <a:latin typeface="Lucida Sans Unicode"/>
                <a:cs typeface="Lucida Sans Unicode"/>
              </a:rPr>
              <a:t>1999</a:t>
            </a:r>
            <a:r>
              <a:rPr sz="1750" spc="-90" dirty="0">
                <a:latin typeface="Lucida Sans Unicode"/>
                <a:cs typeface="Lucida Sans Unicode"/>
              </a:rPr>
              <a:t> ;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25" dirty="0">
                <a:latin typeface="Lucida Sans Unicode"/>
                <a:cs typeface="Lucida Sans Unicode"/>
              </a:rPr>
              <a:t>Hoffmann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et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spc="-75" dirty="0">
                <a:latin typeface="Lucida Sans Unicode"/>
                <a:cs typeface="Lucida Sans Unicode"/>
              </a:rPr>
              <a:t>al.,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114" dirty="0">
                <a:latin typeface="Lucida Sans Unicode"/>
                <a:cs typeface="Lucida Sans Unicode"/>
              </a:rPr>
              <a:t>2010</a:t>
            </a:r>
            <a:r>
              <a:rPr sz="1750" spc="-90" dirty="0">
                <a:latin typeface="Lucida Sans Unicode"/>
                <a:cs typeface="Lucida Sans Unicode"/>
              </a:rPr>
              <a:t> ; </a:t>
            </a:r>
            <a:r>
              <a:rPr sz="1750" spc="-50" dirty="0">
                <a:latin typeface="Lucida Sans Unicode"/>
                <a:cs typeface="Lucida Sans Unicode"/>
              </a:rPr>
              <a:t>Huff,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114" dirty="0">
                <a:latin typeface="Lucida Sans Unicode"/>
                <a:cs typeface="Lucida Sans Unicode"/>
              </a:rPr>
              <a:t>1988</a:t>
            </a:r>
            <a:r>
              <a:rPr sz="1750" spc="-90" dirty="0">
                <a:latin typeface="Lucida Sans Unicode"/>
                <a:cs typeface="Lucida Sans Unicode"/>
              </a:rPr>
              <a:t> ; </a:t>
            </a:r>
            <a:r>
              <a:rPr sz="1750" spc="-60" dirty="0">
                <a:latin typeface="Lucida Sans Unicode"/>
                <a:cs typeface="Lucida Sans Unicode"/>
              </a:rPr>
              <a:t>Kim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et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spc="-55" dirty="0">
                <a:latin typeface="Lucida Sans Unicode"/>
                <a:cs typeface="Lucida Sans Unicode"/>
              </a:rPr>
              <a:t>Thompson,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spc="-114" dirty="0">
                <a:latin typeface="Lucida Sans Unicode"/>
                <a:cs typeface="Lucida Sans Unicode"/>
              </a:rPr>
              <a:t>2004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90" dirty="0">
                <a:latin typeface="Lucida Sans Unicode"/>
                <a:cs typeface="Lucida Sans Unicode"/>
              </a:rPr>
              <a:t>; </a:t>
            </a:r>
            <a:r>
              <a:rPr sz="1750" spc="-35" dirty="0">
                <a:latin typeface="Lucida Sans Unicode"/>
                <a:cs typeface="Lucida Sans Unicode"/>
              </a:rPr>
              <a:t>Lefebvre,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spc="-114" dirty="0">
                <a:latin typeface="Lucida Sans Unicode"/>
                <a:cs typeface="Lucida Sans Unicode"/>
              </a:rPr>
              <a:t>2007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90" dirty="0">
                <a:latin typeface="Lucida Sans Unicode"/>
                <a:cs typeface="Lucida Sans Unicode"/>
              </a:rPr>
              <a:t>; </a:t>
            </a:r>
            <a:r>
              <a:rPr sz="1750" spc="-20" dirty="0">
                <a:latin typeface="Lucida Sans Unicode"/>
                <a:cs typeface="Lucida Sans Unicode"/>
              </a:rPr>
              <a:t>Romero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et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75" dirty="0">
                <a:latin typeface="Lucida Sans Unicode"/>
                <a:cs typeface="Lucida Sans Unicode"/>
              </a:rPr>
              <a:t>al.,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spc="-114" dirty="0">
                <a:latin typeface="Lucida Sans Unicode"/>
                <a:cs typeface="Lucida Sans Unicode"/>
              </a:rPr>
              <a:t>1995</a:t>
            </a:r>
            <a:r>
              <a:rPr sz="1750" spc="-90" dirty="0">
                <a:latin typeface="Lucida Sans Unicode"/>
                <a:cs typeface="Lucida Sans Unicode"/>
              </a:rPr>
              <a:t> ;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45" dirty="0">
                <a:latin typeface="Lucida Sans Unicode"/>
                <a:cs typeface="Lucida Sans Unicode"/>
              </a:rPr>
              <a:t>Temple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et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spc="-75" dirty="0">
                <a:latin typeface="Lucida Sans Unicode"/>
                <a:cs typeface="Lucida Sans Unicode"/>
              </a:rPr>
              <a:t>al.,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1999)</a:t>
            </a:r>
            <a:endParaRPr sz="175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59522" y="6804570"/>
            <a:ext cx="98425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590">
              <a:lnSpc>
                <a:spcPct val="114999"/>
              </a:lnSpc>
              <a:spcBef>
                <a:spcPts val="100"/>
              </a:spcBef>
            </a:pPr>
            <a:r>
              <a:rPr sz="2500" spc="85" dirty="0">
                <a:solidFill>
                  <a:srgbClr val="325C78"/>
                </a:solidFill>
                <a:latin typeface="Trebuchet MS"/>
                <a:cs typeface="Trebuchet MS"/>
              </a:rPr>
              <a:t>Débit </a:t>
            </a:r>
            <a:r>
              <a:rPr sz="2500" spc="65" dirty="0">
                <a:solidFill>
                  <a:srgbClr val="325C78"/>
                </a:solidFill>
                <a:latin typeface="Trebuchet MS"/>
                <a:cs typeface="Trebuchet MS"/>
              </a:rPr>
              <a:t>verbal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956813" y="6788299"/>
            <a:ext cx="295910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4955">
              <a:lnSpc>
                <a:spcPct val="114999"/>
              </a:lnSpc>
              <a:spcBef>
                <a:spcPts val="100"/>
              </a:spcBef>
            </a:pPr>
            <a:r>
              <a:rPr sz="2500" spc="85" dirty="0">
                <a:solidFill>
                  <a:srgbClr val="325C78"/>
                </a:solidFill>
                <a:latin typeface="Trebuchet MS"/>
                <a:cs typeface="Trebuchet MS"/>
              </a:rPr>
              <a:t>Ajustement</a:t>
            </a:r>
            <a:r>
              <a:rPr sz="2500" spc="-13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500" spc="80" dirty="0">
                <a:solidFill>
                  <a:srgbClr val="325C78"/>
                </a:solidFill>
                <a:latin typeface="Trebuchet MS"/>
                <a:cs typeface="Trebuchet MS"/>
              </a:rPr>
              <a:t>aux </a:t>
            </a:r>
            <a:r>
              <a:rPr sz="2500" spc="140" dirty="0">
                <a:solidFill>
                  <a:srgbClr val="325C78"/>
                </a:solidFill>
                <a:latin typeface="Trebuchet MS"/>
                <a:cs typeface="Trebuchet MS"/>
              </a:rPr>
              <a:t>règles</a:t>
            </a:r>
            <a:r>
              <a:rPr sz="2500" spc="-12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500" spc="210" dirty="0">
                <a:solidFill>
                  <a:srgbClr val="325C78"/>
                </a:solidFill>
                <a:latin typeface="Trebuchet MS"/>
                <a:cs typeface="Trebuchet MS"/>
              </a:rPr>
              <a:t>de</a:t>
            </a:r>
            <a:r>
              <a:rPr sz="2500" spc="-13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500" spc="100" dirty="0">
                <a:solidFill>
                  <a:srgbClr val="325C78"/>
                </a:solidFill>
                <a:latin typeface="Trebuchet MS"/>
                <a:cs typeface="Trebuchet MS"/>
              </a:rPr>
              <a:t>politesse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904784" y="6804570"/>
            <a:ext cx="223266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084" marR="5080" indent="-414020">
              <a:lnSpc>
                <a:spcPct val="114999"/>
              </a:lnSpc>
              <a:spcBef>
                <a:spcPts val="100"/>
              </a:spcBef>
            </a:pPr>
            <a:r>
              <a:rPr sz="2500" spc="85" dirty="0">
                <a:solidFill>
                  <a:srgbClr val="325C78"/>
                </a:solidFill>
                <a:latin typeface="Trebuchet MS"/>
                <a:cs typeface="Trebuchet MS"/>
              </a:rPr>
              <a:t>Ajustement</a:t>
            </a:r>
            <a:r>
              <a:rPr sz="2500" spc="-13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500" spc="70" dirty="0">
                <a:solidFill>
                  <a:srgbClr val="325C78"/>
                </a:solidFill>
                <a:latin typeface="Trebuchet MS"/>
                <a:cs typeface="Trebuchet MS"/>
              </a:rPr>
              <a:t>au </a:t>
            </a:r>
            <a:r>
              <a:rPr sz="2500" spc="100" dirty="0">
                <a:solidFill>
                  <a:srgbClr val="325C78"/>
                </a:solidFill>
                <a:latin typeface="Trebuchet MS"/>
                <a:cs typeface="Trebuchet MS"/>
              </a:rPr>
              <a:t>contexte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10097" y="4877246"/>
            <a:ext cx="39757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100" dirty="0">
                <a:solidFill>
                  <a:srgbClr val="283C54"/>
                </a:solidFill>
                <a:latin typeface="Trebuchet MS"/>
                <a:cs typeface="Trebuchet MS"/>
              </a:rPr>
              <a:t>Troubles</a:t>
            </a:r>
            <a:r>
              <a:rPr sz="2200" spc="-75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spc="100" dirty="0">
                <a:solidFill>
                  <a:srgbClr val="283C54"/>
                </a:solidFill>
                <a:latin typeface="Trebuchet MS"/>
                <a:cs typeface="Trebuchet MS"/>
              </a:rPr>
              <a:t>lexico-</a:t>
            </a:r>
            <a:r>
              <a:rPr sz="2200" spc="110" dirty="0">
                <a:solidFill>
                  <a:srgbClr val="283C54"/>
                </a:solidFill>
                <a:latin typeface="Trebuchet MS"/>
                <a:cs typeface="Trebuchet MS"/>
              </a:rPr>
              <a:t>sémantiques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11255" y="5249807"/>
            <a:ext cx="6028690" cy="1241425"/>
          </a:xfrm>
          <a:prstGeom prst="rect">
            <a:avLst/>
          </a:prstGeom>
        </p:spPr>
        <p:txBody>
          <a:bodyPr vert="horz" wrap="square" lIns="0" tIns="193675" rIns="0" bIns="0" rtlCol="0">
            <a:spAutoFit/>
          </a:bodyPr>
          <a:lstStyle/>
          <a:p>
            <a:pPr marL="811530">
              <a:lnSpc>
                <a:spcPct val="100000"/>
              </a:lnSpc>
              <a:spcBef>
                <a:spcPts val="1525"/>
              </a:spcBef>
            </a:pPr>
            <a:r>
              <a:rPr sz="2200" spc="100" dirty="0">
                <a:solidFill>
                  <a:srgbClr val="283C54"/>
                </a:solidFill>
                <a:latin typeface="Trebuchet MS"/>
                <a:cs typeface="Trebuchet MS"/>
              </a:rPr>
              <a:t>Troubles</a:t>
            </a:r>
            <a:r>
              <a:rPr sz="2200" spc="-110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spc="185" dirty="0">
                <a:solidFill>
                  <a:srgbClr val="283C54"/>
                </a:solidFill>
                <a:latin typeface="Trebuchet MS"/>
                <a:cs typeface="Trebuchet MS"/>
              </a:rPr>
              <a:t>de</a:t>
            </a:r>
            <a:r>
              <a:rPr sz="2200" spc="-110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spc="-45" dirty="0">
                <a:solidFill>
                  <a:srgbClr val="283C54"/>
                </a:solidFill>
                <a:latin typeface="Trebuchet MS"/>
                <a:cs typeface="Trebuchet MS"/>
              </a:rPr>
              <a:t>la</a:t>
            </a:r>
            <a:r>
              <a:rPr sz="2200" spc="-105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spc="140" dirty="0">
                <a:solidFill>
                  <a:srgbClr val="283C54"/>
                </a:solidFill>
                <a:latin typeface="Trebuchet MS"/>
                <a:cs typeface="Trebuchet MS"/>
              </a:rPr>
              <a:t>compréhension</a:t>
            </a:r>
            <a:r>
              <a:rPr sz="2200" spc="-110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283C54"/>
                </a:solidFill>
                <a:latin typeface="Trebuchet MS"/>
                <a:cs typeface="Trebuchet MS"/>
              </a:rPr>
              <a:t>verbale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960"/>
              </a:spcBef>
            </a:pPr>
            <a:r>
              <a:rPr sz="2950" spc="-229" dirty="0">
                <a:solidFill>
                  <a:srgbClr val="325C78"/>
                </a:solidFill>
                <a:latin typeface="Arial Black"/>
                <a:cs typeface="Arial Black"/>
              </a:rPr>
              <a:t>Processus</a:t>
            </a:r>
            <a:r>
              <a:rPr sz="2950" spc="-18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50" dirty="0">
                <a:solidFill>
                  <a:srgbClr val="325C78"/>
                </a:solidFill>
                <a:latin typeface="Arial Black"/>
                <a:cs typeface="Arial Black"/>
              </a:rPr>
              <a:t>preservés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630225" y="4877246"/>
            <a:ext cx="29127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100" dirty="0">
                <a:solidFill>
                  <a:srgbClr val="283C54"/>
                </a:solidFill>
                <a:latin typeface="Trebuchet MS"/>
                <a:cs typeface="Trebuchet MS"/>
              </a:rPr>
              <a:t>Troubles</a:t>
            </a:r>
            <a:r>
              <a:rPr sz="2200" spc="-85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spc="100" dirty="0">
                <a:solidFill>
                  <a:srgbClr val="283C54"/>
                </a:solidFill>
                <a:latin typeface="Trebuchet MS"/>
                <a:cs typeface="Trebuchet MS"/>
              </a:rPr>
              <a:t>syntaxiques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630225" y="3064245"/>
            <a:ext cx="4623435" cy="1064260"/>
          </a:xfrm>
          <a:prstGeom prst="rect">
            <a:avLst/>
          </a:prstGeom>
        </p:spPr>
        <p:txBody>
          <a:bodyPr vert="horz" wrap="square" lIns="0" tIns="173355" rIns="0" bIns="0" rtlCol="0">
            <a:spAutoFit/>
          </a:bodyPr>
          <a:lstStyle/>
          <a:p>
            <a:pPr marL="2004695">
              <a:lnSpc>
                <a:spcPct val="100000"/>
              </a:lnSpc>
              <a:spcBef>
                <a:spcPts val="1365"/>
              </a:spcBef>
            </a:pPr>
            <a:r>
              <a:rPr sz="2700" b="1" spc="100" dirty="0">
                <a:solidFill>
                  <a:srgbClr val="283C54"/>
                </a:solidFill>
                <a:latin typeface="Arial"/>
                <a:cs typeface="Arial"/>
              </a:rPr>
              <a:t>Stade</a:t>
            </a:r>
            <a:r>
              <a:rPr sz="2700" b="1" spc="-8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2700" b="1" spc="100" dirty="0">
                <a:solidFill>
                  <a:srgbClr val="283C54"/>
                </a:solidFill>
                <a:latin typeface="Arial"/>
                <a:cs typeface="Arial"/>
              </a:rPr>
              <a:t>sévère</a:t>
            </a: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2200" spc="90" dirty="0">
                <a:solidFill>
                  <a:srgbClr val="283C54"/>
                </a:solidFill>
                <a:latin typeface="Trebuchet MS"/>
                <a:cs typeface="Trebuchet MS"/>
              </a:rPr>
              <a:t>Manifestations</a:t>
            </a:r>
            <a:r>
              <a:rPr sz="2200" spc="-105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spc="160" dirty="0">
                <a:solidFill>
                  <a:srgbClr val="283C54"/>
                </a:solidFill>
                <a:latin typeface="Trebuchet MS"/>
                <a:cs typeface="Trebuchet MS"/>
              </a:rPr>
              <a:t>du</a:t>
            </a:r>
            <a:r>
              <a:rPr sz="2200" spc="-100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spc="114" dirty="0">
                <a:solidFill>
                  <a:srgbClr val="283C54"/>
                </a:solidFill>
                <a:latin typeface="Trebuchet MS"/>
                <a:cs typeface="Trebuchet MS"/>
              </a:rPr>
              <a:t>stade</a:t>
            </a:r>
            <a:r>
              <a:rPr sz="2200" spc="-100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spc="150" dirty="0">
                <a:solidFill>
                  <a:srgbClr val="283C54"/>
                </a:solidFill>
                <a:latin typeface="Trebuchet MS"/>
                <a:cs typeface="Trebuchet MS"/>
              </a:rPr>
              <a:t>modéré</a:t>
            </a:r>
            <a:r>
              <a:rPr sz="2200" spc="-100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200" b="1" spc="-50" dirty="0">
                <a:solidFill>
                  <a:srgbClr val="283C54"/>
                </a:solidFill>
                <a:latin typeface="Arial"/>
                <a:cs typeface="Arial"/>
              </a:rPr>
              <a:t>+</a:t>
            </a:r>
            <a:endParaRPr sz="2200">
              <a:latin typeface="Arial"/>
              <a:cs typeface="Arial"/>
            </a:endParaRPr>
          </a:p>
        </p:txBody>
      </p:sp>
      <p:sp>
        <p:nvSpPr>
          <p:cNvPr id="34" name="object 3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Les</a:t>
            </a:r>
            <a:r>
              <a:rPr spc="-240" dirty="0"/>
              <a:t> </a:t>
            </a:r>
            <a:r>
              <a:rPr dirty="0"/>
              <a:t>processus</a:t>
            </a:r>
            <a:r>
              <a:rPr spc="-240" dirty="0"/>
              <a:t> </a:t>
            </a:r>
            <a:r>
              <a:rPr spc="-10" dirty="0"/>
              <a:t>communicationnels</a:t>
            </a:r>
            <a:r>
              <a:rPr spc="-235" dirty="0"/>
              <a:t> </a:t>
            </a:r>
            <a:r>
              <a:rPr spc="-10" dirty="0"/>
              <a:t>langagiers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2" y="3468811"/>
            <a:ext cx="7622540" cy="5080"/>
          </a:xfrm>
          <a:custGeom>
            <a:avLst/>
            <a:gdLst/>
            <a:ahLst/>
            <a:cxnLst/>
            <a:rect l="l" t="t" r="r" b="b"/>
            <a:pathLst>
              <a:path w="7622540" h="5079">
                <a:moveTo>
                  <a:pt x="0" y="4762"/>
                </a:moveTo>
                <a:lnTo>
                  <a:pt x="7622411" y="0"/>
                </a:lnTo>
              </a:path>
            </a:pathLst>
          </a:custGeom>
          <a:ln w="9524">
            <a:solidFill>
              <a:srgbClr val="325C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3627" y="2913796"/>
            <a:ext cx="7681595" cy="479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50" spc="-285" dirty="0">
                <a:solidFill>
                  <a:srgbClr val="325C78"/>
                </a:solidFill>
                <a:latin typeface="Arial Black"/>
                <a:cs typeface="Arial Black"/>
              </a:rPr>
              <a:t>Les</a:t>
            </a:r>
            <a:r>
              <a:rPr sz="2950" spc="-20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405" dirty="0">
                <a:solidFill>
                  <a:srgbClr val="325C78"/>
                </a:solidFill>
                <a:latin typeface="Arial Black"/>
                <a:cs typeface="Arial Black"/>
              </a:rPr>
              <a:t>FE</a:t>
            </a:r>
            <a:r>
              <a:rPr sz="2950" spc="-20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10" dirty="0">
                <a:solidFill>
                  <a:srgbClr val="325C78"/>
                </a:solidFill>
                <a:latin typeface="Arial Black"/>
                <a:cs typeface="Arial Black"/>
              </a:rPr>
              <a:t>au</a:t>
            </a:r>
            <a:r>
              <a:rPr sz="2950" spc="-20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60" dirty="0">
                <a:solidFill>
                  <a:srgbClr val="325C78"/>
                </a:solidFill>
                <a:latin typeface="Arial Black"/>
                <a:cs typeface="Arial Black"/>
              </a:rPr>
              <a:t>coeur</a:t>
            </a:r>
            <a:r>
              <a:rPr sz="2950" spc="-195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215" dirty="0">
                <a:solidFill>
                  <a:srgbClr val="325C78"/>
                </a:solidFill>
                <a:latin typeface="Arial Black"/>
                <a:cs typeface="Arial Black"/>
              </a:rPr>
              <a:t>des</a:t>
            </a:r>
            <a:r>
              <a:rPr sz="2950" spc="-195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210" dirty="0">
                <a:solidFill>
                  <a:srgbClr val="325C78"/>
                </a:solidFill>
                <a:latin typeface="Arial Black"/>
                <a:cs typeface="Arial Black"/>
              </a:rPr>
              <a:t>processus</a:t>
            </a:r>
            <a:r>
              <a:rPr sz="2950" spc="-204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25" dirty="0">
                <a:solidFill>
                  <a:srgbClr val="325C78"/>
                </a:solidFill>
                <a:latin typeface="Arial Black"/>
                <a:cs typeface="Arial Black"/>
              </a:rPr>
              <a:t>langagiers</a:t>
            </a:r>
            <a:endParaRPr sz="2950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90599" y="3801737"/>
            <a:ext cx="5114925" cy="3949700"/>
            <a:chOff x="990599" y="3801737"/>
            <a:chExt cx="5114925" cy="3949700"/>
          </a:xfrm>
        </p:grpSpPr>
        <p:sp>
          <p:nvSpPr>
            <p:cNvPr id="5" name="object 5"/>
            <p:cNvSpPr/>
            <p:nvPr/>
          </p:nvSpPr>
          <p:spPr>
            <a:xfrm>
              <a:off x="1028699" y="3839837"/>
              <a:ext cx="5038725" cy="3873500"/>
            </a:xfrm>
            <a:custGeom>
              <a:avLst/>
              <a:gdLst/>
              <a:ahLst/>
              <a:cxnLst/>
              <a:rect l="l" t="t" r="r" b="b"/>
              <a:pathLst>
                <a:path w="5038725" h="3873500">
                  <a:moveTo>
                    <a:pt x="4671207" y="3873183"/>
                  </a:moveTo>
                  <a:lnTo>
                    <a:pt x="371475" y="3873183"/>
                  </a:lnTo>
                  <a:lnTo>
                    <a:pt x="322646" y="3869961"/>
                  </a:lnTo>
                  <a:lnTo>
                    <a:pt x="275068" y="3860456"/>
                  </a:lnTo>
                  <a:lnTo>
                    <a:pt x="229317" y="3844906"/>
                  </a:lnTo>
                  <a:lnTo>
                    <a:pt x="185971" y="3823551"/>
                  </a:lnTo>
                  <a:lnTo>
                    <a:pt x="145607" y="3796629"/>
                  </a:lnTo>
                  <a:lnTo>
                    <a:pt x="108802" y="3764380"/>
                  </a:lnTo>
                  <a:lnTo>
                    <a:pt x="76553" y="3727576"/>
                  </a:lnTo>
                  <a:lnTo>
                    <a:pt x="49632" y="3687212"/>
                  </a:lnTo>
                  <a:lnTo>
                    <a:pt x="28276" y="3643865"/>
                  </a:lnTo>
                  <a:lnTo>
                    <a:pt x="12726" y="3598114"/>
                  </a:lnTo>
                  <a:lnTo>
                    <a:pt x="3221" y="3550536"/>
                  </a:lnTo>
                  <a:lnTo>
                    <a:pt x="0" y="3501708"/>
                  </a:lnTo>
                  <a:lnTo>
                    <a:pt x="0" y="371474"/>
                  </a:lnTo>
                  <a:lnTo>
                    <a:pt x="3221" y="322646"/>
                  </a:lnTo>
                  <a:lnTo>
                    <a:pt x="12726" y="275068"/>
                  </a:lnTo>
                  <a:lnTo>
                    <a:pt x="28276" y="229317"/>
                  </a:lnTo>
                  <a:lnTo>
                    <a:pt x="49632" y="185971"/>
                  </a:lnTo>
                  <a:lnTo>
                    <a:pt x="76553" y="145607"/>
                  </a:lnTo>
                  <a:lnTo>
                    <a:pt x="108802" y="108802"/>
                  </a:lnTo>
                  <a:lnTo>
                    <a:pt x="145607" y="76553"/>
                  </a:lnTo>
                  <a:lnTo>
                    <a:pt x="185971" y="49632"/>
                  </a:lnTo>
                  <a:lnTo>
                    <a:pt x="229317" y="28276"/>
                  </a:lnTo>
                  <a:lnTo>
                    <a:pt x="275068" y="12726"/>
                  </a:lnTo>
                  <a:lnTo>
                    <a:pt x="322646" y="3221"/>
                  </a:lnTo>
                  <a:lnTo>
                    <a:pt x="371475" y="0"/>
                  </a:lnTo>
                  <a:lnTo>
                    <a:pt x="4671207" y="0"/>
                  </a:lnTo>
                  <a:lnTo>
                    <a:pt x="4720035" y="3221"/>
                  </a:lnTo>
                  <a:lnTo>
                    <a:pt x="4767613" y="12726"/>
                  </a:lnTo>
                  <a:lnTo>
                    <a:pt x="4813364" y="28276"/>
                  </a:lnTo>
                  <a:lnTo>
                    <a:pt x="4856710" y="49632"/>
                  </a:lnTo>
                  <a:lnTo>
                    <a:pt x="4897074" y="76553"/>
                  </a:lnTo>
                  <a:lnTo>
                    <a:pt x="4933879" y="108802"/>
                  </a:lnTo>
                  <a:lnTo>
                    <a:pt x="4966128" y="145607"/>
                  </a:lnTo>
                  <a:lnTo>
                    <a:pt x="4993049" y="185971"/>
                  </a:lnTo>
                  <a:lnTo>
                    <a:pt x="5014405" y="229317"/>
                  </a:lnTo>
                  <a:lnTo>
                    <a:pt x="5029955" y="275068"/>
                  </a:lnTo>
                  <a:lnTo>
                    <a:pt x="5038164" y="316160"/>
                  </a:lnTo>
                  <a:lnTo>
                    <a:pt x="5038164" y="3557023"/>
                  </a:lnTo>
                  <a:lnTo>
                    <a:pt x="5029955" y="3598114"/>
                  </a:lnTo>
                  <a:lnTo>
                    <a:pt x="5014405" y="3643865"/>
                  </a:lnTo>
                  <a:lnTo>
                    <a:pt x="4993049" y="3687212"/>
                  </a:lnTo>
                  <a:lnTo>
                    <a:pt x="4966128" y="3727576"/>
                  </a:lnTo>
                  <a:lnTo>
                    <a:pt x="4933879" y="3764380"/>
                  </a:lnTo>
                  <a:lnTo>
                    <a:pt x="4897074" y="3796629"/>
                  </a:lnTo>
                  <a:lnTo>
                    <a:pt x="4856710" y="3823551"/>
                  </a:lnTo>
                  <a:lnTo>
                    <a:pt x="4813364" y="3844906"/>
                  </a:lnTo>
                  <a:lnTo>
                    <a:pt x="4767613" y="3860456"/>
                  </a:lnTo>
                  <a:lnTo>
                    <a:pt x="4720035" y="3869961"/>
                  </a:lnTo>
                  <a:lnTo>
                    <a:pt x="4671207" y="3873183"/>
                  </a:lnTo>
                  <a:close/>
                </a:path>
              </a:pathLst>
            </a:custGeom>
            <a:solidFill>
              <a:srgbClr val="A5B6C6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28699" y="3839837"/>
              <a:ext cx="5038725" cy="3873500"/>
            </a:xfrm>
            <a:custGeom>
              <a:avLst/>
              <a:gdLst/>
              <a:ahLst/>
              <a:cxnLst/>
              <a:rect l="l" t="t" r="r" b="b"/>
              <a:pathLst>
                <a:path w="5038725" h="3873500">
                  <a:moveTo>
                    <a:pt x="5038627" y="3554197"/>
                  </a:moveTo>
                  <a:lnTo>
                    <a:pt x="5029967" y="3598076"/>
                  </a:lnTo>
                  <a:lnTo>
                    <a:pt x="5014416" y="3643842"/>
                  </a:lnTo>
                  <a:lnTo>
                    <a:pt x="4993055" y="3687202"/>
                  </a:lnTo>
                  <a:lnTo>
                    <a:pt x="4966125" y="3727578"/>
                  </a:lnTo>
                  <a:lnTo>
                    <a:pt x="4933864" y="3764393"/>
                  </a:lnTo>
                  <a:lnTo>
                    <a:pt x="4897046" y="3796648"/>
                  </a:lnTo>
                  <a:lnTo>
                    <a:pt x="4856667" y="3823572"/>
                  </a:lnTo>
                  <a:lnTo>
                    <a:pt x="4813306" y="3844926"/>
                  </a:lnTo>
                  <a:lnTo>
                    <a:pt x="4767541" y="3860470"/>
                  </a:lnTo>
                  <a:lnTo>
                    <a:pt x="4719950" y="3869967"/>
                  </a:lnTo>
                  <a:lnTo>
                    <a:pt x="4671118" y="3873183"/>
                  </a:lnTo>
                  <a:lnTo>
                    <a:pt x="371470" y="3873182"/>
                  </a:lnTo>
                  <a:lnTo>
                    <a:pt x="322633" y="3869958"/>
                  </a:lnTo>
                  <a:lnTo>
                    <a:pt x="275046" y="3860448"/>
                  </a:lnTo>
                  <a:lnTo>
                    <a:pt x="229288" y="3844892"/>
                  </a:lnTo>
                  <a:lnTo>
                    <a:pt x="185937" y="3823528"/>
                  </a:lnTo>
                  <a:lnTo>
                    <a:pt x="145571" y="3796597"/>
                  </a:lnTo>
                  <a:lnTo>
                    <a:pt x="108766" y="3764339"/>
                  </a:lnTo>
                  <a:lnTo>
                    <a:pt x="76520" y="3727525"/>
                  </a:lnTo>
                  <a:lnTo>
                    <a:pt x="49603" y="3687153"/>
                  </a:lnTo>
                  <a:lnTo>
                    <a:pt x="28254" y="3643800"/>
                  </a:lnTo>
                  <a:lnTo>
                    <a:pt x="12712" y="3598044"/>
                  </a:lnTo>
                  <a:lnTo>
                    <a:pt x="3216" y="3550463"/>
                  </a:lnTo>
                  <a:lnTo>
                    <a:pt x="0" y="3501635"/>
                  </a:lnTo>
                  <a:lnTo>
                    <a:pt x="0" y="371466"/>
                  </a:lnTo>
                  <a:lnTo>
                    <a:pt x="3223" y="322638"/>
                  </a:lnTo>
                  <a:lnTo>
                    <a:pt x="12729" y="275060"/>
                  </a:lnTo>
                  <a:lnTo>
                    <a:pt x="28280" y="229310"/>
                  </a:lnTo>
                  <a:lnTo>
                    <a:pt x="49636" y="185965"/>
                  </a:lnTo>
                  <a:lnTo>
                    <a:pt x="76558" y="145602"/>
                  </a:lnTo>
                  <a:lnTo>
                    <a:pt x="108807" y="108798"/>
                  </a:lnTo>
                  <a:lnTo>
                    <a:pt x="145611" y="76550"/>
                  </a:lnTo>
                  <a:lnTo>
                    <a:pt x="185975" y="49630"/>
                  </a:lnTo>
                  <a:lnTo>
                    <a:pt x="229321" y="28275"/>
                  </a:lnTo>
                  <a:lnTo>
                    <a:pt x="275071" y="12726"/>
                  </a:lnTo>
                  <a:lnTo>
                    <a:pt x="322648" y="3221"/>
                  </a:lnTo>
                  <a:lnTo>
                    <a:pt x="371475" y="0"/>
                  </a:lnTo>
                  <a:lnTo>
                    <a:pt x="4671118" y="0"/>
                  </a:lnTo>
                  <a:lnTo>
                    <a:pt x="4719948" y="3204"/>
                  </a:lnTo>
                  <a:lnTo>
                    <a:pt x="4767531" y="12699"/>
                  </a:lnTo>
                  <a:lnTo>
                    <a:pt x="4813290" y="28240"/>
                  </a:lnTo>
                  <a:lnTo>
                    <a:pt x="4856645" y="49589"/>
                  </a:lnTo>
                  <a:lnTo>
                    <a:pt x="4897020" y="76506"/>
                  </a:lnTo>
                  <a:lnTo>
                    <a:pt x="4933837" y="108754"/>
                  </a:lnTo>
                  <a:lnTo>
                    <a:pt x="4966097" y="145561"/>
                  </a:lnTo>
                  <a:lnTo>
                    <a:pt x="4993029" y="185930"/>
                  </a:lnTo>
                  <a:lnTo>
                    <a:pt x="5014393" y="229284"/>
                  </a:lnTo>
                  <a:lnTo>
                    <a:pt x="5029949" y="275044"/>
                  </a:lnTo>
                  <a:lnTo>
                    <a:pt x="5038633" y="318984"/>
                  </a:lnTo>
                </a:path>
              </a:pathLst>
            </a:custGeom>
            <a:ln w="761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607305" y="4985686"/>
            <a:ext cx="28879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325C78"/>
                </a:solidFill>
                <a:latin typeface="Trebuchet MS"/>
                <a:cs typeface="Trebuchet MS"/>
              </a:rPr>
              <a:t>Identification</a:t>
            </a:r>
            <a:r>
              <a:rPr sz="2200" spc="38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325C78"/>
                </a:solidFill>
                <a:latin typeface="Trebuchet MS"/>
                <a:cs typeface="Trebuchet MS"/>
              </a:rPr>
              <a:t>lexicale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7305" y="3855144"/>
            <a:ext cx="3406140" cy="9734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57605">
              <a:lnSpc>
                <a:spcPct val="100000"/>
              </a:lnSpc>
              <a:spcBef>
                <a:spcPts val="95"/>
              </a:spcBef>
            </a:pPr>
            <a:r>
              <a:rPr sz="2700" b="1" spc="-10" dirty="0">
                <a:solidFill>
                  <a:srgbClr val="325C78"/>
                </a:solidFill>
                <a:latin typeface="Arial"/>
                <a:cs typeface="Arial"/>
              </a:rPr>
              <a:t>Inhibition</a:t>
            </a: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sz="2200" spc="85" dirty="0">
                <a:solidFill>
                  <a:srgbClr val="325C78"/>
                </a:solidFill>
                <a:latin typeface="Trebuchet MS"/>
                <a:cs typeface="Trebuchet MS"/>
              </a:rPr>
              <a:t>Modification</a:t>
            </a:r>
            <a:r>
              <a:rPr sz="2200" spc="-10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75" dirty="0">
                <a:solidFill>
                  <a:srgbClr val="325C78"/>
                </a:solidFill>
                <a:latin typeface="Trebuchet MS"/>
                <a:cs typeface="Trebuchet MS"/>
              </a:rPr>
              <a:t>débit</a:t>
            </a:r>
            <a:r>
              <a:rPr sz="2200" spc="-10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60" dirty="0">
                <a:solidFill>
                  <a:srgbClr val="325C78"/>
                </a:solidFill>
                <a:latin typeface="Trebuchet MS"/>
                <a:cs typeface="Trebuchet MS"/>
              </a:rPr>
              <a:t>verbal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584558" y="3801737"/>
            <a:ext cx="5114925" cy="3949700"/>
            <a:chOff x="6584558" y="3801737"/>
            <a:chExt cx="5114925" cy="3949700"/>
          </a:xfrm>
        </p:grpSpPr>
        <p:sp>
          <p:nvSpPr>
            <p:cNvPr id="10" name="object 10"/>
            <p:cNvSpPr/>
            <p:nvPr/>
          </p:nvSpPr>
          <p:spPr>
            <a:xfrm>
              <a:off x="6622658" y="3839837"/>
              <a:ext cx="5038725" cy="3873500"/>
            </a:xfrm>
            <a:custGeom>
              <a:avLst/>
              <a:gdLst/>
              <a:ahLst/>
              <a:cxnLst/>
              <a:rect l="l" t="t" r="r" b="b"/>
              <a:pathLst>
                <a:path w="5038725" h="3873500">
                  <a:moveTo>
                    <a:pt x="4671207" y="3873183"/>
                  </a:moveTo>
                  <a:lnTo>
                    <a:pt x="371475" y="3873183"/>
                  </a:lnTo>
                  <a:lnTo>
                    <a:pt x="322646" y="3869961"/>
                  </a:lnTo>
                  <a:lnTo>
                    <a:pt x="275068" y="3860456"/>
                  </a:lnTo>
                  <a:lnTo>
                    <a:pt x="229317" y="3844906"/>
                  </a:lnTo>
                  <a:lnTo>
                    <a:pt x="185971" y="3823551"/>
                  </a:lnTo>
                  <a:lnTo>
                    <a:pt x="145607" y="3796629"/>
                  </a:lnTo>
                  <a:lnTo>
                    <a:pt x="108802" y="3764380"/>
                  </a:lnTo>
                  <a:lnTo>
                    <a:pt x="76553" y="3727576"/>
                  </a:lnTo>
                  <a:lnTo>
                    <a:pt x="49632" y="3687212"/>
                  </a:lnTo>
                  <a:lnTo>
                    <a:pt x="28276" y="3643865"/>
                  </a:lnTo>
                  <a:lnTo>
                    <a:pt x="12726" y="3598114"/>
                  </a:lnTo>
                  <a:lnTo>
                    <a:pt x="3221" y="3550536"/>
                  </a:lnTo>
                  <a:lnTo>
                    <a:pt x="0" y="3501708"/>
                  </a:lnTo>
                  <a:lnTo>
                    <a:pt x="0" y="371474"/>
                  </a:lnTo>
                  <a:lnTo>
                    <a:pt x="3221" y="322646"/>
                  </a:lnTo>
                  <a:lnTo>
                    <a:pt x="12726" y="275068"/>
                  </a:lnTo>
                  <a:lnTo>
                    <a:pt x="28276" y="229317"/>
                  </a:lnTo>
                  <a:lnTo>
                    <a:pt x="49632" y="185971"/>
                  </a:lnTo>
                  <a:lnTo>
                    <a:pt x="76553" y="145607"/>
                  </a:lnTo>
                  <a:lnTo>
                    <a:pt x="108802" y="108802"/>
                  </a:lnTo>
                  <a:lnTo>
                    <a:pt x="145607" y="76553"/>
                  </a:lnTo>
                  <a:lnTo>
                    <a:pt x="185971" y="49632"/>
                  </a:lnTo>
                  <a:lnTo>
                    <a:pt x="229317" y="28276"/>
                  </a:lnTo>
                  <a:lnTo>
                    <a:pt x="275068" y="12726"/>
                  </a:lnTo>
                  <a:lnTo>
                    <a:pt x="322646" y="3221"/>
                  </a:lnTo>
                  <a:lnTo>
                    <a:pt x="371475" y="0"/>
                  </a:lnTo>
                  <a:lnTo>
                    <a:pt x="4671207" y="0"/>
                  </a:lnTo>
                  <a:lnTo>
                    <a:pt x="4720035" y="3221"/>
                  </a:lnTo>
                  <a:lnTo>
                    <a:pt x="4767613" y="12726"/>
                  </a:lnTo>
                  <a:lnTo>
                    <a:pt x="4813364" y="28276"/>
                  </a:lnTo>
                  <a:lnTo>
                    <a:pt x="4856710" y="49632"/>
                  </a:lnTo>
                  <a:lnTo>
                    <a:pt x="4897074" y="76553"/>
                  </a:lnTo>
                  <a:lnTo>
                    <a:pt x="4933879" y="108802"/>
                  </a:lnTo>
                  <a:lnTo>
                    <a:pt x="4966128" y="145607"/>
                  </a:lnTo>
                  <a:lnTo>
                    <a:pt x="4993049" y="185971"/>
                  </a:lnTo>
                  <a:lnTo>
                    <a:pt x="5014405" y="229317"/>
                  </a:lnTo>
                  <a:lnTo>
                    <a:pt x="5029954" y="275068"/>
                  </a:lnTo>
                  <a:lnTo>
                    <a:pt x="5038164" y="316160"/>
                  </a:lnTo>
                  <a:lnTo>
                    <a:pt x="5038164" y="3557022"/>
                  </a:lnTo>
                  <a:lnTo>
                    <a:pt x="5029954" y="3598114"/>
                  </a:lnTo>
                  <a:lnTo>
                    <a:pt x="5014405" y="3643865"/>
                  </a:lnTo>
                  <a:lnTo>
                    <a:pt x="4993049" y="3687212"/>
                  </a:lnTo>
                  <a:lnTo>
                    <a:pt x="4966128" y="3727576"/>
                  </a:lnTo>
                  <a:lnTo>
                    <a:pt x="4933879" y="3764380"/>
                  </a:lnTo>
                  <a:lnTo>
                    <a:pt x="4897074" y="3796629"/>
                  </a:lnTo>
                  <a:lnTo>
                    <a:pt x="4856710" y="3823551"/>
                  </a:lnTo>
                  <a:lnTo>
                    <a:pt x="4813364" y="3844906"/>
                  </a:lnTo>
                  <a:lnTo>
                    <a:pt x="4767613" y="3860456"/>
                  </a:lnTo>
                  <a:lnTo>
                    <a:pt x="4720035" y="3869961"/>
                  </a:lnTo>
                  <a:lnTo>
                    <a:pt x="4671207" y="3873183"/>
                  </a:lnTo>
                  <a:close/>
                </a:path>
              </a:pathLst>
            </a:custGeom>
            <a:solidFill>
              <a:srgbClr val="A5B6C6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622658" y="3839837"/>
              <a:ext cx="5038725" cy="3873500"/>
            </a:xfrm>
            <a:custGeom>
              <a:avLst/>
              <a:gdLst/>
              <a:ahLst/>
              <a:cxnLst/>
              <a:rect l="l" t="t" r="r" b="b"/>
              <a:pathLst>
                <a:path w="5038725" h="3873500">
                  <a:moveTo>
                    <a:pt x="5038627" y="3554197"/>
                  </a:moveTo>
                  <a:lnTo>
                    <a:pt x="5029967" y="3598076"/>
                  </a:lnTo>
                  <a:lnTo>
                    <a:pt x="5014416" y="3643842"/>
                  </a:lnTo>
                  <a:lnTo>
                    <a:pt x="4993055" y="3687202"/>
                  </a:lnTo>
                  <a:lnTo>
                    <a:pt x="4966125" y="3727578"/>
                  </a:lnTo>
                  <a:lnTo>
                    <a:pt x="4933864" y="3764393"/>
                  </a:lnTo>
                  <a:lnTo>
                    <a:pt x="4897046" y="3796648"/>
                  </a:lnTo>
                  <a:lnTo>
                    <a:pt x="4856667" y="3823572"/>
                  </a:lnTo>
                  <a:lnTo>
                    <a:pt x="4813306" y="3844926"/>
                  </a:lnTo>
                  <a:lnTo>
                    <a:pt x="4767541" y="3860470"/>
                  </a:lnTo>
                  <a:lnTo>
                    <a:pt x="4719950" y="3869967"/>
                  </a:lnTo>
                  <a:lnTo>
                    <a:pt x="4671118" y="3873183"/>
                  </a:lnTo>
                  <a:lnTo>
                    <a:pt x="371470" y="3873182"/>
                  </a:lnTo>
                  <a:lnTo>
                    <a:pt x="322633" y="3869958"/>
                  </a:lnTo>
                  <a:lnTo>
                    <a:pt x="275046" y="3860448"/>
                  </a:lnTo>
                  <a:lnTo>
                    <a:pt x="229288" y="3844892"/>
                  </a:lnTo>
                  <a:lnTo>
                    <a:pt x="185937" y="3823528"/>
                  </a:lnTo>
                  <a:lnTo>
                    <a:pt x="145571" y="3796597"/>
                  </a:lnTo>
                  <a:lnTo>
                    <a:pt x="108766" y="3764339"/>
                  </a:lnTo>
                  <a:lnTo>
                    <a:pt x="76520" y="3727525"/>
                  </a:lnTo>
                  <a:lnTo>
                    <a:pt x="49603" y="3687153"/>
                  </a:lnTo>
                  <a:lnTo>
                    <a:pt x="28254" y="3643800"/>
                  </a:lnTo>
                  <a:lnTo>
                    <a:pt x="12712" y="3598044"/>
                  </a:lnTo>
                  <a:lnTo>
                    <a:pt x="3216" y="3550463"/>
                  </a:lnTo>
                  <a:lnTo>
                    <a:pt x="0" y="3501635"/>
                  </a:lnTo>
                  <a:lnTo>
                    <a:pt x="0" y="371466"/>
                  </a:lnTo>
                  <a:lnTo>
                    <a:pt x="3223" y="322638"/>
                  </a:lnTo>
                  <a:lnTo>
                    <a:pt x="12729" y="275060"/>
                  </a:lnTo>
                  <a:lnTo>
                    <a:pt x="28280" y="229310"/>
                  </a:lnTo>
                  <a:lnTo>
                    <a:pt x="49636" y="185965"/>
                  </a:lnTo>
                  <a:lnTo>
                    <a:pt x="76558" y="145602"/>
                  </a:lnTo>
                  <a:lnTo>
                    <a:pt x="108807" y="108798"/>
                  </a:lnTo>
                  <a:lnTo>
                    <a:pt x="145611" y="76550"/>
                  </a:lnTo>
                  <a:lnTo>
                    <a:pt x="185975" y="49630"/>
                  </a:lnTo>
                  <a:lnTo>
                    <a:pt x="229321" y="28275"/>
                  </a:lnTo>
                  <a:lnTo>
                    <a:pt x="275071" y="12726"/>
                  </a:lnTo>
                  <a:lnTo>
                    <a:pt x="322648" y="3221"/>
                  </a:lnTo>
                  <a:lnTo>
                    <a:pt x="371475" y="0"/>
                  </a:lnTo>
                  <a:lnTo>
                    <a:pt x="4671118" y="0"/>
                  </a:lnTo>
                  <a:lnTo>
                    <a:pt x="4719948" y="3204"/>
                  </a:lnTo>
                  <a:lnTo>
                    <a:pt x="4767531" y="12699"/>
                  </a:lnTo>
                  <a:lnTo>
                    <a:pt x="4813290" y="28240"/>
                  </a:lnTo>
                  <a:lnTo>
                    <a:pt x="4856645" y="49589"/>
                  </a:lnTo>
                  <a:lnTo>
                    <a:pt x="4897021" y="76506"/>
                  </a:lnTo>
                  <a:lnTo>
                    <a:pt x="4933837" y="108754"/>
                  </a:lnTo>
                  <a:lnTo>
                    <a:pt x="4966097" y="145561"/>
                  </a:lnTo>
                  <a:lnTo>
                    <a:pt x="4993029" y="185930"/>
                  </a:lnTo>
                  <a:lnTo>
                    <a:pt x="5014393" y="229284"/>
                  </a:lnTo>
                  <a:lnTo>
                    <a:pt x="5029949" y="275044"/>
                  </a:lnTo>
                  <a:lnTo>
                    <a:pt x="5038633" y="318984"/>
                  </a:lnTo>
                </a:path>
              </a:pathLst>
            </a:custGeom>
            <a:ln w="761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191640" y="4837205"/>
            <a:ext cx="3557270" cy="993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525">
              <a:lnSpc>
                <a:spcPct val="144300"/>
              </a:lnSpc>
              <a:spcBef>
                <a:spcPts val="100"/>
              </a:spcBef>
            </a:pPr>
            <a:r>
              <a:rPr sz="2200" spc="145" dirty="0">
                <a:solidFill>
                  <a:srgbClr val="325C78"/>
                </a:solidFill>
                <a:latin typeface="Trebuchet MS"/>
                <a:cs typeface="Trebuchet MS"/>
              </a:rPr>
              <a:t>Progression</a:t>
            </a:r>
            <a:r>
              <a:rPr sz="2200" spc="-8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70" dirty="0">
                <a:solidFill>
                  <a:srgbClr val="325C78"/>
                </a:solidFill>
                <a:latin typeface="Trebuchet MS"/>
                <a:cs typeface="Trebuchet MS"/>
              </a:rPr>
              <a:t>rhématique </a:t>
            </a:r>
            <a:r>
              <a:rPr sz="2200" spc="160" dirty="0">
                <a:solidFill>
                  <a:srgbClr val="325C78"/>
                </a:solidFill>
                <a:latin typeface="Trebuchet MS"/>
                <a:cs typeface="Trebuchet MS"/>
              </a:rPr>
              <a:t>Passer</a:t>
            </a:r>
            <a:r>
              <a:rPr sz="2200" spc="-6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325C78"/>
                </a:solidFill>
                <a:latin typeface="Trebuchet MS"/>
                <a:cs typeface="Trebuchet MS"/>
              </a:rPr>
              <a:t>d’une</a:t>
            </a:r>
            <a:r>
              <a:rPr sz="2200" spc="-6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110" dirty="0">
                <a:solidFill>
                  <a:srgbClr val="325C78"/>
                </a:solidFill>
                <a:latin typeface="Trebuchet MS"/>
                <a:cs typeface="Trebuchet MS"/>
              </a:rPr>
              <a:t>idée</a:t>
            </a:r>
            <a:r>
              <a:rPr sz="2200" spc="-6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325C78"/>
                </a:solidFill>
                <a:latin typeface="Trebuchet MS"/>
                <a:cs typeface="Trebuchet MS"/>
              </a:rPr>
              <a:t>à</a:t>
            </a:r>
            <a:r>
              <a:rPr sz="2200" spc="-6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325C78"/>
                </a:solidFill>
                <a:latin typeface="Trebuchet MS"/>
                <a:cs typeface="Trebuchet MS"/>
              </a:rPr>
              <a:t>l’autre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2351139" y="3800605"/>
            <a:ext cx="5114925" cy="3950970"/>
            <a:chOff x="12351139" y="3800605"/>
            <a:chExt cx="5114925" cy="3950970"/>
          </a:xfrm>
        </p:grpSpPr>
        <p:sp>
          <p:nvSpPr>
            <p:cNvPr id="14" name="object 14"/>
            <p:cNvSpPr/>
            <p:nvPr/>
          </p:nvSpPr>
          <p:spPr>
            <a:xfrm>
              <a:off x="12389240" y="3838705"/>
              <a:ext cx="5039995" cy="3874770"/>
            </a:xfrm>
            <a:custGeom>
              <a:avLst/>
              <a:gdLst/>
              <a:ahLst/>
              <a:cxnLst/>
              <a:rect l="l" t="t" r="r" b="b"/>
              <a:pathLst>
                <a:path w="5039994" h="3874770">
                  <a:moveTo>
                    <a:pt x="4671207" y="3874314"/>
                  </a:moveTo>
                  <a:lnTo>
                    <a:pt x="371475" y="3874314"/>
                  </a:lnTo>
                  <a:lnTo>
                    <a:pt x="322646" y="3871093"/>
                  </a:lnTo>
                  <a:lnTo>
                    <a:pt x="275068" y="3861587"/>
                  </a:lnTo>
                  <a:lnTo>
                    <a:pt x="229317" y="3846037"/>
                  </a:lnTo>
                  <a:lnTo>
                    <a:pt x="185971" y="3824682"/>
                  </a:lnTo>
                  <a:lnTo>
                    <a:pt x="145607" y="3797760"/>
                  </a:lnTo>
                  <a:lnTo>
                    <a:pt x="108802" y="3765512"/>
                  </a:lnTo>
                  <a:lnTo>
                    <a:pt x="76553" y="3728707"/>
                  </a:lnTo>
                  <a:lnTo>
                    <a:pt x="49632" y="3688343"/>
                  </a:lnTo>
                  <a:lnTo>
                    <a:pt x="28276" y="3644997"/>
                  </a:lnTo>
                  <a:lnTo>
                    <a:pt x="12726" y="3599246"/>
                  </a:lnTo>
                  <a:lnTo>
                    <a:pt x="3221" y="3551668"/>
                  </a:lnTo>
                  <a:lnTo>
                    <a:pt x="0" y="3502839"/>
                  </a:lnTo>
                  <a:lnTo>
                    <a:pt x="0" y="371475"/>
                  </a:lnTo>
                  <a:lnTo>
                    <a:pt x="3221" y="322646"/>
                  </a:lnTo>
                  <a:lnTo>
                    <a:pt x="12726" y="275068"/>
                  </a:lnTo>
                  <a:lnTo>
                    <a:pt x="28276" y="229317"/>
                  </a:lnTo>
                  <a:lnTo>
                    <a:pt x="49632" y="185971"/>
                  </a:lnTo>
                  <a:lnTo>
                    <a:pt x="76553" y="145607"/>
                  </a:lnTo>
                  <a:lnTo>
                    <a:pt x="108802" y="108802"/>
                  </a:lnTo>
                  <a:lnTo>
                    <a:pt x="145607" y="76553"/>
                  </a:lnTo>
                  <a:lnTo>
                    <a:pt x="185971" y="49632"/>
                  </a:lnTo>
                  <a:lnTo>
                    <a:pt x="229317" y="28276"/>
                  </a:lnTo>
                  <a:lnTo>
                    <a:pt x="275068" y="12726"/>
                  </a:lnTo>
                  <a:lnTo>
                    <a:pt x="322646" y="3221"/>
                  </a:lnTo>
                  <a:lnTo>
                    <a:pt x="371475" y="0"/>
                  </a:lnTo>
                  <a:lnTo>
                    <a:pt x="4671207" y="0"/>
                  </a:lnTo>
                  <a:lnTo>
                    <a:pt x="4720035" y="3221"/>
                  </a:lnTo>
                  <a:lnTo>
                    <a:pt x="4767613" y="12726"/>
                  </a:lnTo>
                  <a:lnTo>
                    <a:pt x="4813364" y="28276"/>
                  </a:lnTo>
                  <a:lnTo>
                    <a:pt x="4856710" y="49632"/>
                  </a:lnTo>
                  <a:lnTo>
                    <a:pt x="4897074" y="76553"/>
                  </a:lnTo>
                  <a:lnTo>
                    <a:pt x="4933879" y="108802"/>
                  </a:lnTo>
                  <a:lnTo>
                    <a:pt x="4966128" y="145607"/>
                  </a:lnTo>
                  <a:lnTo>
                    <a:pt x="4993049" y="185971"/>
                  </a:lnTo>
                  <a:lnTo>
                    <a:pt x="5014405" y="229317"/>
                  </a:lnTo>
                  <a:lnTo>
                    <a:pt x="5029955" y="275068"/>
                  </a:lnTo>
                  <a:lnTo>
                    <a:pt x="5039460" y="322646"/>
                  </a:lnTo>
                  <a:lnTo>
                    <a:pt x="5039635" y="325303"/>
                  </a:lnTo>
                  <a:lnTo>
                    <a:pt x="5039635" y="3549011"/>
                  </a:lnTo>
                  <a:lnTo>
                    <a:pt x="5029955" y="3599246"/>
                  </a:lnTo>
                  <a:lnTo>
                    <a:pt x="5014405" y="3644997"/>
                  </a:lnTo>
                  <a:lnTo>
                    <a:pt x="4993049" y="3688343"/>
                  </a:lnTo>
                  <a:lnTo>
                    <a:pt x="4966128" y="3728707"/>
                  </a:lnTo>
                  <a:lnTo>
                    <a:pt x="4933879" y="3765512"/>
                  </a:lnTo>
                  <a:lnTo>
                    <a:pt x="4897074" y="3797760"/>
                  </a:lnTo>
                  <a:lnTo>
                    <a:pt x="4856710" y="3824682"/>
                  </a:lnTo>
                  <a:lnTo>
                    <a:pt x="4813364" y="3846037"/>
                  </a:lnTo>
                  <a:lnTo>
                    <a:pt x="4767613" y="3861587"/>
                  </a:lnTo>
                  <a:lnTo>
                    <a:pt x="4720035" y="3871093"/>
                  </a:lnTo>
                  <a:lnTo>
                    <a:pt x="4671207" y="3874314"/>
                  </a:lnTo>
                  <a:close/>
                </a:path>
              </a:pathLst>
            </a:custGeom>
            <a:solidFill>
              <a:srgbClr val="A5B6C6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389239" y="3838705"/>
              <a:ext cx="5038725" cy="3874770"/>
            </a:xfrm>
            <a:custGeom>
              <a:avLst/>
              <a:gdLst/>
              <a:ahLst/>
              <a:cxnLst/>
              <a:rect l="l" t="t" r="r" b="b"/>
              <a:pathLst>
                <a:path w="5038725" h="3874770">
                  <a:moveTo>
                    <a:pt x="5038640" y="3555333"/>
                  </a:moveTo>
                  <a:lnTo>
                    <a:pt x="5029959" y="3599237"/>
                  </a:lnTo>
                  <a:lnTo>
                    <a:pt x="5014404" y="3644999"/>
                  </a:lnTo>
                  <a:lnTo>
                    <a:pt x="4993042" y="3688354"/>
                  </a:lnTo>
                  <a:lnTo>
                    <a:pt x="4966112" y="3728726"/>
                  </a:lnTo>
                  <a:lnTo>
                    <a:pt x="4933852" y="3765536"/>
                  </a:lnTo>
                  <a:lnTo>
                    <a:pt x="4897036" y="3797786"/>
                  </a:lnTo>
                  <a:lnTo>
                    <a:pt x="4856660" y="3824707"/>
                  </a:lnTo>
                  <a:lnTo>
                    <a:pt x="4813303" y="3846058"/>
                  </a:lnTo>
                  <a:lnTo>
                    <a:pt x="4767542" y="3861601"/>
                  </a:lnTo>
                  <a:lnTo>
                    <a:pt x="4719957" y="3871098"/>
                  </a:lnTo>
                  <a:lnTo>
                    <a:pt x="4671126" y="3874314"/>
                  </a:lnTo>
                  <a:lnTo>
                    <a:pt x="371466" y="3874314"/>
                  </a:lnTo>
                  <a:lnTo>
                    <a:pt x="322634" y="3871090"/>
                  </a:lnTo>
                  <a:lnTo>
                    <a:pt x="275051" y="3861581"/>
                  </a:lnTo>
                  <a:lnTo>
                    <a:pt x="229298" y="3846027"/>
                  </a:lnTo>
                  <a:lnTo>
                    <a:pt x="185950" y="3824667"/>
                  </a:lnTo>
                  <a:lnTo>
                    <a:pt x="145585" y="3797740"/>
                  </a:lnTo>
                  <a:lnTo>
                    <a:pt x="108781" y="3765487"/>
                  </a:lnTo>
                  <a:lnTo>
                    <a:pt x="76535" y="3728677"/>
                  </a:lnTo>
                  <a:lnTo>
                    <a:pt x="49616" y="3688309"/>
                  </a:lnTo>
                  <a:lnTo>
                    <a:pt x="28265" y="3644960"/>
                  </a:lnTo>
                  <a:lnTo>
                    <a:pt x="12720" y="3599208"/>
                  </a:lnTo>
                  <a:lnTo>
                    <a:pt x="3220" y="3551629"/>
                  </a:lnTo>
                  <a:lnTo>
                    <a:pt x="1" y="3502801"/>
                  </a:lnTo>
                  <a:lnTo>
                    <a:pt x="0" y="371491"/>
                  </a:lnTo>
                  <a:lnTo>
                    <a:pt x="3219" y="322663"/>
                  </a:lnTo>
                  <a:lnTo>
                    <a:pt x="12722" y="275085"/>
                  </a:lnTo>
                  <a:lnTo>
                    <a:pt x="28270" y="229333"/>
                  </a:lnTo>
                  <a:lnTo>
                    <a:pt x="49623" y="185985"/>
                  </a:lnTo>
                  <a:lnTo>
                    <a:pt x="76544" y="145619"/>
                  </a:lnTo>
                  <a:lnTo>
                    <a:pt x="108792" y="108812"/>
                  </a:lnTo>
                  <a:lnTo>
                    <a:pt x="145596" y="76561"/>
                  </a:lnTo>
                  <a:lnTo>
                    <a:pt x="185961" y="49637"/>
                  </a:lnTo>
                  <a:lnTo>
                    <a:pt x="229308" y="28280"/>
                  </a:lnTo>
                  <a:lnTo>
                    <a:pt x="275060" y="12728"/>
                  </a:lnTo>
                  <a:lnTo>
                    <a:pt x="322640" y="3222"/>
                  </a:lnTo>
                  <a:lnTo>
                    <a:pt x="371469" y="0"/>
                  </a:lnTo>
                  <a:lnTo>
                    <a:pt x="4671126" y="0"/>
                  </a:lnTo>
                  <a:lnTo>
                    <a:pt x="4719961" y="3206"/>
                  </a:lnTo>
                  <a:lnTo>
                    <a:pt x="4767546" y="12703"/>
                  </a:lnTo>
                  <a:lnTo>
                    <a:pt x="4813306" y="28248"/>
                  </a:lnTo>
                  <a:lnTo>
                    <a:pt x="4856663" y="49600"/>
                  </a:lnTo>
                  <a:lnTo>
                    <a:pt x="4897038" y="76521"/>
                  </a:lnTo>
                  <a:lnTo>
                    <a:pt x="4933853" y="108772"/>
                  </a:lnTo>
                  <a:lnTo>
                    <a:pt x="4966111" y="145581"/>
                  </a:lnTo>
                  <a:lnTo>
                    <a:pt x="4993041" y="185952"/>
                  </a:lnTo>
                  <a:lnTo>
                    <a:pt x="5014402" y="229308"/>
                  </a:lnTo>
                  <a:lnTo>
                    <a:pt x="5029956" y="275069"/>
                  </a:lnTo>
                  <a:lnTo>
                    <a:pt x="5038637" y="318981"/>
                  </a:lnTo>
                </a:path>
              </a:pathLst>
            </a:custGeom>
            <a:ln w="761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2967845" y="4984555"/>
            <a:ext cx="33267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175" dirty="0">
                <a:solidFill>
                  <a:srgbClr val="325C78"/>
                </a:solidFill>
                <a:latin typeface="Trebuchet MS"/>
                <a:cs typeface="Trebuchet MS"/>
              </a:rPr>
              <a:t>Cohérence</a:t>
            </a:r>
            <a:r>
              <a:rPr sz="2200" spc="-10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50" dirty="0">
                <a:solidFill>
                  <a:srgbClr val="325C78"/>
                </a:solidFill>
                <a:latin typeface="Trebuchet MS"/>
                <a:cs typeface="Trebuchet MS"/>
              </a:rPr>
              <a:t>contextuelle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967845" y="5405026"/>
            <a:ext cx="311785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 marR="5080" indent="-3810">
              <a:lnSpc>
                <a:spcPct val="145400"/>
              </a:lnSpc>
              <a:spcBef>
                <a:spcPts val="100"/>
              </a:spcBef>
            </a:pPr>
            <a:r>
              <a:rPr sz="2200" spc="175" dirty="0">
                <a:solidFill>
                  <a:srgbClr val="325C78"/>
                </a:solidFill>
                <a:latin typeface="Trebuchet MS"/>
                <a:cs typeface="Trebuchet MS"/>
              </a:rPr>
              <a:t>Cohérence</a:t>
            </a:r>
            <a:r>
              <a:rPr sz="2200" spc="-10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60" dirty="0">
                <a:solidFill>
                  <a:srgbClr val="325C78"/>
                </a:solidFill>
                <a:latin typeface="Trebuchet MS"/>
                <a:cs typeface="Trebuchet MS"/>
              </a:rPr>
              <a:t>temporelle </a:t>
            </a:r>
            <a:r>
              <a:rPr sz="2200" spc="70" dirty="0">
                <a:solidFill>
                  <a:srgbClr val="325C78"/>
                </a:solidFill>
                <a:latin typeface="Trebuchet MS"/>
                <a:cs typeface="Trebuchet MS"/>
              </a:rPr>
              <a:t>Préparation</a:t>
            </a:r>
            <a:r>
              <a:rPr sz="2200" spc="-10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210" dirty="0">
                <a:solidFill>
                  <a:srgbClr val="325C78"/>
                </a:solidFill>
                <a:latin typeface="Trebuchet MS"/>
                <a:cs typeface="Trebuchet MS"/>
              </a:rPr>
              <a:t>des</a:t>
            </a:r>
            <a:r>
              <a:rPr sz="2200" spc="-10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130" dirty="0">
                <a:solidFill>
                  <a:srgbClr val="325C78"/>
                </a:solidFill>
                <a:latin typeface="Trebuchet MS"/>
                <a:cs typeface="Trebuchet MS"/>
              </a:rPr>
              <a:t>idées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01263" y="3855144"/>
            <a:ext cx="3248025" cy="9734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08075">
              <a:lnSpc>
                <a:spcPct val="100000"/>
              </a:lnSpc>
              <a:spcBef>
                <a:spcPts val="95"/>
              </a:spcBef>
            </a:pPr>
            <a:r>
              <a:rPr sz="2700" b="1" spc="40" dirty="0">
                <a:solidFill>
                  <a:srgbClr val="325C78"/>
                </a:solidFill>
                <a:latin typeface="Arial"/>
                <a:cs typeface="Arial"/>
              </a:rPr>
              <a:t>Flexibilité</a:t>
            </a: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sz="2200" spc="170" dirty="0">
                <a:solidFill>
                  <a:srgbClr val="325C78"/>
                </a:solidFill>
                <a:latin typeface="Trebuchet MS"/>
                <a:cs typeface="Trebuchet MS"/>
              </a:rPr>
              <a:t>Cohésion</a:t>
            </a:r>
            <a:r>
              <a:rPr sz="2200" spc="-8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65" dirty="0">
                <a:solidFill>
                  <a:srgbClr val="325C78"/>
                </a:solidFill>
                <a:latin typeface="Trebuchet MS"/>
                <a:cs typeface="Trebuchet MS"/>
              </a:rPr>
              <a:t>grammaticale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967845" y="3855144"/>
            <a:ext cx="3417570" cy="9728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9635">
              <a:lnSpc>
                <a:spcPct val="100000"/>
              </a:lnSpc>
              <a:spcBef>
                <a:spcPts val="95"/>
              </a:spcBef>
            </a:pPr>
            <a:r>
              <a:rPr sz="2700" b="1" spc="-10" dirty="0">
                <a:solidFill>
                  <a:srgbClr val="325C78"/>
                </a:solidFill>
                <a:latin typeface="Arial"/>
                <a:cs typeface="Arial"/>
              </a:rPr>
              <a:t>Planification</a:t>
            </a: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80"/>
              </a:spcBef>
            </a:pPr>
            <a:r>
              <a:rPr sz="2200" spc="100" dirty="0">
                <a:solidFill>
                  <a:srgbClr val="325C78"/>
                </a:solidFill>
                <a:latin typeface="Trebuchet MS"/>
                <a:cs typeface="Trebuchet MS"/>
              </a:rPr>
              <a:t>Organisation</a:t>
            </a:r>
            <a:r>
              <a:rPr sz="2200" spc="-10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160" dirty="0">
                <a:solidFill>
                  <a:srgbClr val="325C78"/>
                </a:solidFill>
                <a:latin typeface="Trebuchet MS"/>
                <a:cs typeface="Trebuchet MS"/>
              </a:rPr>
              <a:t>du</a:t>
            </a:r>
            <a:r>
              <a:rPr sz="2200" spc="-10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130" dirty="0">
                <a:solidFill>
                  <a:srgbClr val="325C78"/>
                </a:solidFill>
                <a:latin typeface="Trebuchet MS"/>
                <a:cs typeface="Trebuchet MS"/>
              </a:rPr>
              <a:t>discours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046722" y="4520056"/>
            <a:ext cx="47625" cy="2827655"/>
          </a:xfrm>
          <a:custGeom>
            <a:avLst/>
            <a:gdLst/>
            <a:ahLst/>
            <a:cxnLst/>
            <a:rect l="l" t="t" r="r" b="b"/>
            <a:pathLst>
              <a:path w="47625" h="2827654">
                <a:moveTo>
                  <a:pt x="47625" y="2492375"/>
                </a:moveTo>
                <a:lnTo>
                  <a:pt x="0" y="2492375"/>
                </a:lnTo>
                <a:lnTo>
                  <a:pt x="0" y="2827058"/>
                </a:lnTo>
                <a:lnTo>
                  <a:pt x="47625" y="2827058"/>
                </a:lnTo>
                <a:lnTo>
                  <a:pt x="47625" y="2492375"/>
                </a:lnTo>
                <a:close/>
              </a:path>
              <a:path w="47625" h="2827654">
                <a:moveTo>
                  <a:pt x="47625" y="2005330"/>
                </a:moveTo>
                <a:lnTo>
                  <a:pt x="0" y="2005330"/>
                </a:lnTo>
                <a:lnTo>
                  <a:pt x="0" y="2340013"/>
                </a:lnTo>
                <a:lnTo>
                  <a:pt x="47625" y="2340013"/>
                </a:lnTo>
                <a:lnTo>
                  <a:pt x="47625" y="2005330"/>
                </a:lnTo>
                <a:close/>
              </a:path>
              <a:path w="47625" h="2827654">
                <a:moveTo>
                  <a:pt x="47625" y="1553451"/>
                </a:moveTo>
                <a:lnTo>
                  <a:pt x="0" y="1553451"/>
                </a:lnTo>
                <a:lnTo>
                  <a:pt x="0" y="1888134"/>
                </a:lnTo>
                <a:lnTo>
                  <a:pt x="47625" y="1888134"/>
                </a:lnTo>
                <a:lnTo>
                  <a:pt x="47625" y="1553451"/>
                </a:lnTo>
                <a:close/>
              </a:path>
              <a:path w="47625" h="2827654">
                <a:moveTo>
                  <a:pt x="47625" y="1035634"/>
                </a:moveTo>
                <a:lnTo>
                  <a:pt x="0" y="1035634"/>
                </a:lnTo>
                <a:lnTo>
                  <a:pt x="0" y="1370304"/>
                </a:lnTo>
                <a:lnTo>
                  <a:pt x="47625" y="1370304"/>
                </a:lnTo>
                <a:lnTo>
                  <a:pt x="47625" y="1035634"/>
                </a:lnTo>
                <a:close/>
              </a:path>
              <a:path w="47625" h="2827654">
                <a:moveTo>
                  <a:pt x="47625" y="517817"/>
                </a:moveTo>
                <a:lnTo>
                  <a:pt x="0" y="517817"/>
                </a:lnTo>
                <a:lnTo>
                  <a:pt x="0" y="852487"/>
                </a:lnTo>
                <a:lnTo>
                  <a:pt x="47625" y="852487"/>
                </a:lnTo>
                <a:lnTo>
                  <a:pt x="47625" y="517817"/>
                </a:lnTo>
                <a:close/>
              </a:path>
              <a:path w="47625" h="2827654">
                <a:moveTo>
                  <a:pt x="47625" y="0"/>
                </a:moveTo>
                <a:lnTo>
                  <a:pt x="0" y="0"/>
                </a:lnTo>
                <a:lnTo>
                  <a:pt x="0" y="334670"/>
                </a:lnTo>
                <a:lnTo>
                  <a:pt x="47625" y="334670"/>
                </a:lnTo>
                <a:lnTo>
                  <a:pt x="47625" y="0"/>
                </a:lnTo>
                <a:close/>
              </a:path>
            </a:pathLst>
          </a:custGeom>
          <a:solidFill>
            <a:srgbClr val="445C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191640" y="5833227"/>
            <a:ext cx="3183255" cy="148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00">
              <a:lnSpc>
                <a:spcPct val="145300"/>
              </a:lnSpc>
              <a:spcBef>
                <a:spcPts val="100"/>
              </a:spcBef>
            </a:pPr>
            <a:r>
              <a:rPr sz="2200" spc="80" dirty="0">
                <a:solidFill>
                  <a:srgbClr val="325C78"/>
                </a:solidFill>
                <a:latin typeface="Trebuchet MS"/>
                <a:cs typeface="Trebuchet MS"/>
              </a:rPr>
              <a:t>Reformuler Étayer</a:t>
            </a:r>
            <a:r>
              <a:rPr sz="2200" spc="-10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325C78"/>
                </a:solidFill>
                <a:latin typeface="Trebuchet MS"/>
                <a:cs typeface="Trebuchet MS"/>
              </a:rPr>
              <a:t>le</a:t>
            </a:r>
            <a:r>
              <a:rPr sz="2200" spc="-10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120" dirty="0">
                <a:solidFill>
                  <a:srgbClr val="325C78"/>
                </a:solidFill>
                <a:latin typeface="Trebuchet MS"/>
                <a:cs typeface="Trebuchet MS"/>
              </a:rPr>
              <a:t>langage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2200" spc="70" dirty="0">
                <a:solidFill>
                  <a:srgbClr val="325C78"/>
                </a:solidFill>
                <a:latin typeface="Trebuchet MS"/>
                <a:cs typeface="Trebuchet MS"/>
              </a:rPr>
              <a:t>Adaptation</a:t>
            </a:r>
            <a:r>
              <a:rPr sz="2200" spc="-10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85" dirty="0">
                <a:solidFill>
                  <a:srgbClr val="325C78"/>
                </a:solidFill>
                <a:latin typeface="Trebuchet MS"/>
                <a:cs typeface="Trebuchet MS"/>
              </a:rPr>
              <a:t>au</a:t>
            </a:r>
            <a:r>
              <a:rPr sz="2200" spc="-10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85" dirty="0">
                <a:solidFill>
                  <a:srgbClr val="325C78"/>
                </a:solidFill>
                <a:latin typeface="Trebuchet MS"/>
                <a:cs typeface="Trebuchet MS"/>
              </a:rPr>
              <a:t>contexte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967845" y="6574774"/>
            <a:ext cx="271462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125" dirty="0">
                <a:solidFill>
                  <a:srgbClr val="325C78"/>
                </a:solidFill>
                <a:latin typeface="Trebuchet MS"/>
                <a:cs typeface="Trebuchet MS"/>
              </a:rPr>
              <a:t>Gestion</a:t>
            </a:r>
            <a:r>
              <a:rPr sz="2200" spc="-10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210" dirty="0">
                <a:solidFill>
                  <a:srgbClr val="325C78"/>
                </a:solidFill>
                <a:latin typeface="Trebuchet MS"/>
                <a:cs typeface="Trebuchet MS"/>
              </a:rPr>
              <a:t>des</a:t>
            </a:r>
            <a:r>
              <a:rPr sz="2200" spc="-10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165" dirty="0">
                <a:solidFill>
                  <a:srgbClr val="325C78"/>
                </a:solidFill>
                <a:latin typeface="Trebuchet MS"/>
                <a:cs typeface="Trebuchet MS"/>
              </a:rPr>
              <a:t>pauses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741656" y="4521186"/>
            <a:ext cx="47625" cy="2406015"/>
          </a:xfrm>
          <a:custGeom>
            <a:avLst/>
            <a:gdLst/>
            <a:ahLst/>
            <a:cxnLst/>
            <a:rect l="l" t="t" r="r" b="b"/>
            <a:pathLst>
              <a:path w="47625" h="2406015">
                <a:moveTo>
                  <a:pt x="47625" y="2071268"/>
                </a:moveTo>
                <a:lnTo>
                  <a:pt x="0" y="2071268"/>
                </a:lnTo>
                <a:lnTo>
                  <a:pt x="0" y="2405951"/>
                </a:lnTo>
                <a:lnTo>
                  <a:pt x="47625" y="2405951"/>
                </a:lnTo>
                <a:lnTo>
                  <a:pt x="47625" y="2071268"/>
                </a:lnTo>
                <a:close/>
              </a:path>
              <a:path w="47625" h="2406015">
                <a:moveTo>
                  <a:pt x="47625" y="1553451"/>
                </a:moveTo>
                <a:lnTo>
                  <a:pt x="0" y="1553451"/>
                </a:lnTo>
                <a:lnTo>
                  <a:pt x="0" y="1888134"/>
                </a:lnTo>
                <a:lnTo>
                  <a:pt x="47625" y="1888134"/>
                </a:lnTo>
                <a:lnTo>
                  <a:pt x="47625" y="1553451"/>
                </a:lnTo>
                <a:close/>
              </a:path>
              <a:path w="47625" h="2406015">
                <a:moveTo>
                  <a:pt x="47625" y="1035634"/>
                </a:moveTo>
                <a:lnTo>
                  <a:pt x="0" y="1035634"/>
                </a:lnTo>
                <a:lnTo>
                  <a:pt x="0" y="1370304"/>
                </a:lnTo>
                <a:lnTo>
                  <a:pt x="47625" y="1370304"/>
                </a:lnTo>
                <a:lnTo>
                  <a:pt x="47625" y="1035634"/>
                </a:lnTo>
                <a:close/>
              </a:path>
              <a:path w="47625" h="2406015">
                <a:moveTo>
                  <a:pt x="47625" y="517817"/>
                </a:moveTo>
                <a:lnTo>
                  <a:pt x="0" y="517817"/>
                </a:lnTo>
                <a:lnTo>
                  <a:pt x="0" y="852487"/>
                </a:lnTo>
                <a:lnTo>
                  <a:pt x="47625" y="852487"/>
                </a:lnTo>
                <a:lnTo>
                  <a:pt x="47625" y="517817"/>
                </a:lnTo>
                <a:close/>
              </a:path>
              <a:path w="47625" h="2406015">
                <a:moveTo>
                  <a:pt x="47625" y="0"/>
                </a:moveTo>
                <a:lnTo>
                  <a:pt x="0" y="0"/>
                </a:lnTo>
                <a:lnTo>
                  <a:pt x="0" y="334670"/>
                </a:lnTo>
                <a:lnTo>
                  <a:pt x="47625" y="334670"/>
                </a:lnTo>
                <a:lnTo>
                  <a:pt x="47625" y="0"/>
                </a:lnTo>
                <a:close/>
              </a:path>
            </a:pathLst>
          </a:custGeom>
          <a:solidFill>
            <a:srgbClr val="445C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58074" y="4521186"/>
            <a:ext cx="47625" cy="2790825"/>
          </a:xfrm>
          <a:custGeom>
            <a:avLst/>
            <a:gdLst/>
            <a:ahLst/>
            <a:cxnLst/>
            <a:rect l="l" t="t" r="r" b="b"/>
            <a:pathLst>
              <a:path w="47625" h="2790825">
                <a:moveTo>
                  <a:pt x="47625" y="2105126"/>
                </a:moveTo>
                <a:lnTo>
                  <a:pt x="0" y="2105126"/>
                </a:lnTo>
                <a:lnTo>
                  <a:pt x="0" y="2790291"/>
                </a:lnTo>
                <a:lnTo>
                  <a:pt x="47625" y="2790291"/>
                </a:lnTo>
                <a:lnTo>
                  <a:pt x="47625" y="2105126"/>
                </a:lnTo>
                <a:close/>
              </a:path>
              <a:path w="47625" h="2790825">
                <a:moveTo>
                  <a:pt x="47625" y="1576997"/>
                </a:moveTo>
                <a:lnTo>
                  <a:pt x="0" y="1576997"/>
                </a:lnTo>
                <a:lnTo>
                  <a:pt x="0" y="1911667"/>
                </a:lnTo>
                <a:lnTo>
                  <a:pt x="47625" y="1911667"/>
                </a:lnTo>
                <a:lnTo>
                  <a:pt x="47625" y="1576997"/>
                </a:lnTo>
                <a:close/>
              </a:path>
              <a:path w="47625" h="2790825">
                <a:moveTo>
                  <a:pt x="47625" y="1075702"/>
                </a:moveTo>
                <a:lnTo>
                  <a:pt x="0" y="1075702"/>
                </a:lnTo>
                <a:lnTo>
                  <a:pt x="0" y="1410385"/>
                </a:lnTo>
                <a:lnTo>
                  <a:pt x="47625" y="1410385"/>
                </a:lnTo>
                <a:lnTo>
                  <a:pt x="47625" y="1075702"/>
                </a:lnTo>
                <a:close/>
              </a:path>
              <a:path w="47625" h="2790825">
                <a:moveTo>
                  <a:pt x="47625" y="517817"/>
                </a:moveTo>
                <a:lnTo>
                  <a:pt x="0" y="517817"/>
                </a:lnTo>
                <a:lnTo>
                  <a:pt x="0" y="852487"/>
                </a:lnTo>
                <a:lnTo>
                  <a:pt x="47625" y="852487"/>
                </a:lnTo>
                <a:lnTo>
                  <a:pt x="47625" y="517817"/>
                </a:lnTo>
                <a:close/>
              </a:path>
              <a:path w="47625" h="2790825">
                <a:moveTo>
                  <a:pt x="47625" y="0"/>
                </a:moveTo>
                <a:lnTo>
                  <a:pt x="0" y="0"/>
                </a:lnTo>
                <a:lnTo>
                  <a:pt x="0" y="334670"/>
                </a:lnTo>
                <a:lnTo>
                  <a:pt x="47625" y="334670"/>
                </a:lnTo>
                <a:lnTo>
                  <a:pt x="47625" y="0"/>
                </a:lnTo>
                <a:close/>
              </a:path>
            </a:pathLst>
          </a:custGeom>
          <a:solidFill>
            <a:srgbClr val="445C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607305" y="5405026"/>
            <a:ext cx="3766820" cy="1915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9500"/>
              </a:lnSpc>
              <a:spcBef>
                <a:spcPts val="100"/>
              </a:spcBef>
            </a:pPr>
            <a:r>
              <a:rPr sz="2200" spc="105" dirty="0">
                <a:solidFill>
                  <a:srgbClr val="325C78"/>
                </a:solidFill>
                <a:latin typeface="Trebuchet MS"/>
                <a:cs typeface="Trebuchet MS"/>
              </a:rPr>
              <a:t>Sélection</a:t>
            </a:r>
            <a:r>
              <a:rPr sz="2200" spc="-10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210" dirty="0">
                <a:solidFill>
                  <a:srgbClr val="325C78"/>
                </a:solidFill>
                <a:latin typeface="Trebuchet MS"/>
                <a:cs typeface="Trebuchet MS"/>
              </a:rPr>
              <a:t>des</a:t>
            </a:r>
            <a:r>
              <a:rPr sz="2200" spc="-10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114" dirty="0">
                <a:solidFill>
                  <a:srgbClr val="325C78"/>
                </a:solidFill>
                <a:latin typeface="Trebuchet MS"/>
                <a:cs typeface="Trebuchet MS"/>
              </a:rPr>
              <a:t>mots </a:t>
            </a:r>
            <a:r>
              <a:rPr sz="2200" spc="100" dirty="0">
                <a:solidFill>
                  <a:srgbClr val="325C78"/>
                </a:solidFill>
                <a:latin typeface="Trebuchet MS"/>
                <a:cs typeface="Trebuchet MS"/>
              </a:rPr>
              <a:t>Production</a:t>
            </a:r>
            <a:r>
              <a:rPr sz="2200" spc="-7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325C78"/>
                </a:solidFill>
                <a:latin typeface="Trebuchet MS"/>
                <a:cs typeface="Trebuchet MS"/>
              </a:rPr>
              <a:t>lexicale</a:t>
            </a:r>
            <a:endParaRPr sz="2200">
              <a:latin typeface="Trebuchet MS"/>
              <a:cs typeface="Trebuchet MS"/>
            </a:endParaRPr>
          </a:p>
          <a:p>
            <a:pPr marL="12700" marR="5080">
              <a:lnSpc>
                <a:spcPct val="116500"/>
              </a:lnSpc>
              <a:spcBef>
                <a:spcPts val="830"/>
              </a:spcBef>
            </a:pPr>
            <a:r>
              <a:rPr sz="2200" spc="170" dirty="0">
                <a:solidFill>
                  <a:srgbClr val="325C78"/>
                </a:solidFill>
                <a:latin typeface="Trebuchet MS"/>
                <a:cs typeface="Trebuchet MS"/>
              </a:rPr>
              <a:t>Suppression</a:t>
            </a:r>
            <a:r>
              <a:rPr sz="2200" spc="-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325C78"/>
                </a:solidFill>
                <a:latin typeface="Trebuchet MS"/>
                <a:cs typeface="Trebuchet MS"/>
              </a:rPr>
              <a:t>d’une</a:t>
            </a:r>
            <a:r>
              <a:rPr sz="2200" spc="-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200" spc="145" dirty="0">
                <a:solidFill>
                  <a:srgbClr val="325C78"/>
                </a:solidFill>
                <a:latin typeface="Trebuchet MS"/>
                <a:cs typeface="Trebuchet MS"/>
              </a:rPr>
              <a:t>réponse </a:t>
            </a:r>
            <a:r>
              <a:rPr sz="2200" spc="80" dirty="0">
                <a:solidFill>
                  <a:srgbClr val="325C78"/>
                </a:solidFill>
                <a:latin typeface="Trebuchet MS"/>
                <a:cs typeface="Trebuchet MS"/>
              </a:rPr>
              <a:t>dominante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850484" y="9215479"/>
            <a:ext cx="13278485" cy="88519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R="570865" algn="r">
              <a:lnSpc>
                <a:spcPct val="100000"/>
              </a:lnSpc>
              <a:spcBef>
                <a:spcPts val="235"/>
              </a:spcBef>
            </a:pPr>
            <a:r>
              <a:rPr sz="2000" spc="-25" dirty="0">
                <a:latin typeface="Lucida Sans Unicode"/>
                <a:cs typeface="Lucida Sans Unicode"/>
              </a:rPr>
              <a:t>12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964"/>
              </a:spcBef>
            </a:pPr>
            <a:r>
              <a:rPr sz="1750" spc="-10" dirty="0">
                <a:latin typeface="Lucida Sans Unicode"/>
                <a:cs typeface="Lucida Sans Unicode"/>
              </a:rPr>
              <a:t>(Barker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et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75" dirty="0">
                <a:latin typeface="Lucida Sans Unicode"/>
                <a:cs typeface="Lucida Sans Unicode"/>
              </a:rPr>
              <a:t>al.,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110" dirty="0">
                <a:latin typeface="Lucida Sans Unicode"/>
                <a:cs typeface="Lucida Sans Unicode"/>
              </a:rPr>
              <a:t>2017;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30" dirty="0">
                <a:latin typeface="Lucida Sans Unicode"/>
                <a:cs typeface="Lucida Sans Unicode"/>
              </a:rPr>
              <a:t>Bertuletti,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114" dirty="0">
                <a:latin typeface="Lucida Sans Unicode"/>
                <a:cs typeface="Lucida Sans Unicode"/>
              </a:rPr>
              <a:t>2012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90" dirty="0">
                <a:latin typeface="Lucida Sans Unicode"/>
                <a:cs typeface="Lucida Sans Unicode"/>
              </a:rPr>
              <a:t>;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30" dirty="0">
                <a:latin typeface="Lucida Sans Unicode"/>
                <a:cs typeface="Lucida Sans Unicode"/>
              </a:rPr>
              <a:t>Cacherat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et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40" dirty="0">
                <a:latin typeface="Lucida Sans Unicode"/>
                <a:cs typeface="Lucida Sans Unicode"/>
              </a:rPr>
              <a:t>Spindler,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114" dirty="0">
                <a:latin typeface="Lucida Sans Unicode"/>
                <a:cs typeface="Lucida Sans Unicode"/>
              </a:rPr>
              <a:t>2022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90" dirty="0">
                <a:latin typeface="Lucida Sans Unicode"/>
                <a:cs typeface="Lucida Sans Unicode"/>
              </a:rPr>
              <a:t>;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Mirman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et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25" dirty="0">
                <a:latin typeface="Lucida Sans Unicode"/>
                <a:cs typeface="Lucida Sans Unicode"/>
              </a:rPr>
              <a:t>Britt,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spc="-114" dirty="0">
                <a:latin typeface="Lucida Sans Unicode"/>
                <a:cs typeface="Lucida Sans Unicode"/>
              </a:rPr>
              <a:t>2014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90" dirty="0">
                <a:latin typeface="Lucida Sans Unicode"/>
                <a:cs typeface="Lucida Sans Unicode"/>
              </a:rPr>
              <a:t>;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40" dirty="0">
                <a:latin typeface="Lucida Sans Unicode"/>
                <a:cs typeface="Lucida Sans Unicode"/>
              </a:rPr>
              <a:t>Simon,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114" dirty="0">
                <a:latin typeface="Lucida Sans Unicode"/>
                <a:cs typeface="Lucida Sans Unicode"/>
              </a:rPr>
              <a:t>2014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90" dirty="0">
                <a:latin typeface="Lucida Sans Unicode"/>
                <a:cs typeface="Lucida Sans Unicode"/>
              </a:rPr>
              <a:t>;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20" dirty="0">
                <a:latin typeface="Lucida Sans Unicode"/>
                <a:cs typeface="Lucida Sans Unicode"/>
              </a:rPr>
              <a:t>Simon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et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40" dirty="0">
                <a:latin typeface="Lucida Sans Unicode"/>
                <a:cs typeface="Lucida Sans Unicode"/>
              </a:rPr>
              <a:t>Rousseau,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10" dirty="0">
                <a:latin typeface="Lucida Sans Unicode"/>
                <a:cs typeface="Lucida Sans Unicode"/>
              </a:rPr>
              <a:t>2017)</a:t>
            </a:r>
            <a:endParaRPr sz="1750">
              <a:latin typeface="Lucida Sans Unicode"/>
              <a:cs typeface="Lucida Sans Unicode"/>
            </a:endParaRPr>
          </a:p>
        </p:txBody>
      </p:sp>
      <p:sp>
        <p:nvSpPr>
          <p:cNvPr id="26" name="object 26" descr="$PPTXTitle"/>
          <p:cNvSpPr txBox="1">
            <a:spLocks noGrp="1"/>
          </p:cNvSpPr>
          <p:nvPr>
            <p:ph type="title"/>
          </p:nvPr>
        </p:nvSpPr>
        <p:spPr>
          <a:xfrm>
            <a:off x="730689" y="881143"/>
            <a:ext cx="172237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Interrelations</a:t>
            </a:r>
            <a:r>
              <a:rPr spc="-135" dirty="0"/>
              <a:t> </a:t>
            </a:r>
            <a:r>
              <a:rPr dirty="0"/>
              <a:t>entre</a:t>
            </a:r>
            <a:r>
              <a:rPr spc="-110" dirty="0"/>
              <a:t> </a:t>
            </a:r>
            <a:r>
              <a:rPr dirty="0"/>
              <a:t>langage</a:t>
            </a:r>
            <a:r>
              <a:rPr spc="-110" dirty="0"/>
              <a:t> </a:t>
            </a:r>
            <a:r>
              <a:rPr dirty="0"/>
              <a:t>et</a:t>
            </a:r>
            <a:r>
              <a:rPr spc="-114" dirty="0"/>
              <a:t> </a:t>
            </a:r>
            <a:r>
              <a:rPr dirty="0"/>
              <a:t>fonctions</a:t>
            </a:r>
            <a:r>
              <a:rPr spc="-110" dirty="0"/>
              <a:t> </a:t>
            </a:r>
            <a:r>
              <a:rPr spc="-10" dirty="0"/>
              <a:t>exécutives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30689" y="881143"/>
            <a:ext cx="71843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Gestion </a:t>
            </a:r>
            <a:r>
              <a:rPr spc="-10" dirty="0"/>
              <a:t>émotionnelle</a:t>
            </a:r>
          </a:p>
        </p:txBody>
      </p:sp>
      <p:sp>
        <p:nvSpPr>
          <p:cNvPr id="3" name="object 3"/>
          <p:cNvSpPr/>
          <p:nvPr/>
        </p:nvSpPr>
        <p:spPr>
          <a:xfrm>
            <a:off x="1045662" y="2411719"/>
            <a:ext cx="7622540" cy="5080"/>
          </a:xfrm>
          <a:custGeom>
            <a:avLst/>
            <a:gdLst/>
            <a:ahLst/>
            <a:cxnLst/>
            <a:rect l="l" t="t" r="r" b="b"/>
            <a:pathLst>
              <a:path w="7622540" h="5080">
                <a:moveTo>
                  <a:pt x="0" y="4762"/>
                </a:moveTo>
                <a:lnTo>
                  <a:pt x="7622411" y="0"/>
                </a:lnTo>
              </a:path>
            </a:pathLst>
          </a:custGeom>
          <a:ln w="9524">
            <a:solidFill>
              <a:srgbClr val="325C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32962" y="1827155"/>
            <a:ext cx="4213225" cy="479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50" spc="-200" dirty="0">
                <a:solidFill>
                  <a:srgbClr val="325C78"/>
                </a:solidFill>
                <a:latin typeface="Arial Black"/>
                <a:cs typeface="Arial Black"/>
              </a:rPr>
              <a:t>Compétences</a:t>
            </a:r>
            <a:r>
              <a:rPr sz="2950" spc="-175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25" dirty="0">
                <a:solidFill>
                  <a:srgbClr val="325C78"/>
                </a:solidFill>
                <a:latin typeface="Arial Black"/>
                <a:cs typeface="Arial Black"/>
              </a:rPr>
              <a:t>altérées</a:t>
            </a:r>
            <a:endParaRPr sz="2950">
              <a:latin typeface="Arial Black"/>
              <a:cs typeface="Arial Black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07712" y="2497558"/>
            <a:ext cx="4789805" cy="1895475"/>
            <a:chOff x="1007712" y="2497558"/>
            <a:chExt cx="4789805" cy="1895475"/>
          </a:xfrm>
        </p:grpSpPr>
        <p:sp>
          <p:nvSpPr>
            <p:cNvPr id="6" name="object 6"/>
            <p:cNvSpPr/>
            <p:nvPr/>
          </p:nvSpPr>
          <p:spPr>
            <a:xfrm>
              <a:off x="1045662" y="2535659"/>
              <a:ext cx="4711065" cy="1819275"/>
            </a:xfrm>
            <a:custGeom>
              <a:avLst/>
              <a:gdLst/>
              <a:ahLst/>
              <a:cxnLst/>
              <a:rect l="l" t="t" r="r" b="b"/>
              <a:pathLst>
                <a:path w="4711065" h="1819275">
                  <a:moveTo>
                    <a:pt x="4342093" y="1818957"/>
                  </a:moveTo>
                  <a:lnTo>
                    <a:pt x="371474" y="1818957"/>
                  </a:lnTo>
                  <a:lnTo>
                    <a:pt x="322646" y="1815735"/>
                  </a:lnTo>
                  <a:lnTo>
                    <a:pt x="275068" y="1806230"/>
                  </a:lnTo>
                  <a:lnTo>
                    <a:pt x="229317" y="1790680"/>
                  </a:lnTo>
                  <a:lnTo>
                    <a:pt x="185971" y="1769324"/>
                  </a:lnTo>
                  <a:lnTo>
                    <a:pt x="145607" y="1742403"/>
                  </a:lnTo>
                  <a:lnTo>
                    <a:pt x="108802" y="1710154"/>
                  </a:lnTo>
                  <a:lnTo>
                    <a:pt x="76553" y="1673349"/>
                  </a:lnTo>
                  <a:lnTo>
                    <a:pt x="49632" y="1632985"/>
                  </a:lnTo>
                  <a:lnTo>
                    <a:pt x="28276" y="1589639"/>
                  </a:lnTo>
                  <a:lnTo>
                    <a:pt x="12726" y="1543888"/>
                  </a:lnTo>
                  <a:lnTo>
                    <a:pt x="3221" y="1496310"/>
                  </a:lnTo>
                  <a:lnTo>
                    <a:pt x="0" y="1447481"/>
                  </a:lnTo>
                  <a:lnTo>
                    <a:pt x="0" y="371475"/>
                  </a:lnTo>
                  <a:lnTo>
                    <a:pt x="3221" y="322646"/>
                  </a:lnTo>
                  <a:lnTo>
                    <a:pt x="12726" y="275068"/>
                  </a:lnTo>
                  <a:lnTo>
                    <a:pt x="28276" y="229317"/>
                  </a:lnTo>
                  <a:lnTo>
                    <a:pt x="49632" y="185971"/>
                  </a:lnTo>
                  <a:lnTo>
                    <a:pt x="76553" y="145607"/>
                  </a:lnTo>
                  <a:lnTo>
                    <a:pt x="108802" y="108802"/>
                  </a:lnTo>
                  <a:lnTo>
                    <a:pt x="145607" y="76553"/>
                  </a:lnTo>
                  <a:lnTo>
                    <a:pt x="185971" y="49632"/>
                  </a:lnTo>
                  <a:lnTo>
                    <a:pt x="229317" y="28276"/>
                  </a:lnTo>
                  <a:lnTo>
                    <a:pt x="275068" y="12727"/>
                  </a:lnTo>
                  <a:lnTo>
                    <a:pt x="322646" y="3221"/>
                  </a:lnTo>
                  <a:lnTo>
                    <a:pt x="371474" y="0"/>
                  </a:lnTo>
                  <a:lnTo>
                    <a:pt x="4342093" y="0"/>
                  </a:lnTo>
                  <a:lnTo>
                    <a:pt x="4390921" y="3221"/>
                  </a:lnTo>
                  <a:lnTo>
                    <a:pt x="4438499" y="12727"/>
                  </a:lnTo>
                  <a:lnTo>
                    <a:pt x="4484250" y="28276"/>
                  </a:lnTo>
                  <a:lnTo>
                    <a:pt x="4527596" y="49632"/>
                  </a:lnTo>
                  <a:lnTo>
                    <a:pt x="4567960" y="76553"/>
                  </a:lnTo>
                  <a:lnTo>
                    <a:pt x="4604765" y="108802"/>
                  </a:lnTo>
                  <a:lnTo>
                    <a:pt x="4637014" y="145607"/>
                  </a:lnTo>
                  <a:lnTo>
                    <a:pt x="4663935" y="185971"/>
                  </a:lnTo>
                  <a:lnTo>
                    <a:pt x="4685291" y="229317"/>
                  </a:lnTo>
                  <a:lnTo>
                    <a:pt x="4700841" y="275068"/>
                  </a:lnTo>
                  <a:lnTo>
                    <a:pt x="4710346" y="322646"/>
                  </a:lnTo>
                  <a:lnTo>
                    <a:pt x="4710814" y="329742"/>
                  </a:lnTo>
                  <a:lnTo>
                    <a:pt x="4710814" y="1489214"/>
                  </a:lnTo>
                  <a:lnTo>
                    <a:pt x="4700841" y="1543888"/>
                  </a:lnTo>
                  <a:lnTo>
                    <a:pt x="4685291" y="1589639"/>
                  </a:lnTo>
                  <a:lnTo>
                    <a:pt x="4663935" y="1632985"/>
                  </a:lnTo>
                  <a:lnTo>
                    <a:pt x="4637014" y="1673349"/>
                  </a:lnTo>
                  <a:lnTo>
                    <a:pt x="4604765" y="1710154"/>
                  </a:lnTo>
                  <a:lnTo>
                    <a:pt x="4567960" y="1742403"/>
                  </a:lnTo>
                  <a:lnTo>
                    <a:pt x="4527596" y="1769324"/>
                  </a:lnTo>
                  <a:lnTo>
                    <a:pt x="4484250" y="1790680"/>
                  </a:lnTo>
                  <a:lnTo>
                    <a:pt x="4438499" y="1806230"/>
                  </a:lnTo>
                  <a:lnTo>
                    <a:pt x="4390921" y="1815735"/>
                  </a:lnTo>
                  <a:lnTo>
                    <a:pt x="4342093" y="1818957"/>
                  </a:lnTo>
                  <a:close/>
                </a:path>
              </a:pathLst>
            </a:custGeom>
            <a:solidFill>
              <a:srgbClr val="C6D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5812" y="2535658"/>
              <a:ext cx="4713605" cy="1819275"/>
            </a:xfrm>
            <a:custGeom>
              <a:avLst/>
              <a:gdLst/>
              <a:ahLst/>
              <a:cxnLst/>
              <a:rect l="l" t="t" r="r" b="b"/>
              <a:pathLst>
                <a:path w="4713605" h="1819275">
                  <a:moveTo>
                    <a:pt x="371448" y="0"/>
                  </a:moveTo>
                  <a:lnTo>
                    <a:pt x="4341786" y="0"/>
                  </a:lnTo>
                  <a:lnTo>
                    <a:pt x="4390611" y="3221"/>
                  </a:lnTo>
                  <a:lnTo>
                    <a:pt x="4438186" y="12725"/>
                  </a:lnTo>
                  <a:lnTo>
                    <a:pt x="4483933" y="28274"/>
                  </a:lnTo>
                  <a:lnTo>
                    <a:pt x="4527277" y="49628"/>
                  </a:lnTo>
                  <a:lnTo>
                    <a:pt x="4567638" y="76548"/>
                  </a:lnTo>
                  <a:lnTo>
                    <a:pt x="4604440" y="108794"/>
                  </a:lnTo>
                  <a:lnTo>
                    <a:pt x="4636686" y="145596"/>
                  </a:lnTo>
                  <a:lnTo>
                    <a:pt x="4663606" y="185958"/>
                  </a:lnTo>
                  <a:lnTo>
                    <a:pt x="4684960" y="229301"/>
                  </a:lnTo>
                  <a:lnTo>
                    <a:pt x="4700509" y="275049"/>
                  </a:lnTo>
                  <a:lnTo>
                    <a:pt x="4710013" y="322623"/>
                  </a:lnTo>
                  <a:lnTo>
                    <a:pt x="4713235" y="371448"/>
                  </a:lnTo>
                  <a:lnTo>
                    <a:pt x="4713235" y="1447379"/>
                  </a:lnTo>
                  <a:lnTo>
                    <a:pt x="4710014" y="1496204"/>
                  </a:lnTo>
                  <a:lnTo>
                    <a:pt x="4700509" y="1543779"/>
                  </a:lnTo>
                  <a:lnTo>
                    <a:pt x="4684960" y="1589527"/>
                  </a:lnTo>
                  <a:lnTo>
                    <a:pt x="4663606" y="1632870"/>
                  </a:lnTo>
                  <a:lnTo>
                    <a:pt x="4636687" y="1673231"/>
                  </a:lnTo>
                  <a:lnTo>
                    <a:pt x="4604440" y="1710033"/>
                  </a:lnTo>
                  <a:lnTo>
                    <a:pt x="4567638" y="1742280"/>
                  </a:lnTo>
                  <a:lnTo>
                    <a:pt x="4527277" y="1769200"/>
                  </a:lnTo>
                  <a:lnTo>
                    <a:pt x="4483933" y="1790553"/>
                  </a:lnTo>
                  <a:lnTo>
                    <a:pt x="4438186" y="1806102"/>
                  </a:lnTo>
                  <a:lnTo>
                    <a:pt x="4390611" y="1815607"/>
                  </a:lnTo>
                  <a:lnTo>
                    <a:pt x="4341786" y="1818828"/>
                  </a:lnTo>
                  <a:lnTo>
                    <a:pt x="371448" y="1818828"/>
                  </a:lnTo>
                  <a:lnTo>
                    <a:pt x="322624" y="1815607"/>
                  </a:lnTo>
                  <a:lnTo>
                    <a:pt x="275049" y="1806102"/>
                  </a:lnTo>
                  <a:lnTo>
                    <a:pt x="229301" y="1790553"/>
                  </a:lnTo>
                  <a:lnTo>
                    <a:pt x="185958" y="1769199"/>
                  </a:lnTo>
                  <a:lnTo>
                    <a:pt x="145596" y="1742280"/>
                  </a:lnTo>
                  <a:lnTo>
                    <a:pt x="108794" y="1710033"/>
                  </a:lnTo>
                  <a:lnTo>
                    <a:pt x="76548" y="1673231"/>
                  </a:lnTo>
                  <a:lnTo>
                    <a:pt x="49628" y="1632870"/>
                  </a:lnTo>
                  <a:lnTo>
                    <a:pt x="28274" y="1589527"/>
                  </a:lnTo>
                  <a:lnTo>
                    <a:pt x="12726" y="1543779"/>
                  </a:lnTo>
                  <a:lnTo>
                    <a:pt x="3221" y="1496204"/>
                  </a:lnTo>
                  <a:lnTo>
                    <a:pt x="0" y="1447379"/>
                  </a:lnTo>
                  <a:lnTo>
                    <a:pt x="0" y="371448"/>
                  </a:lnTo>
                  <a:lnTo>
                    <a:pt x="3221" y="322623"/>
                  </a:lnTo>
                  <a:lnTo>
                    <a:pt x="12726" y="275049"/>
                  </a:lnTo>
                  <a:lnTo>
                    <a:pt x="28274" y="229301"/>
                  </a:lnTo>
                  <a:lnTo>
                    <a:pt x="49628" y="185958"/>
                  </a:lnTo>
                  <a:lnTo>
                    <a:pt x="76548" y="145596"/>
                  </a:lnTo>
                  <a:lnTo>
                    <a:pt x="108794" y="108794"/>
                  </a:lnTo>
                  <a:lnTo>
                    <a:pt x="145596" y="76548"/>
                  </a:lnTo>
                  <a:lnTo>
                    <a:pt x="185958" y="49628"/>
                  </a:lnTo>
                  <a:lnTo>
                    <a:pt x="229301" y="28274"/>
                  </a:lnTo>
                  <a:lnTo>
                    <a:pt x="275049" y="12726"/>
                  </a:lnTo>
                  <a:lnTo>
                    <a:pt x="322624" y="3221"/>
                  </a:lnTo>
                  <a:lnTo>
                    <a:pt x="371448" y="0"/>
                  </a:lnTo>
                </a:path>
              </a:pathLst>
            </a:custGeom>
            <a:ln w="76200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15574" y="2634115"/>
            <a:ext cx="4373880" cy="152082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065" marR="5080" indent="-635" algn="ctr">
              <a:lnSpc>
                <a:spcPts val="2930"/>
              </a:lnSpc>
              <a:spcBef>
                <a:spcPts val="254"/>
              </a:spcBef>
            </a:pPr>
            <a:r>
              <a:rPr sz="2500" b="1" dirty="0">
                <a:solidFill>
                  <a:srgbClr val="283C54"/>
                </a:solidFill>
                <a:latin typeface="Arial"/>
                <a:cs typeface="Arial"/>
              </a:rPr>
              <a:t>Régulation</a:t>
            </a:r>
            <a:r>
              <a:rPr sz="2500" b="1" spc="22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2500" b="1" spc="-10" dirty="0">
                <a:solidFill>
                  <a:srgbClr val="283C54"/>
                </a:solidFill>
                <a:latin typeface="Arial"/>
                <a:cs typeface="Arial"/>
              </a:rPr>
              <a:t>émotionnelle </a:t>
            </a:r>
            <a:r>
              <a:rPr sz="2500" spc="145" dirty="0">
                <a:solidFill>
                  <a:srgbClr val="283C54"/>
                </a:solidFill>
                <a:latin typeface="Trebuchet MS"/>
                <a:cs typeface="Trebuchet MS"/>
              </a:rPr>
              <a:t>Incohérence</a:t>
            </a:r>
            <a:r>
              <a:rPr sz="2500" spc="-110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500" spc="85" dirty="0">
                <a:solidFill>
                  <a:srgbClr val="283C54"/>
                </a:solidFill>
                <a:latin typeface="Trebuchet MS"/>
                <a:cs typeface="Trebuchet MS"/>
              </a:rPr>
              <a:t>entre</a:t>
            </a:r>
            <a:r>
              <a:rPr sz="2500" spc="-110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500" spc="-10" dirty="0">
                <a:solidFill>
                  <a:srgbClr val="283C54"/>
                </a:solidFill>
                <a:latin typeface="Trebuchet MS"/>
                <a:cs typeface="Trebuchet MS"/>
              </a:rPr>
              <a:t>l’émotion </a:t>
            </a:r>
            <a:r>
              <a:rPr sz="2500" spc="120" dirty="0">
                <a:solidFill>
                  <a:srgbClr val="283C54"/>
                </a:solidFill>
                <a:latin typeface="Trebuchet MS"/>
                <a:cs typeface="Trebuchet MS"/>
              </a:rPr>
              <a:t>ressentie</a:t>
            </a:r>
            <a:r>
              <a:rPr sz="2500" spc="-125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500" spc="55" dirty="0">
                <a:solidFill>
                  <a:srgbClr val="283C54"/>
                </a:solidFill>
                <a:latin typeface="Trebuchet MS"/>
                <a:cs typeface="Trebuchet MS"/>
              </a:rPr>
              <a:t>et</a:t>
            </a:r>
            <a:r>
              <a:rPr sz="2500" spc="-120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500" spc="-50" dirty="0">
                <a:solidFill>
                  <a:srgbClr val="283C54"/>
                </a:solidFill>
                <a:latin typeface="Trebuchet MS"/>
                <a:cs typeface="Trebuchet MS"/>
              </a:rPr>
              <a:t>la</a:t>
            </a:r>
            <a:r>
              <a:rPr sz="2500" spc="-125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500" spc="170" dirty="0">
                <a:solidFill>
                  <a:srgbClr val="283C54"/>
                </a:solidFill>
                <a:latin typeface="Trebuchet MS"/>
                <a:cs typeface="Trebuchet MS"/>
              </a:rPr>
              <a:t>réponse </a:t>
            </a:r>
            <a:r>
              <a:rPr sz="2500" spc="110" dirty="0">
                <a:solidFill>
                  <a:srgbClr val="283C54"/>
                </a:solidFill>
                <a:latin typeface="Trebuchet MS"/>
                <a:cs typeface="Trebuchet MS"/>
              </a:rPr>
              <a:t>comportementale</a:t>
            </a:r>
            <a:endParaRPr sz="25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749266" y="2497558"/>
            <a:ext cx="4789805" cy="1895475"/>
            <a:chOff x="6749266" y="2497558"/>
            <a:chExt cx="4789805" cy="1895475"/>
          </a:xfrm>
        </p:grpSpPr>
        <p:sp>
          <p:nvSpPr>
            <p:cNvPr id="10" name="object 10"/>
            <p:cNvSpPr/>
            <p:nvPr/>
          </p:nvSpPr>
          <p:spPr>
            <a:xfrm>
              <a:off x="6787214" y="2535659"/>
              <a:ext cx="4711065" cy="1819275"/>
            </a:xfrm>
            <a:custGeom>
              <a:avLst/>
              <a:gdLst/>
              <a:ahLst/>
              <a:cxnLst/>
              <a:rect l="l" t="t" r="r" b="b"/>
              <a:pathLst>
                <a:path w="4711065" h="1819275">
                  <a:moveTo>
                    <a:pt x="4342092" y="1818957"/>
                  </a:moveTo>
                  <a:lnTo>
                    <a:pt x="371475" y="1818957"/>
                  </a:lnTo>
                  <a:lnTo>
                    <a:pt x="322647" y="1815735"/>
                  </a:lnTo>
                  <a:lnTo>
                    <a:pt x="275068" y="1806230"/>
                  </a:lnTo>
                  <a:lnTo>
                    <a:pt x="229317" y="1790680"/>
                  </a:lnTo>
                  <a:lnTo>
                    <a:pt x="185971" y="1769324"/>
                  </a:lnTo>
                  <a:lnTo>
                    <a:pt x="145607" y="1742403"/>
                  </a:lnTo>
                  <a:lnTo>
                    <a:pt x="108802" y="1710154"/>
                  </a:lnTo>
                  <a:lnTo>
                    <a:pt x="76553" y="1673349"/>
                  </a:lnTo>
                  <a:lnTo>
                    <a:pt x="49632" y="1632985"/>
                  </a:lnTo>
                  <a:lnTo>
                    <a:pt x="28276" y="1589639"/>
                  </a:lnTo>
                  <a:lnTo>
                    <a:pt x="12727" y="1543888"/>
                  </a:lnTo>
                  <a:lnTo>
                    <a:pt x="3221" y="1496310"/>
                  </a:lnTo>
                  <a:lnTo>
                    <a:pt x="0" y="1447481"/>
                  </a:lnTo>
                  <a:lnTo>
                    <a:pt x="0" y="371475"/>
                  </a:lnTo>
                  <a:lnTo>
                    <a:pt x="3221" y="322646"/>
                  </a:lnTo>
                  <a:lnTo>
                    <a:pt x="12727" y="275068"/>
                  </a:lnTo>
                  <a:lnTo>
                    <a:pt x="28276" y="229317"/>
                  </a:lnTo>
                  <a:lnTo>
                    <a:pt x="49632" y="185971"/>
                  </a:lnTo>
                  <a:lnTo>
                    <a:pt x="76553" y="145607"/>
                  </a:lnTo>
                  <a:lnTo>
                    <a:pt x="108802" y="108802"/>
                  </a:lnTo>
                  <a:lnTo>
                    <a:pt x="145607" y="76553"/>
                  </a:lnTo>
                  <a:lnTo>
                    <a:pt x="185971" y="49632"/>
                  </a:lnTo>
                  <a:lnTo>
                    <a:pt x="229317" y="28276"/>
                  </a:lnTo>
                  <a:lnTo>
                    <a:pt x="275068" y="12727"/>
                  </a:lnTo>
                  <a:lnTo>
                    <a:pt x="322647" y="3221"/>
                  </a:lnTo>
                  <a:lnTo>
                    <a:pt x="371475" y="0"/>
                  </a:lnTo>
                  <a:lnTo>
                    <a:pt x="4342092" y="0"/>
                  </a:lnTo>
                  <a:lnTo>
                    <a:pt x="4390921" y="3221"/>
                  </a:lnTo>
                  <a:lnTo>
                    <a:pt x="4438499" y="12727"/>
                  </a:lnTo>
                  <a:lnTo>
                    <a:pt x="4484250" y="28276"/>
                  </a:lnTo>
                  <a:lnTo>
                    <a:pt x="4527596" y="49632"/>
                  </a:lnTo>
                  <a:lnTo>
                    <a:pt x="4567961" y="76553"/>
                  </a:lnTo>
                  <a:lnTo>
                    <a:pt x="4604765" y="108802"/>
                  </a:lnTo>
                  <a:lnTo>
                    <a:pt x="4637014" y="145607"/>
                  </a:lnTo>
                  <a:lnTo>
                    <a:pt x="4663935" y="185971"/>
                  </a:lnTo>
                  <a:lnTo>
                    <a:pt x="4685291" y="229317"/>
                  </a:lnTo>
                  <a:lnTo>
                    <a:pt x="4700840" y="275068"/>
                  </a:lnTo>
                  <a:lnTo>
                    <a:pt x="4710346" y="322646"/>
                  </a:lnTo>
                  <a:lnTo>
                    <a:pt x="4710814" y="329744"/>
                  </a:lnTo>
                  <a:lnTo>
                    <a:pt x="4710814" y="1489212"/>
                  </a:lnTo>
                  <a:lnTo>
                    <a:pt x="4700840" y="1543888"/>
                  </a:lnTo>
                  <a:lnTo>
                    <a:pt x="4685291" y="1589639"/>
                  </a:lnTo>
                  <a:lnTo>
                    <a:pt x="4663935" y="1632985"/>
                  </a:lnTo>
                  <a:lnTo>
                    <a:pt x="4637014" y="1673349"/>
                  </a:lnTo>
                  <a:lnTo>
                    <a:pt x="4604765" y="1710154"/>
                  </a:lnTo>
                  <a:lnTo>
                    <a:pt x="4567961" y="1742403"/>
                  </a:lnTo>
                  <a:lnTo>
                    <a:pt x="4527596" y="1769324"/>
                  </a:lnTo>
                  <a:lnTo>
                    <a:pt x="4484250" y="1790680"/>
                  </a:lnTo>
                  <a:lnTo>
                    <a:pt x="4438499" y="1806230"/>
                  </a:lnTo>
                  <a:lnTo>
                    <a:pt x="4390921" y="1815735"/>
                  </a:lnTo>
                  <a:lnTo>
                    <a:pt x="4342092" y="1818957"/>
                  </a:lnTo>
                  <a:close/>
                </a:path>
              </a:pathLst>
            </a:custGeom>
            <a:solidFill>
              <a:srgbClr val="C6D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87366" y="2535658"/>
              <a:ext cx="4713605" cy="1819275"/>
            </a:xfrm>
            <a:custGeom>
              <a:avLst/>
              <a:gdLst/>
              <a:ahLst/>
              <a:cxnLst/>
              <a:rect l="l" t="t" r="r" b="b"/>
              <a:pathLst>
                <a:path w="4713605" h="1819275">
                  <a:moveTo>
                    <a:pt x="371448" y="0"/>
                  </a:moveTo>
                  <a:lnTo>
                    <a:pt x="4341786" y="0"/>
                  </a:lnTo>
                  <a:lnTo>
                    <a:pt x="4390611" y="3221"/>
                  </a:lnTo>
                  <a:lnTo>
                    <a:pt x="4438185" y="12726"/>
                  </a:lnTo>
                  <a:lnTo>
                    <a:pt x="4483933" y="28274"/>
                  </a:lnTo>
                  <a:lnTo>
                    <a:pt x="4527276" y="49628"/>
                  </a:lnTo>
                  <a:lnTo>
                    <a:pt x="4567638" y="76548"/>
                  </a:lnTo>
                  <a:lnTo>
                    <a:pt x="4604440" y="108795"/>
                  </a:lnTo>
                  <a:lnTo>
                    <a:pt x="4636686" y="145597"/>
                  </a:lnTo>
                  <a:lnTo>
                    <a:pt x="4663606" y="185958"/>
                  </a:lnTo>
                  <a:lnTo>
                    <a:pt x="4684960" y="229301"/>
                  </a:lnTo>
                  <a:lnTo>
                    <a:pt x="4700508" y="275049"/>
                  </a:lnTo>
                  <a:lnTo>
                    <a:pt x="4710013" y="322624"/>
                  </a:lnTo>
                  <a:lnTo>
                    <a:pt x="4713234" y="371448"/>
                  </a:lnTo>
                  <a:lnTo>
                    <a:pt x="4713234" y="1447379"/>
                  </a:lnTo>
                  <a:lnTo>
                    <a:pt x="4710013" y="1496204"/>
                  </a:lnTo>
                  <a:lnTo>
                    <a:pt x="4700508" y="1543779"/>
                  </a:lnTo>
                  <a:lnTo>
                    <a:pt x="4684960" y="1589527"/>
                  </a:lnTo>
                  <a:lnTo>
                    <a:pt x="4663606" y="1632870"/>
                  </a:lnTo>
                  <a:lnTo>
                    <a:pt x="4636686" y="1673231"/>
                  </a:lnTo>
                  <a:lnTo>
                    <a:pt x="4604440" y="1710033"/>
                  </a:lnTo>
                  <a:lnTo>
                    <a:pt x="4567638" y="1742280"/>
                  </a:lnTo>
                  <a:lnTo>
                    <a:pt x="4527276" y="1769199"/>
                  </a:lnTo>
                  <a:lnTo>
                    <a:pt x="4483933" y="1790553"/>
                  </a:lnTo>
                  <a:lnTo>
                    <a:pt x="4438186" y="1806102"/>
                  </a:lnTo>
                  <a:lnTo>
                    <a:pt x="4390611" y="1815607"/>
                  </a:lnTo>
                  <a:lnTo>
                    <a:pt x="4341786" y="1818828"/>
                  </a:lnTo>
                  <a:lnTo>
                    <a:pt x="371448" y="1818828"/>
                  </a:lnTo>
                  <a:lnTo>
                    <a:pt x="322623" y="1815607"/>
                  </a:lnTo>
                  <a:lnTo>
                    <a:pt x="275048" y="1806102"/>
                  </a:lnTo>
                  <a:lnTo>
                    <a:pt x="229301" y="1790553"/>
                  </a:lnTo>
                  <a:lnTo>
                    <a:pt x="185958" y="1769199"/>
                  </a:lnTo>
                  <a:lnTo>
                    <a:pt x="145596" y="1742280"/>
                  </a:lnTo>
                  <a:lnTo>
                    <a:pt x="108794" y="1710033"/>
                  </a:lnTo>
                  <a:lnTo>
                    <a:pt x="76548" y="1673231"/>
                  </a:lnTo>
                  <a:lnTo>
                    <a:pt x="49628" y="1632870"/>
                  </a:lnTo>
                  <a:lnTo>
                    <a:pt x="28274" y="1589527"/>
                  </a:lnTo>
                  <a:lnTo>
                    <a:pt x="12725" y="1543779"/>
                  </a:lnTo>
                  <a:lnTo>
                    <a:pt x="3221" y="1496204"/>
                  </a:lnTo>
                  <a:lnTo>
                    <a:pt x="0" y="1447379"/>
                  </a:lnTo>
                  <a:lnTo>
                    <a:pt x="0" y="371448"/>
                  </a:lnTo>
                  <a:lnTo>
                    <a:pt x="3221" y="322624"/>
                  </a:lnTo>
                  <a:lnTo>
                    <a:pt x="12725" y="275049"/>
                  </a:lnTo>
                  <a:lnTo>
                    <a:pt x="28274" y="229301"/>
                  </a:lnTo>
                  <a:lnTo>
                    <a:pt x="49628" y="185958"/>
                  </a:lnTo>
                  <a:lnTo>
                    <a:pt x="76548" y="145596"/>
                  </a:lnTo>
                  <a:lnTo>
                    <a:pt x="108794" y="108794"/>
                  </a:lnTo>
                  <a:lnTo>
                    <a:pt x="145596" y="76548"/>
                  </a:lnTo>
                  <a:lnTo>
                    <a:pt x="185958" y="49628"/>
                  </a:lnTo>
                  <a:lnTo>
                    <a:pt x="229301" y="28274"/>
                  </a:lnTo>
                  <a:lnTo>
                    <a:pt x="275049" y="12726"/>
                  </a:lnTo>
                  <a:lnTo>
                    <a:pt x="322623" y="3221"/>
                  </a:lnTo>
                  <a:lnTo>
                    <a:pt x="371448" y="0"/>
                  </a:lnTo>
                </a:path>
              </a:pathLst>
            </a:custGeom>
            <a:ln w="76200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148818" y="2624590"/>
            <a:ext cx="3913504" cy="153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500" b="1" dirty="0">
                <a:solidFill>
                  <a:srgbClr val="283C54"/>
                </a:solidFill>
                <a:latin typeface="Arial"/>
                <a:cs typeface="Arial"/>
              </a:rPr>
              <a:t>Expression</a:t>
            </a:r>
            <a:r>
              <a:rPr sz="2500" b="1" spc="30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2500" b="1" spc="-10" dirty="0">
                <a:solidFill>
                  <a:srgbClr val="283C54"/>
                </a:solidFill>
                <a:latin typeface="Arial"/>
                <a:cs typeface="Arial"/>
              </a:rPr>
              <a:t>émotionnelle </a:t>
            </a:r>
            <a:r>
              <a:rPr sz="2500" b="1" spc="65" dirty="0">
                <a:solidFill>
                  <a:srgbClr val="283C54"/>
                </a:solidFill>
                <a:latin typeface="Arial"/>
                <a:cs typeface="Arial"/>
              </a:rPr>
              <a:t>via</a:t>
            </a:r>
            <a:r>
              <a:rPr sz="2500" b="1" spc="-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2500" b="1" dirty="0">
                <a:solidFill>
                  <a:srgbClr val="283C54"/>
                </a:solidFill>
                <a:latin typeface="Arial"/>
                <a:cs typeface="Arial"/>
              </a:rPr>
              <a:t>les</a:t>
            </a:r>
            <a:r>
              <a:rPr sz="2500" b="1" spc="-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2500" b="1" spc="120" dirty="0">
                <a:solidFill>
                  <a:srgbClr val="283C54"/>
                </a:solidFill>
                <a:latin typeface="Arial"/>
                <a:cs typeface="Arial"/>
              </a:rPr>
              <a:t>SCPD</a:t>
            </a:r>
            <a:endParaRPr sz="2500">
              <a:latin typeface="Arial"/>
              <a:cs typeface="Arial"/>
            </a:endParaRPr>
          </a:p>
          <a:p>
            <a:pPr marL="641350" marR="556895" algn="ctr">
              <a:lnSpc>
                <a:spcPts val="2930"/>
              </a:lnSpc>
              <a:spcBef>
                <a:spcPts val="155"/>
              </a:spcBef>
            </a:pPr>
            <a:r>
              <a:rPr sz="2500" spc="160" dirty="0">
                <a:solidFill>
                  <a:srgbClr val="283C54"/>
                </a:solidFill>
                <a:latin typeface="Trebuchet MS"/>
                <a:cs typeface="Trebuchet MS"/>
              </a:rPr>
              <a:t>Lors</a:t>
            </a:r>
            <a:r>
              <a:rPr sz="2500" spc="-125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500" spc="220" dirty="0">
                <a:solidFill>
                  <a:srgbClr val="283C54"/>
                </a:solidFill>
                <a:latin typeface="Trebuchet MS"/>
                <a:cs typeface="Trebuchet MS"/>
              </a:rPr>
              <a:t>de</a:t>
            </a:r>
            <a:r>
              <a:rPr sz="2500" spc="-135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500" spc="60" dirty="0">
                <a:solidFill>
                  <a:srgbClr val="283C54"/>
                </a:solidFill>
                <a:latin typeface="Trebuchet MS"/>
                <a:cs typeface="Trebuchet MS"/>
              </a:rPr>
              <a:t>situations </a:t>
            </a:r>
            <a:r>
              <a:rPr sz="2500" spc="95" dirty="0">
                <a:solidFill>
                  <a:srgbClr val="283C54"/>
                </a:solidFill>
                <a:latin typeface="Trebuchet MS"/>
                <a:cs typeface="Trebuchet MS"/>
              </a:rPr>
              <a:t>confrontantes</a:t>
            </a:r>
            <a:endParaRPr sz="25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2490821" y="2497558"/>
            <a:ext cx="4806950" cy="1895475"/>
            <a:chOff x="12490821" y="2497558"/>
            <a:chExt cx="4806950" cy="1895475"/>
          </a:xfrm>
        </p:grpSpPr>
        <p:sp>
          <p:nvSpPr>
            <p:cNvPr id="14" name="object 14"/>
            <p:cNvSpPr/>
            <p:nvPr/>
          </p:nvSpPr>
          <p:spPr>
            <a:xfrm>
              <a:off x="12528767" y="2535659"/>
              <a:ext cx="4730750" cy="1819275"/>
            </a:xfrm>
            <a:custGeom>
              <a:avLst/>
              <a:gdLst/>
              <a:ahLst/>
              <a:cxnLst/>
              <a:rect l="l" t="t" r="r" b="b"/>
              <a:pathLst>
                <a:path w="4730750" h="1819275">
                  <a:moveTo>
                    <a:pt x="4359056" y="1818956"/>
                  </a:moveTo>
                  <a:lnTo>
                    <a:pt x="371474" y="1818956"/>
                  </a:lnTo>
                  <a:lnTo>
                    <a:pt x="322646" y="1815735"/>
                  </a:lnTo>
                  <a:lnTo>
                    <a:pt x="275068" y="1806229"/>
                  </a:lnTo>
                  <a:lnTo>
                    <a:pt x="229317" y="1790680"/>
                  </a:lnTo>
                  <a:lnTo>
                    <a:pt x="185971" y="1769324"/>
                  </a:lnTo>
                  <a:lnTo>
                    <a:pt x="145606" y="1742403"/>
                  </a:lnTo>
                  <a:lnTo>
                    <a:pt x="108802" y="1710154"/>
                  </a:lnTo>
                  <a:lnTo>
                    <a:pt x="76553" y="1673349"/>
                  </a:lnTo>
                  <a:lnTo>
                    <a:pt x="49632" y="1632985"/>
                  </a:lnTo>
                  <a:lnTo>
                    <a:pt x="28276" y="1589639"/>
                  </a:lnTo>
                  <a:lnTo>
                    <a:pt x="12726" y="1543888"/>
                  </a:lnTo>
                  <a:lnTo>
                    <a:pt x="3221" y="1496310"/>
                  </a:lnTo>
                  <a:lnTo>
                    <a:pt x="0" y="1447481"/>
                  </a:lnTo>
                  <a:lnTo>
                    <a:pt x="0" y="371474"/>
                  </a:lnTo>
                  <a:lnTo>
                    <a:pt x="3221" y="322646"/>
                  </a:lnTo>
                  <a:lnTo>
                    <a:pt x="12726" y="275068"/>
                  </a:lnTo>
                  <a:lnTo>
                    <a:pt x="28276" y="229317"/>
                  </a:lnTo>
                  <a:lnTo>
                    <a:pt x="49632" y="185971"/>
                  </a:lnTo>
                  <a:lnTo>
                    <a:pt x="76553" y="145607"/>
                  </a:lnTo>
                  <a:lnTo>
                    <a:pt x="108802" y="108802"/>
                  </a:lnTo>
                  <a:lnTo>
                    <a:pt x="145606" y="76553"/>
                  </a:lnTo>
                  <a:lnTo>
                    <a:pt x="185971" y="49632"/>
                  </a:lnTo>
                  <a:lnTo>
                    <a:pt x="229317" y="28276"/>
                  </a:lnTo>
                  <a:lnTo>
                    <a:pt x="275068" y="12726"/>
                  </a:lnTo>
                  <a:lnTo>
                    <a:pt x="322646" y="3221"/>
                  </a:lnTo>
                  <a:lnTo>
                    <a:pt x="371474" y="0"/>
                  </a:lnTo>
                  <a:lnTo>
                    <a:pt x="4359056" y="0"/>
                  </a:lnTo>
                  <a:lnTo>
                    <a:pt x="4407884" y="3221"/>
                  </a:lnTo>
                  <a:lnTo>
                    <a:pt x="4455462" y="12726"/>
                  </a:lnTo>
                  <a:lnTo>
                    <a:pt x="4501212" y="28276"/>
                  </a:lnTo>
                  <a:lnTo>
                    <a:pt x="4544558" y="49632"/>
                  </a:lnTo>
                  <a:lnTo>
                    <a:pt x="4584922" y="76553"/>
                  </a:lnTo>
                  <a:lnTo>
                    <a:pt x="4621727" y="108802"/>
                  </a:lnTo>
                  <a:lnTo>
                    <a:pt x="4653976" y="145607"/>
                  </a:lnTo>
                  <a:lnTo>
                    <a:pt x="4680897" y="185971"/>
                  </a:lnTo>
                  <a:lnTo>
                    <a:pt x="4702252" y="229317"/>
                  </a:lnTo>
                  <a:lnTo>
                    <a:pt x="4717802" y="275068"/>
                  </a:lnTo>
                  <a:lnTo>
                    <a:pt x="4727308" y="322646"/>
                  </a:lnTo>
                  <a:lnTo>
                    <a:pt x="4730529" y="371474"/>
                  </a:lnTo>
                  <a:lnTo>
                    <a:pt x="4730529" y="1447481"/>
                  </a:lnTo>
                  <a:lnTo>
                    <a:pt x="4727308" y="1496310"/>
                  </a:lnTo>
                  <a:lnTo>
                    <a:pt x="4717802" y="1543888"/>
                  </a:lnTo>
                  <a:lnTo>
                    <a:pt x="4702252" y="1589639"/>
                  </a:lnTo>
                  <a:lnTo>
                    <a:pt x="4680897" y="1632985"/>
                  </a:lnTo>
                  <a:lnTo>
                    <a:pt x="4653976" y="1673349"/>
                  </a:lnTo>
                  <a:lnTo>
                    <a:pt x="4621727" y="1710154"/>
                  </a:lnTo>
                  <a:lnTo>
                    <a:pt x="4584922" y="1742403"/>
                  </a:lnTo>
                  <a:lnTo>
                    <a:pt x="4544558" y="1769324"/>
                  </a:lnTo>
                  <a:lnTo>
                    <a:pt x="4501212" y="1790680"/>
                  </a:lnTo>
                  <a:lnTo>
                    <a:pt x="4455462" y="1806229"/>
                  </a:lnTo>
                  <a:lnTo>
                    <a:pt x="4407884" y="1815735"/>
                  </a:lnTo>
                  <a:lnTo>
                    <a:pt x="4359056" y="1818956"/>
                  </a:lnTo>
                  <a:close/>
                </a:path>
              </a:pathLst>
            </a:custGeom>
            <a:solidFill>
              <a:srgbClr val="C6D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528921" y="2535658"/>
              <a:ext cx="4730750" cy="1819275"/>
            </a:xfrm>
            <a:custGeom>
              <a:avLst/>
              <a:gdLst/>
              <a:ahLst/>
              <a:cxnLst/>
              <a:rect l="l" t="t" r="r" b="b"/>
              <a:pathLst>
                <a:path w="4730750" h="1819275">
                  <a:moveTo>
                    <a:pt x="371448" y="0"/>
                  </a:moveTo>
                  <a:lnTo>
                    <a:pt x="4358747" y="0"/>
                  </a:lnTo>
                  <a:lnTo>
                    <a:pt x="4407571" y="3221"/>
                  </a:lnTo>
                  <a:lnTo>
                    <a:pt x="4455146" y="12725"/>
                  </a:lnTo>
                  <a:lnTo>
                    <a:pt x="4500894" y="28274"/>
                  </a:lnTo>
                  <a:lnTo>
                    <a:pt x="4544237" y="49628"/>
                  </a:lnTo>
                  <a:lnTo>
                    <a:pt x="4584599" y="76547"/>
                  </a:lnTo>
                  <a:lnTo>
                    <a:pt x="4621401" y="108794"/>
                  </a:lnTo>
                  <a:lnTo>
                    <a:pt x="4653647" y="145596"/>
                  </a:lnTo>
                  <a:lnTo>
                    <a:pt x="4680567" y="185958"/>
                  </a:lnTo>
                  <a:lnTo>
                    <a:pt x="4701921" y="229301"/>
                  </a:lnTo>
                  <a:lnTo>
                    <a:pt x="4717470" y="275048"/>
                  </a:lnTo>
                  <a:lnTo>
                    <a:pt x="4726975" y="322623"/>
                  </a:lnTo>
                  <a:lnTo>
                    <a:pt x="4730196" y="371448"/>
                  </a:lnTo>
                  <a:lnTo>
                    <a:pt x="4730196" y="1447380"/>
                  </a:lnTo>
                  <a:lnTo>
                    <a:pt x="4726975" y="1496204"/>
                  </a:lnTo>
                  <a:lnTo>
                    <a:pt x="4717470" y="1543779"/>
                  </a:lnTo>
                  <a:lnTo>
                    <a:pt x="4701921" y="1589527"/>
                  </a:lnTo>
                  <a:lnTo>
                    <a:pt x="4680567" y="1632870"/>
                  </a:lnTo>
                  <a:lnTo>
                    <a:pt x="4653647" y="1673231"/>
                  </a:lnTo>
                  <a:lnTo>
                    <a:pt x="4621401" y="1710034"/>
                  </a:lnTo>
                  <a:lnTo>
                    <a:pt x="4584599" y="1742280"/>
                  </a:lnTo>
                  <a:lnTo>
                    <a:pt x="4544237" y="1769200"/>
                  </a:lnTo>
                  <a:lnTo>
                    <a:pt x="4500894" y="1790554"/>
                  </a:lnTo>
                  <a:lnTo>
                    <a:pt x="4455146" y="1806102"/>
                  </a:lnTo>
                  <a:lnTo>
                    <a:pt x="4407571" y="1815607"/>
                  </a:lnTo>
                  <a:lnTo>
                    <a:pt x="4358747" y="1818828"/>
                  </a:lnTo>
                  <a:lnTo>
                    <a:pt x="371448" y="1818828"/>
                  </a:lnTo>
                  <a:lnTo>
                    <a:pt x="322623" y="1815607"/>
                  </a:lnTo>
                  <a:lnTo>
                    <a:pt x="275048" y="1806102"/>
                  </a:lnTo>
                  <a:lnTo>
                    <a:pt x="229300" y="1790553"/>
                  </a:lnTo>
                  <a:lnTo>
                    <a:pt x="185957" y="1769199"/>
                  </a:lnTo>
                  <a:lnTo>
                    <a:pt x="145596" y="1742279"/>
                  </a:lnTo>
                  <a:lnTo>
                    <a:pt x="108794" y="1710033"/>
                  </a:lnTo>
                  <a:lnTo>
                    <a:pt x="76547" y="1673231"/>
                  </a:lnTo>
                  <a:lnTo>
                    <a:pt x="49628" y="1632870"/>
                  </a:lnTo>
                  <a:lnTo>
                    <a:pt x="28274" y="1589527"/>
                  </a:lnTo>
                  <a:lnTo>
                    <a:pt x="12725" y="1543779"/>
                  </a:lnTo>
                  <a:lnTo>
                    <a:pt x="3221" y="1496204"/>
                  </a:lnTo>
                  <a:lnTo>
                    <a:pt x="0" y="1447379"/>
                  </a:lnTo>
                  <a:lnTo>
                    <a:pt x="0" y="371448"/>
                  </a:lnTo>
                  <a:lnTo>
                    <a:pt x="3221" y="322624"/>
                  </a:lnTo>
                  <a:lnTo>
                    <a:pt x="12725" y="275049"/>
                  </a:lnTo>
                  <a:lnTo>
                    <a:pt x="28274" y="229301"/>
                  </a:lnTo>
                  <a:lnTo>
                    <a:pt x="49628" y="185958"/>
                  </a:lnTo>
                  <a:lnTo>
                    <a:pt x="76547" y="145597"/>
                  </a:lnTo>
                  <a:lnTo>
                    <a:pt x="108794" y="108795"/>
                  </a:lnTo>
                  <a:lnTo>
                    <a:pt x="145596" y="76548"/>
                  </a:lnTo>
                  <a:lnTo>
                    <a:pt x="185957" y="49628"/>
                  </a:lnTo>
                  <a:lnTo>
                    <a:pt x="229300" y="28275"/>
                  </a:lnTo>
                  <a:lnTo>
                    <a:pt x="275048" y="12726"/>
                  </a:lnTo>
                  <a:lnTo>
                    <a:pt x="322623" y="3221"/>
                  </a:lnTo>
                  <a:lnTo>
                    <a:pt x="371448" y="0"/>
                  </a:lnTo>
                </a:path>
              </a:pathLst>
            </a:custGeom>
            <a:ln w="76200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3649988" y="2624590"/>
            <a:ext cx="2409190" cy="153035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indent="1270" algn="ctr">
              <a:lnSpc>
                <a:spcPct val="98300"/>
              </a:lnSpc>
              <a:spcBef>
                <a:spcPts val="150"/>
              </a:spcBef>
            </a:pPr>
            <a:r>
              <a:rPr sz="2500" b="1" spc="50" dirty="0">
                <a:solidFill>
                  <a:srgbClr val="283C54"/>
                </a:solidFill>
                <a:latin typeface="Arial"/>
                <a:cs typeface="Arial"/>
              </a:rPr>
              <a:t>Aggravation </a:t>
            </a:r>
            <a:r>
              <a:rPr sz="2500" b="1" spc="65" dirty="0">
                <a:solidFill>
                  <a:srgbClr val="283C54"/>
                </a:solidFill>
                <a:latin typeface="Arial"/>
                <a:cs typeface="Arial"/>
              </a:rPr>
              <a:t>des</a:t>
            </a:r>
            <a:r>
              <a:rPr sz="2500" b="1" spc="-9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2500" b="1" spc="50" dirty="0">
                <a:solidFill>
                  <a:srgbClr val="283C54"/>
                </a:solidFill>
                <a:latin typeface="Arial"/>
                <a:cs typeface="Arial"/>
              </a:rPr>
              <a:t>déficits </a:t>
            </a:r>
            <a:r>
              <a:rPr sz="2500" spc="100" dirty="0">
                <a:solidFill>
                  <a:srgbClr val="283C54"/>
                </a:solidFill>
                <a:latin typeface="Trebuchet MS"/>
                <a:cs typeface="Trebuchet MS"/>
              </a:rPr>
              <a:t>Par</a:t>
            </a:r>
            <a:r>
              <a:rPr sz="2500" spc="-135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500" spc="110" dirty="0">
                <a:solidFill>
                  <a:srgbClr val="283C54"/>
                </a:solidFill>
                <a:latin typeface="Trebuchet MS"/>
                <a:cs typeface="Trebuchet MS"/>
              </a:rPr>
              <a:t>les</a:t>
            </a:r>
            <a:r>
              <a:rPr sz="2500" spc="-135" dirty="0">
                <a:solidFill>
                  <a:srgbClr val="283C54"/>
                </a:solidFill>
                <a:latin typeface="Trebuchet MS"/>
                <a:cs typeface="Trebuchet MS"/>
              </a:rPr>
              <a:t> </a:t>
            </a:r>
            <a:r>
              <a:rPr sz="2500" spc="90" dirty="0">
                <a:solidFill>
                  <a:srgbClr val="283C54"/>
                </a:solidFill>
                <a:latin typeface="Trebuchet MS"/>
                <a:cs typeface="Trebuchet MS"/>
              </a:rPr>
              <a:t>troubles cognitifs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045665" y="5144377"/>
            <a:ext cx="7622540" cy="5080"/>
          </a:xfrm>
          <a:custGeom>
            <a:avLst/>
            <a:gdLst/>
            <a:ahLst/>
            <a:cxnLst/>
            <a:rect l="l" t="t" r="r" b="b"/>
            <a:pathLst>
              <a:path w="7622540" h="5079">
                <a:moveTo>
                  <a:pt x="0" y="4762"/>
                </a:moveTo>
                <a:lnTo>
                  <a:pt x="7622411" y="0"/>
                </a:lnTo>
              </a:path>
            </a:pathLst>
          </a:custGeom>
          <a:ln w="9524">
            <a:solidFill>
              <a:srgbClr val="325C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990921" y="7830082"/>
            <a:ext cx="7696200" cy="1533525"/>
            <a:chOff x="990921" y="7830082"/>
            <a:chExt cx="7696200" cy="1533525"/>
          </a:xfrm>
        </p:grpSpPr>
        <p:sp>
          <p:nvSpPr>
            <p:cNvPr id="19" name="object 19"/>
            <p:cNvSpPr/>
            <p:nvPr/>
          </p:nvSpPr>
          <p:spPr>
            <a:xfrm>
              <a:off x="1028699" y="7868182"/>
              <a:ext cx="7621270" cy="1457325"/>
            </a:xfrm>
            <a:custGeom>
              <a:avLst/>
              <a:gdLst/>
              <a:ahLst/>
              <a:cxnLst/>
              <a:rect l="l" t="t" r="r" b="b"/>
              <a:pathLst>
                <a:path w="7621270" h="1457325">
                  <a:moveTo>
                    <a:pt x="7250935" y="1457007"/>
                  </a:moveTo>
                  <a:lnTo>
                    <a:pt x="371474" y="1457007"/>
                  </a:lnTo>
                  <a:lnTo>
                    <a:pt x="322646" y="1453785"/>
                  </a:lnTo>
                  <a:lnTo>
                    <a:pt x="275068" y="1444280"/>
                  </a:lnTo>
                  <a:lnTo>
                    <a:pt x="229317" y="1428730"/>
                  </a:lnTo>
                  <a:lnTo>
                    <a:pt x="185971" y="1407375"/>
                  </a:lnTo>
                  <a:lnTo>
                    <a:pt x="145607" y="1380453"/>
                  </a:lnTo>
                  <a:lnTo>
                    <a:pt x="108802" y="1348205"/>
                  </a:lnTo>
                  <a:lnTo>
                    <a:pt x="76553" y="1311400"/>
                  </a:lnTo>
                  <a:lnTo>
                    <a:pt x="49632" y="1271035"/>
                  </a:lnTo>
                  <a:lnTo>
                    <a:pt x="28276" y="1227689"/>
                  </a:lnTo>
                  <a:lnTo>
                    <a:pt x="12726" y="1181938"/>
                  </a:lnTo>
                  <a:lnTo>
                    <a:pt x="3221" y="1134360"/>
                  </a:lnTo>
                  <a:lnTo>
                    <a:pt x="0" y="1085532"/>
                  </a:lnTo>
                  <a:lnTo>
                    <a:pt x="0" y="371475"/>
                  </a:lnTo>
                  <a:lnTo>
                    <a:pt x="3221" y="322647"/>
                  </a:lnTo>
                  <a:lnTo>
                    <a:pt x="12726" y="275068"/>
                  </a:lnTo>
                  <a:lnTo>
                    <a:pt x="28276" y="229317"/>
                  </a:lnTo>
                  <a:lnTo>
                    <a:pt x="49632" y="185971"/>
                  </a:lnTo>
                  <a:lnTo>
                    <a:pt x="76553" y="145607"/>
                  </a:lnTo>
                  <a:lnTo>
                    <a:pt x="108802" y="108802"/>
                  </a:lnTo>
                  <a:lnTo>
                    <a:pt x="145607" y="76553"/>
                  </a:lnTo>
                  <a:lnTo>
                    <a:pt x="185971" y="49632"/>
                  </a:lnTo>
                  <a:lnTo>
                    <a:pt x="229317" y="28276"/>
                  </a:lnTo>
                  <a:lnTo>
                    <a:pt x="275068" y="12727"/>
                  </a:lnTo>
                  <a:lnTo>
                    <a:pt x="322646" y="3221"/>
                  </a:lnTo>
                  <a:lnTo>
                    <a:pt x="371474" y="0"/>
                  </a:lnTo>
                  <a:lnTo>
                    <a:pt x="7250935" y="0"/>
                  </a:lnTo>
                  <a:lnTo>
                    <a:pt x="7299763" y="3221"/>
                  </a:lnTo>
                  <a:lnTo>
                    <a:pt x="7347342" y="12727"/>
                  </a:lnTo>
                  <a:lnTo>
                    <a:pt x="7393093" y="28276"/>
                  </a:lnTo>
                  <a:lnTo>
                    <a:pt x="7436439" y="49632"/>
                  </a:lnTo>
                  <a:lnTo>
                    <a:pt x="7476804" y="76553"/>
                  </a:lnTo>
                  <a:lnTo>
                    <a:pt x="7513608" y="108802"/>
                  </a:lnTo>
                  <a:lnTo>
                    <a:pt x="7545857" y="145607"/>
                  </a:lnTo>
                  <a:lnTo>
                    <a:pt x="7572778" y="185971"/>
                  </a:lnTo>
                  <a:lnTo>
                    <a:pt x="7594134" y="229317"/>
                  </a:lnTo>
                  <a:lnTo>
                    <a:pt x="7609684" y="275068"/>
                  </a:lnTo>
                  <a:lnTo>
                    <a:pt x="7619189" y="322647"/>
                  </a:lnTo>
                  <a:lnTo>
                    <a:pt x="7620830" y="347510"/>
                  </a:lnTo>
                  <a:lnTo>
                    <a:pt x="7620830" y="1109496"/>
                  </a:lnTo>
                  <a:lnTo>
                    <a:pt x="7609684" y="1181938"/>
                  </a:lnTo>
                  <a:lnTo>
                    <a:pt x="7594134" y="1227689"/>
                  </a:lnTo>
                  <a:lnTo>
                    <a:pt x="7572778" y="1271035"/>
                  </a:lnTo>
                  <a:lnTo>
                    <a:pt x="7545857" y="1311400"/>
                  </a:lnTo>
                  <a:lnTo>
                    <a:pt x="7513608" y="1348205"/>
                  </a:lnTo>
                  <a:lnTo>
                    <a:pt x="7476804" y="1380453"/>
                  </a:lnTo>
                  <a:lnTo>
                    <a:pt x="7436439" y="1407375"/>
                  </a:lnTo>
                  <a:lnTo>
                    <a:pt x="7393093" y="1428730"/>
                  </a:lnTo>
                  <a:lnTo>
                    <a:pt x="7347342" y="1444280"/>
                  </a:lnTo>
                  <a:lnTo>
                    <a:pt x="7299763" y="1453785"/>
                  </a:lnTo>
                  <a:lnTo>
                    <a:pt x="7250935" y="1457007"/>
                  </a:lnTo>
                  <a:close/>
                </a:path>
              </a:pathLst>
            </a:custGeom>
            <a:solidFill>
              <a:srgbClr val="6D81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29021" y="7868182"/>
              <a:ext cx="7620000" cy="1457325"/>
            </a:xfrm>
            <a:custGeom>
              <a:avLst/>
              <a:gdLst/>
              <a:ahLst/>
              <a:cxnLst/>
              <a:rect l="l" t="t" r="r" b="b"/>
              <a:pathLst>
                <a:path w="7620000" h="1457325">
                  <a:moveTo>
                    <a:pt x="7619678" y="1116656"/>
                  </a:moveTo>
                  <a:lnTo>
                    <a:pt x="7609012" y="1181834"/>
                  </a:lnTo>
                  <a:lnTo>
                    <a:pt x="7593464" y="1227581"/>
                  </a:lnTo>
                  <a:lnTo>
                    <a:pt x="7572110" y="1270923"/>
                  </a:lnTo>
                  <a:lnTo>
                    <a:pt x="7545191" y="1311284"/>
                  </a:lnTo>
                  <a:lnTo>
                    <a:pt x="7512945" y="1348085"/>
                  </a:lnTo>
                  <a:lnTo>
                    <a:pt x="7476144" y="1380331"/>
                  </a:lnTo>
                  <a:lnTo>
                    <a:pt x="7435783" y="1407250"/>
                  </a:lnTo>
                  <a:lnTo>
                    <a:pt x="7392441" y="1428603"/>
                  </a:lnTo>
                  <a:lnTo>
                    <a:pt x="7346694" y="1444152"/>
                  </a:lnTo>
                  <a:lnTo>
                    <a:pt x="7299120" y="1453657"/>
                  </a:lnTo>
                  <a:lnTo>
                    <a:pt x="7250295" y="1456878"/>
                  </a:lnTo>
                  <a:lnTo>
                    <a:pt x="371442" y="1456878"/>
                  </a:lnTo>
                  <a:lnTo>
                    <a:pt x="322618" y="1453657"/>
                  </a:lnTo>
                  <a:lnTo>
                    <a:pt x="275044" y="1444152"/>
                  </a:lnTo>
                  <a:lnTo>
                    <a:pt x="229297" y="1428604"/>
                  </a:lnTo>
                  <a:lnTo>
                    <a:pt x="185954" y="1407250"/>
                  </a:lnTo>
                  <a:lnTo>
                    <a:pt x="145594" y="1380331"/>
                  </a:lnTo>
                  <a:lnTo>
                    <a:pt x="108792" y="1348085"/>
                  </a:lnTo>
                  <a:lnTo>
                    <a:pt x="76546" y="1311284"/>
                  </a:lnTo>
                  <a:lnTo>
                    <a:pt x="49627" y="1270923"/>
                  </a:lnTo>
                  <a:lnTo>
                    <a:pt x="28274" y="1227581"/>
                  </a:lnTo>
                  <a:lnTo>
                    <a:pt x="12725" y="1181834"/>
                  </a:lnTo>
                  <a:lnTo>
                    <a:pt x="3221" y="1134260"/>
                  </a:lnTo>
                  <a:lnTo>
                    <a:pt x="0" y="1085436"/>
                  </a:lnTo>
                  <a:lnTo>
                    <a:pt x="0" y="371442"/>
                  </a:lnTo>
                  <a:lnTo>
                    <a:pt x="3221" y="322618"/>
                  </a:lnTo>
                  <a:lnTo>
                    <a:pt x="12725" y="275044"/>
                  </a:lnTo>
                  <a:lnTo>
                    <a:pt x="28274" y="229297"/>
                  </a:lnTo>
                  <a:lnTo>
                    <a:pt x="49627" y="185954"/>
                  </a:lnTo>
                  <a:lnTo>
                    <a:pt x="76546" y="145594"/>
                  </a:lnTo>
                  <a:lnTo>
                    <a:pt x="108792" y="108792"/>
                  </a:lnTo>
                  <a:lnTo>
                    <a:pt x="145594" y="76546"/>
                  </a:lnTo>
                  <a:lnTo>
                    <a:pt x="185954" y="49627"/>
                  </a:lnTo>
                  <a:lnTo>
                    <a:pt x="229297" y="28274"/>
                  </a:lnTo>
                  <a:lnTo>
                    <a:pt x="275044" y="12725"/>
                  </a:lnTo>
                  <a:lnTo>
                    <a:pt x="322618" y="3221"/>
                  </a:lnTo>
                  <a:lnTo>
                    <a:pt x="371442" y="0"/>
                  </a:lnTo>
                  <a:lnTo>
                    <a:pt x="7250295" y="0"/>
                  </a:lnTo>
                  <a:lnTo>
                    <a:pt x="7299120" y="3221"/>
                  </a:lnTo>
                  <a:lnTo>
                    <a:pt x="7346694" y="12725"/>
                  </a:lnTo>
                  <a:lnTo>
                    <a:pt x="7392441" y="28274"/>
                  </a:lnTo>
                  <a:lnTo>
                    <a:pt x="7435783" y="49627"/>
                  </a:lnTo>
                  <a:lnTo>
                    <a:pt x="7476144" y="76547"/>
                  </a:lnTo>
                  <a:lnTo>
                    <a:pt x="7512945" y="108793"/>
                  </a:lnTo>
                  <a:lnTo>
                    <a:pt x="7545191" y="145594"/>
                  </a:lnTo>
                  <a:lnTo>
                    <a:pt x="7572110" y="185954"/>
                  </a:lnTo>
                  <a:lnTo>
                    <a:pt x="7593463" y="229297"/>
                  </a:lnTo>
                  <a:lnTo>
                    <a:pt x="7609012" y="275044"/>
                  </a:lnTo>
                  <a:lnTo>
                    <a:pt x="7618517" y="322618"/>
                  </a:lnTo>
                  <a:lnTo>
                    <a:pt x="7619678" y="340222"/>
                  </a:lnTo>
                </a:path>
              </a:pathLst>
            </a:custGeom>
            <a:ln w="76200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558627" y="7966639"/>
            <a:ext cx="6562725" cy="114935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065" marR="5080" algn="ctr">
              <a:lnSpc>
                <a:spcPts val="2920"/>
              </a:lnSpc>
              <a:spcBef>
                <a:spcPts val="260"/>
              </a:spcBef>
            </a:pPr>
            <a:r>
              <a:rPr sz="2500" b="1" spc="45" dirty="0">
                <a:solidFill>
                  <a:srgbClr val="FFFFFF"/>
                </a:solidFill>
                <a:latin typeface="Arial"/>
                <a:cs typeface="Arial"/>
              </a:rPr>
              <a:t>Facilitateur</a:t>
            </a:r>
            <a:r>
              <a:rPr sz="2500" b="1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communicationnel</a:t>
            </a:r>
            <a:r>
              <a:rPr sz="2500" b="1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spc="130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2500" b="1" spc="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spc="90" dirty="0">
                <a:solidFill>
                  <a:srgbClr val="FFFFFF"/>
                </a:solidFill>
                <a:latin typeface="Arial"/>
                <a:cs typeface="Arial"/>
              </a:rPr>
              <a:t>exécutif </a:t>
            </a:r>
            <a:r>
              <a:rPr sz="2500" spc="90" dirty="0">
                <a:solidFill>
                  <a:srgbClr val="FFFFFF"/>
                </a:solidFill>
                <a:latin typeface="Trebuchet MS"/>
                <a:cs typeface="Trebuchet MS"/>
              </a:rPr>
              <a:t>Meilleure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14" dirty="0">
                <a:solidFill>
                  <a:srgbClr val="FFFFFF"/>
                </a:solidFill>
                <a:latin typeface="Trebuchet MS"/>
                <a:cs typeface="Trebuchet MS"/>
              </a:rPr>
              <a:t>communication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55" dirty="0">
                <a:solidFill>
                  <a:srgbClr val="FFFFFF"/>
                </a:solidFill>
                <a:latin typeface="Trebuchet MS"/>
                <a:cs typeface="Trebuchet MS"/>
              </a:rPr>
              <a:t>et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55" dirty="0">
                <a:solidFill>
                  <a:srgbClr val="FFFFFF"/>
                </a:solidFill>
                <a:latin typeface="Trebuchet MS"/>
                <a:cs typeface="Trebuchet MS"/>
              </a:rPr>
              <a:t>mobilisation </a:t>
            </a:r>
            <a:r>
              <a:rPr sz="2500" spc="114" dirty="0">
                <a:solidFill>
                  <a:srgbClr val="FFFFFF"/>
                </a:solidFill>
                <a:latin typeface="Trebuchet MS"/>
                <a:cs typeface="Trebuchet MS"/>
              </a:rPr>
              <a:t>exécutive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65" dirty="0">
                <a:solidFill>
                  <a:srgbClr val="FFFFFF"/>
                </a:solidFill>
                <a:latin typeface="Trebuchet MS"/>
                <a:cs typeface="Trebuchet MS"/>
              </a:rPr>
              <a:t>en</a:t>
            </a:r>
            <a:r>
              <a:rPr sz="2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14" dirty="0">
                <a:solidFill>
                  <a:srgbClr val="FFFFFF"/>
                </a:solidFill>
                <a:latin typeface="Trebuchet MS"/>
                <a:cs typeface="Trebuchet MS"/>
              </a:rPr>
              <a:t>contexte</a:t>
            </a:r>
            <a:r>
              <a:rPr sz="2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80" dirty="0">
                <a:solidFill>
                  <a:srgbClr val="FFFFFF"/>
                </a:solidFill>
                <a:latin typeface="Trebuchet MS"/>
                <a:cs typeface="Trebuchet MS"/>
              </a:rPr>
              <a:t>émotionnel</a:t>
            </a:r>
            <a:endParaRPr sz="250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990990" y="5410291"/>
            <a:ext cx="16306165" cy="1400175"/>
            <a:chOff x="990990" y="5410291"/>
            <a:chExt cx="16306165" cy="1400175"/>
          </a:xfrm>
        </p:grpSpPr>
        <p:sp>
          <p:nvSpPr>
            <p:cNvPr id="23" name="object 23"/>
            <p:cNvSpPr/>
            <p:nvPr/>
          </p:nvSpPr>
          <p:spPr>
            <a:xfrm>
              <a:off x="1028699" y="5448391"/>
              <a:ext cx="16229330" cy="1325245"/>
            </a:xfrm>
            <a:custGeom>
              <a:avLst/>
              <a:gdLst/>
              <a:ahLst/>
              <a:cxnLst/>
              <a:rect l="l" t="t" r="r" b="b"/>
              <a:pathLst>
                <a:path w="16229330" h="1325245">
                  <a:moveTo>
                    <a:pt x="15859122" y="1325229"/>
                  </a:moveTo>
                  <a:lnTo>
                    <a:pt x="371474" y="1325229"/>
                  </a:lnTo>
                  <a:lnTo>
                    <a:pt x="322646" y="1322007"/>
                  </a:lnTo>
                  <a:lnTo>
                    <a:pt x="275068" y="1312502"/>
                  </a:lnTo>
                  <a:lnTo>
                    <a:pt x="229317" y="1296952"/>
                  </a:lnTo>
                  <a:lnTo>
                    <a:pt x="185971" y="1275597"/>
                  </a:lnTo>
                  <a:lnTo>
                    <a:pt x="145607" y="1248675"/>
                  </a:lnTo>
                  <a:lnTo>
                    <a:pt x="108802" y="1216427"/>
                  </a:lnTo>
                  <a:lnTo>
                    <a:pt x="76553" y="1179622"/>
                  </a:lnTo>
                  <a:lnTo>
                    <a:pt x="49632" y="1139258"/>
                  </a:lnTo>
                  <a:lnTo>
                    <a:pt x="28276" y="1095911"/>
                  </a:lnTo>
                  <a:lnTo>
                    <a:pt x="12726" y="1050160"/>
                  </a:lnTo>
                  <a:lnTo>
                    <a:pt x="3221" y="1002582"/>
                  </a:lnTo>
                  <a:lnTo>
                    <a:pt x="0" y="953754"/>
                  </a:lnTo>
                  <a:lnTo>
                    <a:pt x="0" y="371475"/>
                  </a:lnTo>
                  <a:lnTo>
                    <a:pt x="3221" y="322647"/>
                  </a:lnTo>
                  <a:lnTo>
                    <a:pt x="12726" y="275068"/>
                  </a:lnTo>
                  <a:lnTo>
                    <a:pt x="28276" y="229317"/>
                  </a:lnTo>
                  <a:lnTo>
                    <a:pt x="49632" y="185971"/>
                  </a:lnTo>
                  <a:lnTo>
                    <a:pt x="76553" y="145607"/>
                  </a:lnTo>
                  <a:lnTo>
                    <a:pt x="108802" y="108802"/>
                  </a:lnTo>
                  <a:lnTo>
                    <a:pt x="145607" y="76554"/>
                  </a:lnTo>
                  <a:lnTo>
                    <a:pt x="185971" y="49632"/>
                  </a:lnTo>
                  <a:lnTo>
                    <a:pt x="229317" y="28277"/>
                  </a:lnTo>
                  <a:lnTo>
                    <a:pt x="275068" y="12727"/>
                  </a:lnTo>
                  <a:lnTo>
                    <a:pt x="322646" y="3221"/>
                  </a:lnTo>
                  <a:lnTo>
                    <a:pt x="371474" y="0"/>
                  </a:lnTo>
                  <a:lnTo>
                    <a:pt x="15859122" y="0"/>
                  </a:lnTo>
                  <a:lnTo>
                    <a:pt x="15907950" y="3221"/>
                  </a:lnTo>
                  <a:lnTo>
                    <a:pt x="15955529" y="12727"/>
                  </a:lnTo>
                  <a:lnTo>
                    <a:pt x="16001280" y="28277"/>
                  </a:lnTo>
                  <a:lnTo>
                    <a:pt x="16044626" y="49632"/>
                  </a:lnTo>
                  <a:lnTo>
                    <a:pt x="16084990" y="76554"/>
                  </a:lnTo>
                  <a:lnTo>
                    <a:pt x="16121795" y="108802"/>
                  </a:lnTo>
                  <a:lnTo>
                    <a:pt x="16154043" y="145607"/>
                  </a:lnTo>
                  <a:lnTo>
                    <a:pt x="16180965" y="185971"/>
                  </a:lnTo>
                  <a:lnTo>
                    <a:pt x="16202320" y="229317"/>
                  </a:lnTo>
                  <a:lnTo>
                    <a:pt x="16217870" y="275068"/>
                  </a:lnTo>
                  <a:lnTo>
                    <a:pt x="16227375" y="322647"/>
                  </a:lnTo>
                  <a:lnTo>
                    <a:pt x="16228880" y="345447"/>
                  </a:lnTo>
                  <a:lnTo>
                    <a:pt x="16228880" y="979782"/>
                  </a:lnTo>
                  <a:lnTo>
                    <a:pt x="16217870" y="1050160"/>
                  </a:lnTo>
                  <a:lnTo>
                    <a:pt x="16202320" y="1095911"/>
                  </a:lnTo>
                  <a:lnTo>
                    <a:pt x="16180965" y="1139258"/>
                  </a:lnTo>
                  <a:lnTo>
                    <a:pt x="16154043" y="1179622"/>
                  </a:lnTo>
                  <a:lnTo>
                    <a:pt x="16121795" y="1216427"/>
                  </a:lnTo>
                  <a:lnTo>
                    <a:pt x="16084990" y="1248675"/>
                  </a:lnTo>
                  <a:lnTo>
                    <a:pt x="16044626" y="1275597"/>
                  </a:lnTo>
                  <a:lnTo>
                    <a:pt x="16001280" y="1296952"/>
                  </a:lnTo>
                  <a:lnTo>
                    <a:pt x="15955529" y="1312502"/>
                  </a:lnTo>
                  <a:lnTo>
                    <a:pt x="15907950" y="1322007"/>
                  </a:lnTo>
                  <a:lnTo>
                    <a:pt x="15859122" y="1325229"/>
                  </a:lnTo>
                  <a:close/>
                </a:path>
              </a:pathLst>
            </a:custGeom>
            <a:solidFill>
              <a:srgbClr val="4A64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29090" y="5448391"/>
              <a:ext cx="16229965" cy="1323975"/>
            </a:xfrm>
            <a:custGeom>
              <a:avLst/>
              <a:gdLst/>
              <a:ahLst/>
              <a:cxnLst/>
              <a:rect l="l" t="t" r="r" b="b"/>
              <a:pathLst>
                <a:path w="16229965" h="1323975">
                  <a:moveTo>
                    <a:pt x="353413" y="1323975"/>
                  </a:moveTo>
                  <a:lnTo>
                    <a:pt x="275055" y="1312439"/>
                  </a:lnTo>
                  <a:lnTo>
                    <a:pt x="229306" y="1296890"/>
                  </a:lnTo>
                  <a:lnTo>
                    <a:pt x="185962" y="1275535"/>
                  </a:lnTo>
                  <a:lnTo>
                    <a:pt x="145600" y="1248615"/>
                  </a:lnTo>
                  <a:lnTo>
                    <a:pt x="108797" y="1216367"/>
                  </a:lnTo>
                  <a:lnTo>
                    <a:pt x="76550" y="1179565"/>
                  </a:lnTo>
                  <a:lnTo>
                    <a:pt x="49629" y="1139202"/>
                  </a:lnTo>
                  <a:lnTo>
                    <a:pt x="28275" y="1095858"/>
                  </a:lnTo>
                  <a:lnTo>
                    <a:pt x="12726" y="1050109"/>
                  </a:lnTo>
                  <a:lnTo>
                    <a:pt x="3221" y="1002534"/>
                  </a:lnTo>
                  <a:lnTo>
                    <a:pt x="0" y="953708"/>
                  </a:lnTo>
                  <a:lnTo>
                    <a:pt x="0" y="371456"/>
                  </a:lnTo>
                  <a:lnTo>
                    <a:pt x="3221" y="322631"/>
                  </a:lnTo>
                  <a:lnTo>
                    <a:pt x="12726" y="275055"/>
                  </a:lnTo>
                  <a:lnTo>
                    <a:pt x="28275" y="229306"/>
                  </a:lnTo>
                  <a:lnTo>
                    <a:pt x="49629" y="185962"/>
                  </a:lnTo>
                  <a:lnTo>
                    <a:pt x="76550" y="145600"/>
                  </a:lnTo>
                  <a:lnTo>
                    <a:pt x="108797" y="108797"/>
                  </a:lnTo>
                  <a:lnTo>
                    <a:pt x="145600" y="76550"/>
                  </a:lnTo>
                  <a:lnTo>
                    <a:pt x="185962" y="49629"/>
                  </a:lnTo>
                  <a:lnTo>
                    <a:pt x="229306" y="28275"/>
                  </a:lnTo>
                  <a:lnTo>
                    <a:pt x="275055" y="12726"/>
                  </a:lnTo>
                  <a:lnTo>
                    <a:pt x="322631" y="3221"/>
                  </a:lnTo>
                  <a:lnTo>
                    <a:pt x="371457" y="0"/>
                  </a:lnTo>
                  <a:lnTo>
                    <a:pt x="15858359" y="0"/>
                  </a:lnTo>
                  <a:lnTo>
                    <a:pt x="15907185" y="3221"/>
                  </a:lnTo>
                  <a:lnTo>
                    <a:pt x="15954761" y="12726"/>
                  </a:lnTo>
                  <a:lnTo>
                    <a:pt x="16000510" y="28275"/>
                  </a:lnTo>
                  <a:lnTo>
                    <a:pt x="16043854" y="49629"/>
                  </a:lnTo>
                  <a:lnTo>
                    <a:pt x="16084216" y="76549"/>
                  </a:lnTo>
                  <a:lnTo>
                    <a:pt x="16121019" y="108796"/>
                  </a:lnTo>
                  <a:lnTo>
                    <a:pt x="16153266" y="145599"/>
                  </a:lnTo>
                  <a:lnTo>
                    <a:pt x="16180187" y="185962"/>
                  </a:lnTo>
                  <a:lnTo>
                    <a:pt x="16201541" y="229306"/>
                  </a:lnTo>
                  <a:lnTo>
                    <a:pt x="16217090" y="275055"/>
                  </a:lnTo>
                  <a:lnTo>
                    <a:pt x="16226595" y="322631"/>
                  </a:lnTo>
                  <a:lnTo>
                    <a:pt x="16229817" y="371456"/>
                  </a:lnTo>
                  <a:lnTo>
                    <a:pt x="16229817" y="953708"/>
                  </a:lnTo>
                  <a:lnTo>
                    <a:pt x="16226595" y="1002534"/>
                  </a:lnTo>
                  <a:lnTo>
                    <a:pt x="16217090" y="1050109"/>
                  </a:lnTo>
                  <a:lnTo>
                    <a:pt x="16201541" y="1095858"/>
                  </a:lnTo>
                  <a:lnTo>
                    <a:pt x="16180187" y="1139203"/>
                  </a:lnTo>
                  <a:lnTo>
                    <a:pt x="16153266" y="1179565"/>
                  </a:lnTo>
                  <a:lnTo>
                    <a:pt x="16121020" y="1216368"/>
                  </a:lnTo>
                  <a:lnTo>
                    <a:pt x="16084216" y="1248615"/>
                  </a:lnTo>
                  <a:lnTo>
                    <a:pt x="16043854" y="1275536"/>
                  </a:lnTo>
                  <a:lnTo>
                    <a:pt x="16000510" y="1296890"/>
                  </a:lnTo>
                  <a:lnTo>
                    <a:pt x="15954761" y="1312439"/>
                  </a:lnTo>
                  <a:lnTo>
                    <a:pt x="15907185" y="1321944"/>
                  </a:lnTo>
                  <a:lnTo>
                    <a:pt x="15876403" y="1323974"/>
                  </a:lnTo>
                </a:path>
              </a:pathLst>
            </a:custGeom>
            <a:ln w="761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9598956" y="7894970"/>
            <a:ext cx="7696200" cy="1400175"/>
            <a:chOff x="9598956" y="7894970"/>
            <a:chExt cx="7696200" cy="1400175"/>
          </a:xfrm>
        </p:grpSpPr>
        <p:sp>
          <p:nvSpPr>
            <p:cNvPr id="26" name="object 26"/>
            <p:cNvSpPr/>
            <p:nvPr/>
          </p:nvSpPr>
          <p:spPr>
            <a:xfrm>
              <a:off x="9636888" y="7933070"/>
              <a:ext cx="7620634" cy="1325245"/>
            </a:xfrm>
            <a:custGeom>
              <a:avLst/>
              <a:gdLst/>
              <a:ahLst/>
              <a:cxnLst/>
              <a:rect l="l" t="t" r="r" b="b"/>
              <a:pathLst>
                <a:path w="7620634" h="1325245">
                  <a:moveTo>
                    <a:pt x="7250936" y="1325229"/>
                  </a:moveTo>
                  <a:lnTo>
                    <a:pt x="371475" y="1325229"/>
                  </a:lnTo>
                  <a:lnTo>
                    <a:pt x="322646" y="1322008"/>
                  </a:lnTo>
                  <a:lnTo>
                    <a:pt x="275068" y="1312502"/>
                  </a:lnTo>
                  <a:lnTo>
                    <a:pt x="229317" y="1296952"/>
                  </a:lnTo>
                  <a:lnTo>
                    <a:pt x="185971" y="1275597"/>
                  </a:lnTo>
                  <a:lnTo>
                    <a:pt x="145607" y="1248675"/>
                  </a:lnTo>
                  <a:lnTo>
                    <a:pt x="108802" y="1216426"/>
                  </a:lnTo>
                  <a:lnTo>
                    <a:pt x="76553" y="1179622"/>
                  </a:lnTo>
                  <a:lnTo>
                    <a:pt x="49632" y="1139257"/>
                  </a:lnTo>
                  <a:lnTo>
                    <a:pt x="28276" y="1095911"/>
                  </a:lnTo>
                  <a:lnTo>
                    <a:pt x="12727" y="1050160"/>
                  </a:lnTo>
                  <a:lnTo>
                    <a:pt x="3221" y="1002582"/>
                  </a:lnTo>
                  <a:lnTo>
                    <a:pt x="0" y="953754"/>
                  </a:lnTo>
                  <a:lnTo>
                    <a:pt x="0" y="371475"/>
                  </a:lnTo>
                  <a:lnTo>
                    <a:pt x="3221" y="322646"/>
                  </a:lnTo>
                  <a:lnTo>
                    <a:pt x="12727" y="275068"/>
                  </a:lnTo>
                  <a:lnTo>
                    <a:pt x="28276" y="229317"/>
                  </a:lnTo>
                  <a:lnTo>
                    <a:pt x="49632" y="185971"/>
                  </a:lnTo>
                  <a:lnTo>
                    <a:pt x="76553" y="145607"/>
                  </a:lnTo>
                  <a:lnTo>
                    <a:pt x="108802" y="108802"/>
                  </a:lnTo>
                  <a:lnTo>
                    <a:pt x="145607" y="76553"/>
                  </a:lnTo>
                  <a:lnTo>
                    <a:pt x="185971" y="49632"/>
                  </a:lnTo>
                  <a:lnTo>
                    <a:pt x="229317" y="28276"/>
                  </a:lnTo>
                  <a:lnTo>
                    <a:pt x="275068" y="12727"/>
                  </a:lnTo>
                  <a:lnTo>
                    <a:pt x="322646" y="3221"/>
                  </a:lnTo>
                  <a:lnTo>
                    <a:pt x="371475" y="0"/>
                  </a:lnTo>
                  <a:lnTo>
                    <a:pt x="7250936" y="0"/>
                  </a:lnTo>
                  <a:lnTo>
                    <a:pt x="7299764" y="3221"/>
                  </a:lnTo>
                  <a:lnTo>
                    <a:pt x="7347342" y="12727"/>
                  </a:lnTo>
                  <a:lnTo>
                    <a:pt x="7393093" y="28276"/>
                  </a:lnTo>
                  <a:lnTo>
                    <a:pt x="7436439" y="49632"/>
                  </a:lnTo>
                  <a:lnTo>
                    <a:pt x="7476803" y="76553"/>
                  </a:lnTo>
                  <a:lnTo>
                    <a:pt x="7513609" y="108802"/>
                  </a:lnTo>
                  <a:lnTo>
                    <a:pt x="7545857" y="145607"/>
                  </a:lnTo>
                  <a:lnTo>
                    <a:pt x="7572779" y="185971"/>
                  </a:lnTo>
                  <a:lnTo>
                    <a:pt x="7594134" y="229317"/>
                  </a:lnTo>
                  <a:lnTo>
                    <a:pt x="7609684" y="275068"/>
                  </a:lnTo>
                  <a:lnTo>
                    <a:pt x="7619189" y="322646"/>
                  </a:lnTo>
                  <a:lnTo>
                    <a:pt x="7620067" y="335948"/>
                  </a:lnTo>
                  <a:lnTo>
                    <a:pt x="7620067" y="989280"/>
                  </a:lnTo>
                  <a:lnTo>
                    <a:pt x="7609684" y="1050160"/>
                  </a:lnTo>
                  <a:lnTo>
                    <a:pt x="7594134" y="1095911"/>
                  </a:lnTo>
                  <a:lnTo>
                    <a:pt x="7572779" y="1139257"/>
                  </a:lnTo>
                  <a:lnTo>
                    <a:pt x="7545857" y="1179622"/>
                  </a:lnTo>
                  <a:lnTo>
                    <a:pt x="7513609" y="1216426"/>
                  </a:lnTo>
                  <a:lnTo>
                    <a:pt x="7476803" y="1248675"/>
                  </a:lnTo>
                  <a:lnTo>
                    <a:pt x="7436439" y="1275597"/>
                  </a:lnTo>
                  <a:lnTo>
                    <a:pt x="7393093" y="1296952"/>
                  </a:lnTo>
                  <a:lnTo>
                    <a:pt x="7347342" y="1312502"/>
                  </a:lnTo>
                  <a:lnTo>
                    <a:pt x="7299764" y="1322008"/>
                  </a:lnTo>
                  <a:lnTo>
                    <a:pt x="7250936" y="1325229"/>
                  </a:lnTo>
                  <a:close/>
                </a:path>
              </a:pathLst>
            </a:custGeom>
            <a:solidFill>
              <a:srgbClr val="6D81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637056" y="7933070"/>
              <a:ext cx="7620000" cy="1323975"/>
            </a:xfrm>
            <a:custGeom>
              <a:avLst/>
              <a:gdLst/>
              <a:ahLst/>
              <a:cxnLst/>
              <a:rect l="l" t="t" r="r" b="b"/>
              <a:pathLst>
                <a:path w="7620000" h="1323975">
                  <a:moveTo>
                    <a:pt x="7619831" y="987234"/>
                  </a:moveTo>
                  <a:lnTo>
                    <a:pt x="7609317" y="1050110"/>
                  </a:lnTo>
                  <a:lnTo>
                    <a:pt x="7593768" y="1095858"/>
                  </a:lnTo>
                  <a:lnTo>
                    <a:pt x="7572414" y="1139203"/>
                  </a:lnTo>
                  <a:lnTo>
                    <a:pt x="7545494" y="1179565"/>
                  </a:lnTo>
                  <a:lnTo>
                    <a:pt x="7513246" y="1216368"/>
                  </a:lnTo>
                  <a:lnTo>
                    <a:pt x="7476444" y="1248615"/>
                  </a:lnTo>
                  <a:lnTo>
                    <a:pt x="7436081" y="1275536"/>
                  </a:lnTo>
                  <a:lnTo>
                    <a:pt x="7392737" y="1296890"/>
                  </a:lnTo>
                  <a:lnTo>
                    <a:pt x="7346988" y="1312439"/>
                  </a:lnTo>
                  <a:lnTo>
                    <a:pt x="7299412" y="1321944"/>
                  </a:lnTo>
                  <a:lnTo>
                    <a:pt x="7268631" y="1323974"/>
                  </a:lnTo>
                </a:path>
                <a:path w="7620000" h="1323975">
                  <a:moveTo>
                    <a:pt x="353412" y="1323974"/>
                  </a:moveTo>
                  <a:lnTo>
                    <a:pt x="275054" y="1312438"/>
                  </a:lnTo>
                  <a:lnTo>
                    <a:pt x="229306" y="1296889"/>
                  </a:lnTo>
                  <a:lnTo>
                    <a:pt x="185962" y="1275535"/>
                  </a:lnTo>
                  <a:lnTo>
                    <a:pt x="145599" y="1248615"/>
                  </a:lnTo>
                  <a:lnTo>
                    <a:pt x="108796" y="1216367"/>
                  </a:lnTo>
                  <a:lnTo>
                    <a:pt x="76549" y="1179564"/>
                  </a:lnTo>
                  <a:lnTo>
                    <a:pt x="49629" y="1139202"/>
                  </a:lnTo>
                  <a:lnTo>
                    <a:pt x="28275" y="1095858"/>
                  </a:lnTo>
                  <a:lnTo>
                    <a:pt x="12726" y="1050109"/>
                  </a:lnTo>
                  <a:lnTo>
                    <a:pt x="3221" y="1002533"/>
                  </a:lnTo>
                  <a:lnTo>
                    <a:pt x="0" y="953708"/>
                  </a:lnTo>
                  <a:lnTo>
                    <a:pt x="0" y="371456"/>
                  </a:lnTo>
                  <a:lnTo>
                    <a:pt x="3221" y="322631"/>
                  </a:lnTo>
                  <a:lnTo>
                    <a:pt x="12726" y="275055"/>
                  </a:lnTo>
                  <a:lnTo>
                    <a:pt x="28275" y="229306"/>
                  </a:lnTo>
                  <a:lnTo>
                    <a:pt x="49629" y="185962"/>
                  </a:lnTo>
                  <a:lnTo>
                    <a:pt x="76549" y="145600"/>
                  </a:lnTo>
                  <a:lnTo>
                    <a:pt x="108796" y="108797"/>
                  </a:lnTo>
                  <a:lnTo>
                    <a:pt x="145600" y="76550"/>
                  </a:lnTo>
                  <a:lnTo>
                    <a:pt x="185962" y="49629"/>
                  </a:lnTo>
                  <a:lnTo>
                    <a:pt x="229306" y="28275"/>
                  </a:lnTo>
                  <a:lnTo>
                    <a:pt x="275055" y="12726"/>
                  </a:lnTo>
                  <a:lnTo>
                    <a:pt x="322630" y="3221"/>
                  </a:lnTo>
                  <a:lnTo>
                    <a:pt x="371456" y="0"/>
                  </a:lnTo>
                  <a:lnTo>
                    <a:pt x="7250586" y="0"/>
                  </a:lnTo>
                  <a:lnTo>
                    <a:pt x="7299412" y="3221"/>
                  </a:lnTo>
                  <a:lnTo>
                    <a:pt x="7346988" y="12725"/>
                  </a:lnTo>
                  <a:lnTo>
                    <a:pt x="7392737" y="28274"/>
                  </a:lnTo>
                  <a:lnTo>
                    <a:pt x="7436081" y="49629"/>
                  </a:lnTo>
                  <a:lnTo>
                    <a:pt x="7476443" y="76549"/>
                  </a:lnTo>
                  <a:lnTo>
                    <a:pt x="7513246" y="108796"/>
                  </a:lnTo>
                  <a:lnTo>
                    <a:pt x="7545494" y="145599"/>
                  </a:lnTo>
                  <a:lnTo>
                    <a:pt x="7572414" y="185962"/>
                  </a:lnTo>
                  <a:lnTo>
                    <a:pt x="7593768" y="229306"/>
                  </a:lnTo>
                  <a:lnTo>
                    <a:pt x="7609317" y="275055"/>
                  </a:lnTo>
                  <a:lnTo>
                    <a:pt x="7618822" y="322631"/>
                  </a:lnTo>
                  <a:lnTo>
                    <a:pt x="7619831" y="337930"/>
                  </a:lnTo>
                </a:path>
              </a:pathLst>
            </a:custGeom>
            <a:ln w="761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9763937" y="8155351"/>
            <a:ext cx="7368540" cy="77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965"/>
              </a:lnSpc>
              <a:spcBef>
                <a:spcPts val="100"/>
              </a:spcBef>
            </a:pPr>
            <a:r>
              <a:rPr sz="2500" b="1" spc="45" dirty="0">
                <a:solidFill>
                  <a:srgbClr val="FFFFFF"/>
                </a:solidFill>
                <a:latin typeface="Arial"/>
                <a:cs typeface="Arial"/>
              </a:rPr>
              <a:t>Prosodie</a:t>
            </a:r>
            <a:r>
              <a:rPr sz="25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spc="11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25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spc="-10" dirty="0">
                <a:solidFill>
                  <a:srgbClr val="FFFFFF"/>
                </a:solidFill>
                <a:latin typeface="Arial"/>
                <a:cs typeface="Arial"/>
              </a:rPr>
              <a:t>l’interlocuteur</a:t>
            </a:r>
            <a:endParaRPr sz="2500">
              <a:latin typeface="Arial"/>
              <a:cs typeface="Arial"/>
            </a:endParaRPr>
          </a:p>
          <a:p>
            <a:pPr algn="ctr">
              <a:lnSpc>
                <a:spcPts val="2965"/>
              </a:lnSpc>
            </a:pPr>
            <a:r>
              <a:rPr sz="2500" spc="85" dirty="0">
                <a:solidFill>
                  <a:srgbClr val="FFFFFF"/>
                </a:solidFill>
                <a:latin typeface="Trebuchet MS"/>
                <a:cs typeface="Trebuchet MS"/>
              </a:rPr>
              <a:t>Influence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95" dirty="0">
                <a:solidFill>
                  <a:srgbClr val="FFFFFF"/>
                </a:solidFill>
                <a:latin typeface="Trebuchet MS"/>
                <a:cs typeface="Trebuchet MS"/>
              </a:rPr>
              <a:t>directe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40" dirty="0">
                <a:solidFill>
                  <a:srgbClr val="FFFFFF"/>
                </a:solidFill>
                <a:latin typeface="Trebuchet MS"/>
                <a:cs typeface="Trebuchet MS"/>
              </a:rPr>
              <a:t>sur</a:t>
            </a:r>
            <a:r>
              <a:rPr sz="2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-50" dirty="0">
                <a:solidFill>
                  <a:srgbClr val="FFFFFF"/>
                </a:solidFill>
                <a:latin typeface="Trebuchet MS"/>
                <a:cs typeface="Trebuchet MS"/>
              </a:rPr>
              <a:t>la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65" dirty="0">
                <a:solidFill>
                  <a:srgbClr val="FFFFFF"/>
                </a:solidFill>
                <a:latin typeface="Trebuchet MS"/>
                <a:cs typeface="Trebuchet MS"/>
              </a:rPr>
              <a:t>manifestation</a:t>
            </a:r>
            <a:r>
              <a:rPr sz="25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245" dirty="0">
                <a:solidFill>
                  <a:srgbClr val="FFFFFF"/>
                </a:solidFill>
                <a:latin typeface="Trebuchet MS"/>
                <a:cs typeface="Trebuchet MS"/>
              </a:rPr>
              <a:t>des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390" dirty="0">
                <a:solidFill>
                  <a:srgbClr val="FFFFFF"/>
                </a:solidFill>
                <a:latin typeface="Trebuchet MS"/>
                <a:cs typeface="Trebuchet MS"/>
              </a:rPr>
              <a:t>SCPD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246600" y="9215479"/>
            <a:ext cx="316230" cy="3714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2000" spc="-100" dirty="0">
                <a:latin typeface="Lucida Sans Unicode"/>
                <a:cs typeface="Lucida Sans Unicode"/>
              </a:rPr>
              <a:t>13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54801" y="9770936"/>
            <a:ext cx="10869930" cy="32956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750" spc="-45" dirty="0">
                <a:latin typeface="Lucida Sans Unicode"/>
                <a:cs typeface="Lucida Sans Unicode"/>
              </a:rPr>
              <a:t>(Förstl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et</a:t>
            </a:r>
            <a:r>
              <a:rPr sz="1750" spc="-90" dirty="0">
                <a:latin typeface="Lucida Sans Unicode"/>
                <a:cs typeface="Lucida Sans Unicode"/>
              </a:rPr>
              <a:t> Kurz, </a:t>
            </a:r>
            <a:r>
              <a:rPr sz="1750" spc="-114" dirty="0">
                <a:latin typeface="Lucida Sans Unicode"/>
                <a:cs typeface="Lucida Sans Unicode"/>
              </a:rPr>
              <a:t>1999</a:t>
            </a:r>
            <a:r>
              <a:rPr sz="1750" spc="-90" dirty="0">
                <a:latin typeface="Lucida Sans Unicode"/>
                <a:cs typeface="Lucida Sans Unicode"/>
              </a:rPr>
              <a:t> ; </a:t>
            </a:r>
            <a:r>
              <a:rPr sz="1750" spc="-45" dirty="0">
                <a:latin typeface="Lucida Sans Unicode"/>
                <a:cs typeface="Lucida Sans Unicode"/>
              </a:rPr>
              <a:t>Gil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et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105" dirty="0">
                <a:latin typeface="Lucida Sans Unicode"/>
                <a:cs typeface="Lucida Sans Unicode"/>
              </a:rPr>
              <a:t>Arroyo-</a:t>
            </a:r>
            <a:r>
              <a:rPr sz="1750" spc="-70" dirty="0">
                <a:latin typeface="Lucida Sans Unicode"/>
                <a:cs typeface="Lucida Sans Unicode"/>
              </a:rPr>
              <a:t>Anllo,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spc="-114" dirty="0">
                <a:latin typeface="Lucida Sans Unicode"/>
                <a:cs typeface="Lucida Sans Unicode"/>
              </a:rPr>
              <a:t>2019</a:t>
            </a:r>
            <a:r>
              <a:rPr sz="1750" spc="-90" dirty="0">
                <a:latin typeface="Lucida Sans Unicode"/>
                <a:cs typeface="Lucida Sans Unicode"/>
              </a:rPr>
              <a:t> ; </a:t>
            </a:r>
            <a:r>
              <a:rPr sz="1750" spc="-10" dirty="0">
                <a:latin typeface="Lucida Sans Unicode"/>
                <a:cs typeface="Lucida Sans Unicode"/>
              </a:rPr>
              <a:t>Henry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et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spc="-75" dirty="0">
                <a:latin typeface="Lucida Sans Unicode"/>
                <a:cs typeface="Lucida Sans Unicode"/>
              </a:rPr>
              <a:t>al.,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114" dirty="0">
                <a:latin typeface="Lucida Sans Unicode"/>
                <a:cs typeface="Lucida Sans Unicode"/>
              </a:rPr>
              <a:t>2009</a:t>
            </a:r>
            <a:r>
              <a:rPr sz="1750" spc="-90" dirty="0">
                <a:latin typeface="Lucida Sans Unicode"/>
                <a:cs typeface="Lucida Sans Unicode"/>
              </a:rPr>
              <a:t> ; </a:t>
            </a:r>
            <a:r>
              <a:rPr sz="1750" spc="-30" dirty="0">
                <a:latin typeface="Lucida Sans Unicode"/>
                <a:cs typeface="Lucida Sans Unicode"/>
              </a:rPr>
              <a:t>Roberts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et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spc="-75" dirty="0">
                <a:latin typeface="Lucida Sans Unicode"/>
                <a:cs typeface="Lucida Sans Unicode"/>
              </a:rPr>
              <a:t>al.,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spc="-114" dirty="0">
                <a:latin typeface="Lucida Sans Unicode"/>
                <a:cs typeface="Lucida Sans Unicode"/>
              </a:rPr>
              <a:t>1996</a:t>
            </a:r>
            <a:r>
              <a:rPr sz="1750" spc="-95" dirty="0">
                <a:latin typeface="Lucida Sans Unicode"/>
                <a:cs typeface="Lucida Sans Unicode"/>
              </a:rPr>
              <a:t> </a:t>
            </a:r>
            <a:r>
              <a:rPr sz="1750" spc="-90" dirty="0">
                <a:latin typeface="Lucida Sans Unicode"/>
                <a:cs typeface="Lucida Sans Unicode"/>
              </a:rPr>
              <a:t>; </a:t>
            </a:r>
            <a:r>
              <a:rPr sz="1750" spc="-40" dirty="0">
                <a:latin typeface="Lucida Sans Unicode"/>
                <a:cs typeface="Lucida Sans Unicode"/>
              </a:rPr>
              <a:t>Rousseau,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spc="-114" dirty="0">
                <a:latin typeface="Lucida Sans Unicode"/>
                <a:cs typeface="Lucida Sans Unicode"/>
              </a:rPr>
              <a:t>2011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spc="-50" dirty="0">
                <a:latin typeface="Lucida Sans Unicode"/>
                <a:cs typeface="Lucida Sans Unicode"/>
              </a:rPr>
              <a:t>)</a:t>
            </a:r>
            <a:endParaRPr sz="175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16000" y="4558167"/>
            <a:ext cx="15389225" cy="29616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25"/>
              </a:spcBef>
            </a:pPr>
            <a:r>
              <a:rPr sz="2950" spc="-200" dirty="0">
                <a:solidFill>
                  <a:srgbClr val="325C78"/>
                </a:solidFill>
                <a:latin typeface="Arial Black"/>
                <a:cs typeface="Arial Black"/>
              </a:rPr>
              <a:t>Compétences</a:t>
            </a:r>
            <a:r>
              <a:rPr sz="2950" spc="-15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60" dirty="0">
                <a:solidFill>
                  <a:srgbClr val="325C78"/>
                </a:solidFill>
                <a:latin typeface="Arial Black"/>
                <a:cs typeface="Arial Black"/>
              </a:rPr>
              <a:t>préservées</a:t>
            </a:r>
            <a:endParaRPr sz="295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030"/>
              </a:spcBef>
            </a:pPr>
            <a:endParaRPr sz="2950">
              <a:latin typeface="Arial Black"/>
              <a:cs typeface="Arial Black"/>
            </a:endParaRPr>
          </a:p>
          <a:p>
            <a:pPr marL="866775" algn="ctr">
              <a:lnSpc>
                <a:spcPts val="2965"/>
              </a:lnSpc>
              <a:spcBef>
                <a:spcPts val="5"/>
              </a:spcBef>
            </a:pP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Expression</a:t>
            </a:r>
            <a:r>
              <a:rPr sz="2500" b="1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spc="130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2500" b="1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spc="60" dirty="0">
                <a:solidFill>
                  <a:srgbClr val="FFFFFF"/>
                </a:solidFill>
                <a:latin typeface="Arial"/>
                <a:cs typeface="Arial"/>
              </a:rPr>
              <a:t>réception</a:t>
            </a:r>
            <a:endParaRPr sz="2500">
              <a:latin typeface="Arial"/>
              <a:cs typeface="Arial"/>
            </a:endParaRPr>
          </a:p>
          <a:p>
            <a:pPr marL="866775" algn="ctr">
              <a:lnSpc>
                <a:spcPts val="2965"/>
              </a:lnSpc>
            </a:pPr>
            <a:r>
              <a:rPr sz="2500" spc="140" dirty="0">
                <a:solidFill>
                  <a:srgbClr val="FFFFFF"/>
                </a:solidFill>
                <a:latin typeface="Trebuchet MS"/>
                <a:cs typeface="Trebuchet MS"/>
              </a:rPr>
              <a:t>Capacité</a:t>
            </a:r>
            <a:r>
              <a:rPr sz="2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65" dirty="0">
                <a:solidFill>
                  <a:srgbClr val="FFFFFF"/>
                </a:solidFill>
                <a:latin typeface="Trebuchet MS"/>
                <a:cs typeface="Trebuchet MS"/>
              </a:rPr>
              <a:t>à</a:t>
            </a:r>
            <a:r>
              <a:rPr sz="2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14" dirty="0">
                <a:solidFill>
                  <a:srgbClr val="FFFFFF"/>
                </a:solidFill>
                <a:latin typeface="Trebuchet MS"/>
                <a:cs typeface="Trebuchet MS"/>
              </a:rPr>
              <a:t>recevoir</a:t>
            </a:r>
            <a:r>
              <a:rPr sz="2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55" dirty="0">
                <a:solidFill>
                  <a:srgbClr val="FFFFFF"/>
                </a:solidFill>
                <a:latin typeface="Trebuchet MS"/>
                <a:cs typeface="Trebuchet MS"/>
              </a:rPr>
              <a:t>et</a:t>
            </a:r>
            <a:r>
              <a:rPr sz="2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10" dirty="0">
                <a:solidFill>
                  <a:srgbClr val="FFFFFF"/>
                </a:solidFill>
                <a:latin typeface="Trebuchet MS"/>
                <a:cs typeface="Trebuchet MS"/>
              </a:rPr>
              <a:t>exprimer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245" dirty="0">
                <a:solidFill>
                  <a:srgbClr val="FFFFFF"/>
                </a:solidFill>
                <a:latin typeface="Trebuchet MS"/>
                <a:cs typeface="Trebuchet MS"/>
              </a:rPr>
              <a:t>des</a:t>
            </a:r>
            <a:r>
              <a:rPr sz="2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70" dirty="0">
                <a:solidFill>
                  <a:srgbClr val="FFFFFF"/>
                </a:solidFill>
                <a:latin typeface="Trebuchet MS"/>
                <a:cs typeface="Trebuchet MS"/>
              </a:rPr>
              <a:t>émotions,</a:t>
            </a:r>
            <a:r>
              <a:rPr sz="2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210" dirty="0">
                <a:solidFill>
                  <a:srgbClr val="FFFFFF"/>
                </a:solidFill>
                <a:latin typeface="Trebuchet MS"/>
                <a:cs typeface="Trebuchet MS"/>
              </a:rPr>
              <a:t>même</a:t>
            </a:r>
            <a:r>
              <a:rPr sz="2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65" dirty="0">
                <a:solidFill>
                  <a:srgbClr val="FFFFFF"/>
                </a:solidFill>
                <a:latin typeface="Trebuchet MS"/>
                <a:cs typeface="Trebuchet MS"/>
              </a:rPr>
              <a:t>en</a:t>
            </a:r>
            <a:r>
              <a:rPr sz="2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85" dirty="0">
                <a:solidFill>
                  <a:srgbClr val="FFFFFF"/>
                </a:solidFill>
                <a:latin typeface="Trebuchet MS"/>
                <a:cs typeface="Trebuchet MS"/>
              </a:rPr>
              <a:t>l’absence</a:t>
            </a:r>
            <a:r>
              <a:rPr sz="25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22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2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114" dirty="0">
                <a:solidFill>
                  <a:srgbClr val="FFFFFF"/>
                </a:solidFill>
                <a:latin typeface="Trebuchet MS"/>
                <a:cs typeface="Trebuchet MS"/>
              </a:rPr>
              <a:t>communication</a:t>
            </a:r>
            <a:r>
              <a:rPr sz="25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0" spc="90" dirty="0">
                <a:solidFill>
                  <a:srgbClr val="FFFFFF"/>
                </a:solidFill>
                <a:latin typeface="Trebuchet MS"/>
                <a:cs typeface="Trebuchet MS"/>
              </a:rPr>
              <a:t>efficace</a:t>
            </a: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980"/>
              </a:spcBef>
            </a:pPr>
            <a:endParaRPr sz="2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7656195" algn="l"/>
              </a:tabLst>
            </a:pPr>
            <a:r>
              <a:rPr sz="2950" u="sng" spc="-160" dirty="0">
                <a:solidFill>
                  <a:srgbClr val="325C78"/>
                </a:solidFill>
                <a:uFill>
                  <a:solidFill>
                    <a:srgbClr val="325C78"/>
                  </a:solidFill>
                </a:uFill>
                <a:latin typeface="Arial Black"/>
                <a:cs typeface="Arial Black"/>
              </a:rPr>
              <a:t>Émotions</a:t>
            </a:r>
            <a:r>
              <a:rPr sz="2950" u="sng" spc="-204" dirty="0">
                <a:solidFill>
                  <a:srgbClr val="325C78"/>
                </a:solidFill>
                <a:uFill>
                  <a:solidFill>
                    <a:srgbClr val="325C78"/>
                  </a:solidFill>
                </a:uFill>
                <a:latin typeface="Arial Black"/>
                <a:cs typeface="Arial Black"/>
              </a:rPr>
              <a:t> </a:t>
            </a:r>
            <a:r>
              <a:rPr sz="2950" u="sng" spc="-254" dirty="0">
                <a:solidFill>
                  <a:srgbClr val="325C78"/>
                </a:solidFill>
                <a:uFill>
                  <a:solidFill>
                    <a:srgbClr val="325C78"/>
                  </a:solidFill>
                </a:uFill>
                <a:latin typeface="Arial Black"/>
                <a:cs typeface="Arial Black"/>
              </a:rPr>
              <a:t>=</a:t>
            </a:r>
            <a:r>
              <a:rPr sz="2950" u="sng" spc="-200" dirty="0">
                <a:solidFill>
                  <a:srgbClr val="325C78"/>
                </a:solidFill>
                <a:uFill>
                  <a:solidFill>
                    <a:srgbClr val="325C78"/>
                  </a:solidFill>
                </a:uFill>
                <a:latin typeface="Arial Black"/>
                <a:cs typeface="Arial Black"/>
              </a:rPr>
              <a:t> </a:t>
            </a:r>
            <a:r>
              <a:rPr sz="2950" u="sng" spc="-125" dirty="0">
                <a:solidFill>
                  <a:srgbClr val="325C78"/>
                </a:solidFill>
                <a:uFill>
                  <a:solidFill>
                    <a:srgbClr val="325C78"/>
                  </a:solidFill>
                </a:uFill>
                <a:latin typeface="Arial Black"/>
                <a:cs typeface="Arial Black"/>
              </a:rPr>
              <a:t>soutien</a:t>
            </a:r>
            <a:r>
              <a:rPr sz="2950" u="sng" spc="-200" dirty="0">
                <a:solidFill>
                  <a:srgbClr val="325C78"/>
                </a:solidFill>
                <a:uFill>
                  <a:solidFill>
                    <a:srgbClr val="325C78"/>
                  </a:solidFill>
                </a:uFill>
                <a:latin typeface="Arial Black"/>
                <a:cs typeface="Arial Black"/>
              </a:rPr>
              <a:t> </a:t>
            </a:r>
            <a:r>
              <a:rPr sz="2950" u="sng" spc="-185" dirty="0">
                <a:solidFill>
                  <a:srgbClr val="325C78"/>
                </a:solidFill>
                <a:uFill>
                  <a:solidFill>
                    <a:srgbClr val="325C78"/>
                  </a:solidFill>
                </a:uFill>
                <a:latin typeface="Arial Black"/>
                <a:cs typeface="Arial Black"/>
              </a:rPr>
              <a:t>à</a:t>
            </a:r>
            <a:r>
              <a:rPr sz="2950" u="sng" spc="-200" dirty="0">
                <a:solidFill>
                  <a:srgbClr val="325C78"/>
                </a:solidFill>
                <a:uFill>
                  <a:solidFill>
                    <a:srgbClr val="325C78"/>
                  </a:solidFill>
                </a:uFill>
                <a:latin typeface="Arial Black"/>
                <a:cs typeface="Arial Black"/>
              </a:rPr>
              <a:t> </a:t>
            </a:r>
            <a:r>
              <a:rPr sz="2950" u="sng" spc="-10" dirty="0">
                <a:solidFill>
                  <a:srgbClr val="325C78"/>
                </a:solidFill>
                <a:uFill>
                  <a:solidFill>
                    <a:srgbClr val="325C78"/>
                  </a:solidFill>
                </a:uFill>
                <a:latin typeface="Arial Black"/>
                <a:cs typeface="Arial Black"/>
              </a:rPr>
              <a:t>privilégier</a:t>
            </a:r>
            <a:r>
              <a:rPr sz="2950" u="sng" dirty="0">
                <a:solidFill>
                  <a:srgbClr val="325C78"/>
                </a:solidFill>
                <a:uFill>
                  <a:solidFill>
                    <a:srgbClr val="325C78"/>
                  </a:solidFill>
                </a:uFill>
                <a:latin typeface="Arial Black"/>
                <a:cs typeface="Arial Black"/>
              </a:rPr>
              <a:t>	</a:t>
            </a:r>
            <a:endParaRPr sz="29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46600" y="9232962"/>
            <a:ext cx="316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0" dirty="0">
                <a:latin typeface="Lucida Sans Unicode"/>
                <a:cs typeface="Lucida Sans Unicode"/>
              </a:rPr>
              <a:t>14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757369" y="2216846"/>
            <a:ext cx="6862445" cy="7863205"/>
            <a:chOff x="5757369" y="2216846"/>
            <a:chExt cx="6862445" cy="7863205"/>
          </a:xfrm>
        </p:grpSpPr>
        <p:sp>
          <p:nvSpPr>
            <p:cNvPr id="4" name="object 4"/>
            <p:cNvSpPr/>
            <p:nvPr/>
          </p:nvSpPr>
          <p:spPr>
            <a:xfrm>
              <a:off x="7320443" y="2216846"/>
              <a:ext cx="3736340" cy="1160145"/>
            </a:xfrm>
            <a:custGeom>
              <a:avLst/>
              <a:gdLst/>
              <a:ahLst/>
              <a:cxnLst/>
              <a:rect l="l" t="t" r="r" b="b"/>
              <a:pathLst>
                <a:path w="3736340" h="1160145">
                  <a:moveTo>
                    <a:pt x="3507590" y="1159694"/>
                  </a:moveTo>
                  <a:lnTo>
                    <a:pt x="228599" y="1159694"/>
                  </a:lnTo>
                  <a:lnTo>
                    <a:pt x="183793" y="1155261"/>
                  </a:lnTo>
                  <a:lnTo>
                    <a:pt x="141118" y="1142293"/>
                  </a:lnTo>
                  <a:lnTo>
                    <a:pt x="101772" y="1121287"/>
                  </a:lnTo>
                  <a:lnTo>
                    <a:pt x="66955" y="1092739"/>
                  </a:lnTo>
                  <a:lnTo>
                    <a:pt x="38407" y="1057922"/>
                  </a:lnTo>
                  <a:lnTo>
                    <a:pt x="17401" y="1018576"/>
                  </a:lnTo>
                  <a:lnTo>
                    <a:pt x="4433" y="975900"/>
                  </a:lnTo>
                  <a:lnTo>
                    <a:pt x="0" y="931094"/>
                  </a:lnTo>
                  <a:lnTo>
                    <a:pt x="0" y="228599"/>
                  </a:lnTo>
                  <a:lnTo>
                    <a:pt x="4433" y="183794"/>
                  </a:lnTo>
                  <a:lnTo>
                    <a:pt x="17401" y="141118"/>
                  </a:lnTo>
                  <a:lnTo>
                    <a:pt x="38407" y="101772"/>
                  </a:lnTo>
                  <a:lnTo>
                    <a:pt x="66955" y="66955"/>
                  </a:lnTo>
                  <a:lnTo>
                    <a:pt x="101772" y="38407"/>
                  </a:lnTo>
                  <a:lnTo>
                    <a:pt x="141118" y="17401"/>
                  </a:lnTo>
                  <a:lnTo>
                    <a:pt x="183793" y="4433"/>
                  </a:lnTo>
                  <a:lnTo>
                    <a:pt x="228599" y="0"/>
                  </a:lnTo>
                  <a:lnTo>
                    <a:pt x="3507590" y="0"/>
                  </a:lnTo>
                  <a:lnTo>
                    <a:pt x="3552396" y="4433"/>
                  </a:lnTo>
                  <a:lnTo>
                    <a:pt x="3595072" y="17401"/>
                  </a:lnTo>
                  <a:lnTo>
                    <a:pt x="3634418" y="38407"/>
                  </a:lnTo>
                  <a:lnTo>
                    <a:pt x="3669235" y="66955"/>
                  </a:lnTo>
                  <a:lnTo>
                    <a:pt x="3697783" y="101772"/>
                  </a:lnTo>
                  <a:lnTo>
                    <a:pt x="3718790" y="141118"/>
                  </a:lnTo>
                  <a:lnTo>
                    <a:pt x="3731758" y="183794"/>
                  </a:lnTo>
                  <a:lnTo>
                    <a:pt x="3736191" y="228599"/>
                  </a:lnTo>
                  <a:lnTo>
                    <a:pt x="3736191" y="931094"/>
                  </a:lnTo>
                  <a:lnTo>
                    <a:pt x="3731758" y="975900"/>
                  </a:lnTo>
                  <a:lnTo>
                    <a:pt x="3718790" y="1018576"/>
                  </a:lnTo>
                  <a:lnTo>
                    <a:pt x="3697783" y="1057922"/>
                  </a:lnTo>
                  <a:lnTo>
                    <a:pt x="3669235" y="1092739"/>
                  </a:lnTo>
                  <a:lnTo>
                    <a:pt x="3634418" y="1121287"/>
                  </a:lnTo>
                  <a:lnTo>
                    <a:pt x="3595072" y="1142293"/>
                  </a:lnTo>
                  <a:lnTo>
                    <a:pt x="3552396" y="1155261"/>
                  </a:lnTo>
                  <a:lnTo>
                    <a:pt x="3507590" y="1159694"/>
                  </a:lnTo>
                  <a:close/>
                </a:path>
              </a:pathLst>
            </a:custGeom>
            <a:solidFill>
              <a:srgbClr val="445C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70199" y="3888307"/>
              <a:ext cx="5436235" cy="1160145"/>
            </a:xfrm>
            <a:custGeom>
              <a:avLst/>
              <a:gdLst/>
              <a:ahLst/>
              <a:cxnLst/>
              <a:rect l="l" t="t" r="r" b="b"/>
              <a:pathLst>
                <a:path w="5436234" h="1160145">
                  <a:moveTo>
                    <a:pt x="5208079" y="1159694"/>
                  </a:moveTo>
                  <a:lnTo>
                    <a:pt x="228599" y="1159694"/>
                  </a:lnTo>
                  <a:lnTo>
                    <a:pt x="183794" y="1155262"/>
                  </a:lnTo>
                  <a:lnTo>
                    <a:pt x="141118" y="1142294"/>
                  </a:lnTo>
                  <a:lnTo>
                    <a:pt x="101772" y="1121287"/>
                  </a:lnTo>
                  <a:lnTo>
                    <a:pt x="66955" y="1092739"/>
                  </a:lnTo>
                  <a:lnTo>
                    <a:pt x="38407" y="1057922"/>
                  </a:lnTo>
                  <a:lnTo>
                    <a:pt x="17401" y="1018576"/>
                  </a:lnTo>
                  <a:lnTo>
                    <a:pt x="4433" y="975901"/>
                  </a:lnTo>
                  <a:lnTo>
                    <a:pt x="0" y="931095"/>
                  </a:lnTo>
                  <a:lnTo>
                    <a:pt x="0" y="228600"/>
                  </a:lnTo>
                  <a:lnTo>
                    <a:pt x="4433" y="183794"/>
                  </a:lnTo>
                  <a:lnTo>
                    <a:pt x="17401" y="141118"/>
                  </a:lnTo>
                  <a:lnTo>
                    <a:pt x="38407" y="101772"/>
                  </a:lnTo>
                  <a:lnTo>
                    <a:pt x="66955" y="66955"/>
                  </a:lnTo>
                  <a:lnTo>
                    <a:pt x="101772" y="38407"/>
                  </a:lnTo>
                  <a:lnTo>
                    <a:pt x="141118" y="17401"/>
                  </a:lnTo>
                  <a:lnTo>
                    <a:pt x="183794" y="4433"/>
                  </a:lnTo>
                  <a:lnTo>
                    <a:pt x="228599" y="0"/>
                  </a:lnTo>
                  <a:lnTo>
                    <a:pt x="5208079" y="0"/>
                  </a:lnTo>
                  <a:lnTo>
                    <a:pt x="5252884" y="4433"/>
                  </a:lnTo>
                  <a:lnTo>
                    <a:pt x="5295560" y="17401"/>
                  </a:lnTo>
                  <a:lnTo>
                    <a:pt x="5334905" y="38407"/>
                  </a:lnTo>
                  <a:lnTo>
                    <a:pt x="5369723" y="66955"/>
                  </a:lnTo>
                  <a:lnTo>
                    <a:pt x="5398271" y="101772"/>
                  </a:lnTo>
                  <a:lnTo>
                    <a:pt x="5419277" y="141118"/>
                  </a:lnTo>
                  <a:lnTo>
                    <a:pt x="5432245" y="183794"/>
                  </a:lnTo>
                  <a:lnTo>
                    <a:pt x="5436070" y="222444"/>
                  </a:lnTo>
                  <a:lnTo>
                    <a:pt x="5436070" y="937250"/>
                  </a:lnTo>
                  <a:lnTo>
                    <a:pt x="5432245" y="975901"/>
                  </a:lnTo>
                  <a:lnTo>
                    <a:pt x="5419277" y="1018576"/>
                  </a:lnTo>
                  <a:lnTo>
                    <a:pt x="5398271" y="1057922"/>
                  </a:lnTo>
                  <a:lnTo>
                    <a:pt x="5369723" y="1092739"/>
                  </a:lnTo>
                  <a:lnTo>
                    <a:pt x="5334905" y="1121287"/>
                  </a:lnTo>
                  <a:lnTo>
                    <a:pt x="5295560" y="1142294"/>
                  </a:lnTo>
                  <a:lnTo>
                    <a:pt x="5252884" y="1155262"/>
                  </a:lnTo>
                  <a:lnTo>
                    <a:pt x="5208079" y="1159694"/>
                  </a:lnTo>
                  <a:close/>
                </a:path>
              </a:pathLst>
            </a:custGeom>
            <a:solidFill>
              <a:srgbClr val="5E7D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0199" y="5559769"/>
              <a:ext cx="5436235" cy="1160145"/>
            </a:xfrm>
            <a:custGeom>
              <a:avLst/>
              <a:gdLst/>
              <a:ahLst/>
              <a:cxnLst/>
              <a:rect l="l" t="t" r="r" b="b"/>
              <a:pathLst>
                <a:path w="5436234" h="1160145">
                  <a:moveTo>
                    <a:pt x="5208079" y="1159694"/>
                  </a:moveTo>
                  <a:lnTo>
                    <a:pt x="228599" y="1159694"/>
                  </a:lnTo>
                  <a:lnTo>
                    <a:pt x="183794" y="1155262"/>
                  </a:lnTo>
                  <a:lnTo>
                    <a:pt x="141118" y="1142293"/>
                  </a:lnTo>
                  <a:lnTo>
                    <a:pt x="101772" y="1121287"/>
                  </a:lnTo>
                  <a:lnTo>
                    <a:pt x="66955" y="1092739"/>
                  </a:lnTo>
                  <a:lnTo>
                    <a:pt x="38407" y="1057922"/>
                  </a:lnTo>
                  <a:lnTo>
                    <a:pt x="17401" y="1018576"/>
                  </a:lnTo>
                  <a:lnTo>
                    <a:pt x="4433" y="975900"/>
                  </a:lnTo>
                  <a:lnTo>
                    <a:pt x="0" y="931095"/>
                  </a:lnTo>
                  <a:lnTo>
                    <a:pt x="0" y="228600"/>
                  </a:lnTo>
                  <a:lnTo>
                    <a:pt x="4433" y="183794"/>
                  </a:lnTo>
                  <a:lnTo>
                    <a:pt x="17401" y="141118"/>
                  </a:lnTo>
                  <a:lnTo>
                    <a:pt x="38407" y="101772"/>
                  </a:lnTo>
                  <a:lnTo>
                    <a:pt x="66955" y="66955"/>
                  </a:lnTo>
                  <a:lnTo>
                    <a:pt x="101772" y="38407"/>
                  </a:lnTo>
                  <a:lnTo>
                    <a:pt x="141118" y="17401"/>
                  </a:lnTo>
                  <a:lnTo>
                    <a:pt x="183794" y="4433"/>
                  </a:lnTo>
                  <a:lnTo>
                    <a:pt x="228599" y="0"/>
                  </a:lnTo>
                  <a:lnTo>
                    <a:pt x="5208079" y="0"/>
                  </a:lnTo>
                  <a:lnTo>
                    <a:pt x="5252884" y="4433"/>
                  </a:lnTo>
                  <a:lnTo>
                    <a:pt x="5295560" y="17401"/>
                  </a:lnTo>
                  <a:lnTo>
                    <a:pt x="5334905" y="38407"/>
                  </a:lnTo>
                  <a:lnTo>
                    <a:pt x="5369723" y="66955"/>
                  </a:lnTo>
                  <a:lnTo>
                    <a:pt x="5398271" y="101772"/>
                  </a:lnTo>
                  <a:lnTo>
                    <a:pt x="5419277" y="141118"/>
                  </a:lnTo>
                  <a:lnTo>
                    <a:pt x="5432245" y="183794"/>
                  </a:lnTo>
                  <a:lnTo>
                    <a:pt x="5436070" y="222444"/>
                  </a:lnTo>
                  <a:lnTo>
                    <a:pt x="5436070" y="937250"/>
                  </a:lnTo>
                  <a:lnTo>
                    <a:pt x="5432245" y="975900"/>
                  </a:lnTo>
                  <a:lnTo>
                    <a:pt x="5419277" y="1018576"/>
                  </a:lnTo>
                  <a:lnTo>
                    <a:pt x="5398271" y="1057922"/>
                  </a:lnTo>
                  <a:lnTo>
                    <a:pt x="5369723" y="1092739"/>
                  </a:lnTo>
                  <a:lnTo>
                    <a:pt x="5334905" y="1121287"/>
                  </a:lnTo>
                  <a:lnTo>
                    <a:pt x="5295560" y="1142293"/>
                  </a:lnTo>
                  <a:lnTo>
                    <a:pt x="5252884" y="1155262"/>
                  </a:lnTo>
                  <a:lnTo>
                    <a:pt x="5208079" y="1159694"/>
                  </a:lnTo>
                  <a:close/>
                </a:path>
              </a:pathLst>
            </a:custGeom>
            <a:solidFill>
              <a:srgbClr val="A5B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57369" y="7231232"/>
              <a:ext cx="6862445" cy="1160145"/>
            </a:xfrm>
            <a:custGeom>
              <a:avLst/>
              <a:gdLst/>
              <a:ahLst/>
              <a:cxnLst/>
              <a:rect l="l" t="t" r="r" b="b"/>
              <a:pathLst>
                <a:path w="6862445" h="1160145">
                  <a:moveTo>
                    <a:pt x="6633739" y="1159694"/>
                  </a:moveTo>
                  <a:lnTo>
                    <a:pt x="228599" y="1159694"/>
                  </a:lnTo>
                  <a:lnTo>
                    <a:pt x="183793" y="1155261"/>
                  </a:lnTo>
                  <a:lnTo>
                    <a:pt x="141118" y="1142293"/>
                  </a:lnTo>
                  <a:lnTo>
                    <a:pt x="101772" y="1121287"/>
                  </a:lnTo>
                  <a:lnTo>
                    <a:pt x="66955" y="1092739"/>
                  </a:lnTo>
                  <a:lnTo>
                    <a:pt x="38407" y="1057922"/>
                  </a:lnTo>
                  <a:lnTo>
                    <a:pt x="17401" y="1018576"/>
                  </a:lnTo>
                  <a:lnTo>
                    <a:pt x="4433" y="975900"/>
                  </a:lnTo>
                  <a:lnTo>
                    <a:pt x="0" y="931094"/>
                  </a:lnTo>
                  <a:lnTo>
                    <a:pt x="0" y="228599"/>
                  </a:lnTo>
                  <a:lnTo>
                    <a:pt x="4433" y="183794"/>
                  </a:lnTo>
                  <a:lnTo>
                    <a:pt x="17401" y="141118"/>
                  </a:lnTo>
                  <a:lnTo>
                    <a:pt x="38407" y="101772"/>
                  </a:lnTo>
                  <a:lnTo>
                    <a:pt x="66955" y="66955"/>
                  </a:lnTo>
                  <a:lnTo>
                    <a:pt x="101772" y="38407"/>
                  </a:lnTo>
                  <a:lnTo>
                    <a:pt x="141118" y="17401"/>
                  </a:lnTo>
                  <a:lnTo>
                    <a:pt x="183793" y="4433"/>
                  </a:lnTo>
                  <a:lnTo>
                    <a:pt x="228599" y="0"/>
                  </a:lnTo>
                  <a:lnTo>
                    <a:pt x="6633739" y="0"/>
                  </a:lnTo>
                  <a:lnTo>
                    <a:pt x="6678545" y="4433"/>
                  </a:lnTo>
                  <a:lnTo>
                    <a:pt x="6721221" y="17401"/>
                  </a:lnTo>
                  <a:lnTo>
                    <a:pt x="6760567" y="38407"/>
                  </a:lnTo>
                  <a:lnTo>
                    <a:pt x="6795384" y="66955"/>
                  </a:lnTo>
                  <a:lnTo>
                    <a:pt x="6823932" y="101772"/>
                  </a:lnTo>
                  <a:lnTo>
                    <a:pt x="6844938" y="141118"/>
                  </a:lnTo>
                  <a:lnTo>
                    <a:pt x="6857906" y="183794"/>
                  </a:lnTo>
                  <a:lnTo>
                    <a:pt x="6862339" y="228599"/>
                  </a:lnTo>
                  <a:lnTo>
                    <a:pt x="6862339" y="931094"/>
                  </a:lnTo>
                  <a:lnTo>
                    <a:pt x="6857906" y="975900"/>
                  </a:lnTo>
                  <a:lnTo>
                    <a:pt x="6844938" y="1018576"/>
                  </a:lnTo>
                  <a:lnTo>
                    <a:pt x="6823932" y="1057922"/>
                  </a:lnTo>
                  <a:lnTo>
                    <a:pt x="6795384" y="1092739"/>
                  </a:lnTo>
                  <a:lnTo>
                    <a:pt x="6760567" y="1121287"/>
                  </a:lnTo>
                  <a:lnTo>
                    <a:pt x="6721221" y="1142293"/>
                  </a:lnTo>
                  <a:lnTo>
                    <a:pt x="6678545" y="1155261"/>
                  </a:lnTo>
                  <a:lnTo>
                    <a:pt x="6633739" y="1159694"/>
                  </a:lnTo>
                  <a:close/>
                </a:path>
              </a:pathLst>
            </a:custGeom>
            <a:solidFill>
              <a:srgbClr val="C6D0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11907" y="8900746"/>
              <a:ext cx="5153025" cy="1160145"/>
            </a:xfrm>
            <a:custGeom>
              <a:avLst/>
              <a:gdLst/>
              <a:ahLst/>
              <a:cxnLst/>
              <a:rect l="l" t="t" r="r" b="b"/>
              <a:pathLst>
                <a:path w="5153025" h="1160145">
                  <a:moveTo>
                    <a:pt x="5153024" y="932441"/>
                  </a:moveTo>
                  <a:lnTo>
                    <a:pt x="5148727" y="975878"/>
                  </a:lnTo>
                  <a:lnTo>
                    <a:pt x="5135759" y="1018553"/>
                  </a:lnTo>
                  <a:lnTo>
                    <a:pt x="5114753" y="1057898"/>
                  </a:lnTo>
                  <a:lnTo>
                    <a:pt x="5086206" y="1092714"/>
                  </a:lnTo>
                  <a:lnTo>
                    <a:pt x="5051389" y="1121262"/>
                  </a:lnTo>
                  <a:lnTo>
                    <a:pt x="5012044" y="1142267"/>
                  </a:lnTo>
                  <a:lnTo>
                    <a:pt x="4969370" y="1155235"/>
                  </a:lnTo>
                  <a:lnTo>
                    <a:pt x="4924565" y="1159668"/>
                  </a:lnTo>
                  <a:lnTo>
                    <a:pt x="228607" y="1159668"/>
                  </a:lnTo>
                  <a:lnTo>
                    <a:pt x="183803" y="1155235"/>
                  </a:lnTo>
                  <a:lnTo>
                    <a:pt x="141128" y="1142267"/>
                  </a:lnTo>
                  <a:lnTo>
                    <a:pt x="101783" y="1121261"/>
                  </a:lnTo>
                  <a:lnTo>
                    <a:pt x="66967" y="1092714"/>
                  </a:lnTo>
                  <a:lnTo>
                    <a:pt x="38420" y="1057898"/>
                  </a:lnTo>
                  <a:lnTo>
                    <a:pt x="17414" y="1018553"/>
                  </a:lnTo>
                  <a:lnTo>
                    <a:pt x="4446" y="975878"/>
                  </a:lnTo>
                  <a:lnTo>
                    <a:pt x="0" y="931073"/>
                  </a:lnTo>
                  <a:lnTo>
                    <a:pt x="0" y="228593"/>
                  </a:lnTo>
                  <a:lnTo>
                    <a:pt x="4446" y="183789"/>
                  </a:lnTo>
                  <a:lnTo>
                    <a:pt x="17414" y="141115"/>
                  </a:lnTo>
                  <a:lnTo>
                    <a:pt x="38420" y="101770"/>
                  </a:lnTo>
                  <a:lnTo>
                    <a:pt x="66967" y="66953"/>
                  </a:lnTo>
                  <a:lnTo>
                    <a:pt x="101783" y="38406"/>
                  </a:lnTo>
                  <a:lnTo>
                    <a:pt x="141128" y="17400"/>
                  </a:lnTo>
                  <a:lnTo>
                    <a:pt x="183803" y="4432"/>
                  </a:lnTo>
                  <a:lnTo>
                    <a:pt x="228607" y="0"/>
                  </a:lnTo>
                  <a:lnTo>
                    <a:pt x="4924565" y="0"/>
                  </a:lnTo>
                  <a:lnTo>
                    <a:pt x="4969370" y="4432"/>
                  </a:lnTo>
                  <a:lnTo>
                    <a:pt x="5012044" y="17400"/>
                  </a:lnTo>
                  <a:lnTo>
                    <a:pt x="5051389" y="38406"/>
                  </a:lnTo>
                  <a:lnTo>
                    <a:pt x="5086206" y="66953"/>
                  </a:lnTo>
                  <a:lnTo>
                    <a:pt x="5114753" y="101770"/>
                  </a:lnTo>
                  <a:lnTo>
                    <a:pt x="5135759" y="141115"/>
                  </a:lnTo>
                  <a:lnTo>
                    <a:pt x="5148726" y="183789"/>
                  </a:lnTo>
                  <a:lnTo>
                    <a:pt x="5153024" y="227227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826914" y="9049970"/>
            <a:ext cx="4723130" cy="753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6040" algn="ctr">
              <a:lnSpc>
                <a:spcPts val="2865"/>
              </a:lnSpc>
              <a:spcBef>
                <a:spcPts val="100"/>
              </a:spcBef>
            </a:pPr>
            <a:r>
              <a:rPr sz="2400" b="1" spc="45" dirty="0">
                <a:solidFill>
                  <a:srgbClr val="325C78"/>
                </a:solidFill>
                <a:latin typeface="Arial"/>
                <a:cs typeface="Arial"/>
              </a:rPr>
              <a:t>Troubles</a:t>
            </a:r>
            <a:r>
              <a:rPr sz="2400" b="1" spc="-40" dirty="0">
                <a:solidFill>
                  <a:srgbClr val="325C7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25C78"/>
                </a:solidFill>
                <a:latin typeface="Arial"/>
                <a:cs typeface="Arial"/>
              </a:rPr>
              <a:t>du</a:t>
            </a:r>
            <a:r>
              <a:rPr sz="2400" b="1" spc="-35" dirty="0">
                <a:solidFill>
                  <a:srgbClr val="325C78"/>
                </a:solidFill>
                <a:latin typeface="Arial"/>
                <a:cs typeface="Arial"/>
              </a:rPr>
              <a:t> </a:t>
            </a:r>
            <a:r>
              <a:rPr sz="2400" b="1" spc="65" dirty="0">
                <a:solidFill>
                  <a:srgbClr val="325C78"/>
                </a:solidFill>
                <a:latin typeface="Arial"/>
                <a:cs typeface="Arial"/>
              </a:rPr>
              <a:t>comportement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ts val="2865"/>
              </a:lnSpc>
            </a:pPr>
            <a:r>
              <a:rPr sz="2400" spc="60" dirty="0">
                <a:solidFill>
                  <a:srgbClr val="325C78"/>
                </a:solidFill>
                <a:latin typeface="Trebuchet MS"/>
                <a:cs typeface="Trebuchet MS"/>
              </a:rPr>
              <a:t>Amélioration</a:t>
            </a:r>
            <a:r>
              <a:rPr sz="2400" spc="-7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400" spc="204" dirty="0">
                <a:solidFill>
                  <a:srgbClr val="325C78"/>
                </a:solidFill>
                <a:latin typeface="Trebuchet MS"/>
                <a:cs typeface="Trebuchet MS"/>
              </a:rPr>
              <a:t>de</a:t>
            </a:r>
            <a:r>
              <a:rPr sz="2400" spc="-7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400" spc="-50" dirty="0">
                <a:solidFill>
                  <a:srgbClr val="325C78"/>
                </a:solidFill>
                <a:latin typeface="Trebuchet MS"/>
                <a:cs typeface="Trebuchet MS"/>
              </a:rPr>
              <a:t>la</a:t>
            </a:r>
            <a:r>
              <a:rPr sz="2400" spc="-7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325C78"/>
                </a:solidFill>
                <a:latin typeface="Trebuchet MS"/>
                <a:cs typeface="Trebuchet MS"/>
              </a:rPr>
              <a:t>qualité</a:t>
            </a:r>
            <a:r>
              <a:rPr sz="2400" spc="-7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400" spc="204" dirty="0">
                <a:solidFill>
                  <a:srgbClr val="325C78"/>
                </a:solidFill>
                <a:latin typeface="Trebuchet MS"/>
                <a:cs typeface="Trebuchet MS"/>
              </a:rPr>
              <a:t>de</a:t>
            </a:r>
            <a:r>
              <a:rPr sz="2400" spc="-7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400" spc="50" dirty="0">
                <a:solidFill>
                  <a:srgbClr val="325C78"/>
                </a:solidFill>
                <a:latin typeface="Trebuchet MS"/>
                <a:cs typeface="Trebuchet MS"/>
              </a:rPr>
              <a:t>vie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112291" y="3357539"/>
            <a:ext cx="152400" cy="5545455"/>
            <a:chOff x="9112291" y="3357539"/>
            <a:chExt cx="152400" cy="5545455"/>
          </a:xfrm>
        </p:grpSpPr>
        <p:sp>
          <p:nvSpPr>
            <p:cNvPr id="11" name="object 11"/>
            <p:cNvSpPr/>
            <p:nvPr/>
          </p:nvSpPr>
          <p:spPr>
            <a:xfrm>
              <a:off x="9188491" y="3376589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991"/>
                  </a:lnTo>
                </a:path>
              </a:pathLst>
            </a:custGeom>
            <a:ln w="380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12291" y="3774056"/>
              <a:ext cx="152399" cy="11429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188491" y="5048050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5">
                  <a:moveTo>
                    <a:pt x="0" y="0"/>
                  </a:moveTo>
                  <a:lnTo>
                    <a:pt x="0" y="406991"/>
                  </a:lnTo>
                </a:path>
              </a:pathLst>
            </a:custGeom>
            <a:ln w="380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12291" y="5445517"/>
              <a:ext cx="152399" cy="11429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188491" y="6719512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4">
                  <a:moveTo>
                    <a:pt x="0" y="0"/>
                  </a:moveTo>
                  <a:lnTo>
                    <a:pt x="0" y="406991"/>
                  </a:lnTo>
                </a:path>
              </a:pathLst>
            </a:custGeom>
            <a:ln w="380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12291" y="7116979"/>
              <a:ext cx="152399" cy="11429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188491" y="8390974"/>
              <a:ext cx="0" cy="407034"/>
            </a:xfrm>
            <a:custGeom>
              <a:avLst/>
              <a:gdLst/>
              <a:ahLst/>
              <a:cxnLst/>
              <a:rect l="l" t="t" r="r" b="b"/>
              <a:pathLst>
                <a:path h="407034">
                  <a:moveTo>
                    <a:pt x="0" y="0"/>
                  </a:moveTo>
                  <a:lnTo>
                    <a:pt x="0" y="406991"/>
                  </a:lnTo>
                </a:path>
              </a:pathLst>
            </a:custGeom>
            <a:ln w="380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12291" y="8788441"/>
              <a:ext cx="152399" cy="114299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975501" y="2366071"/>
            <a:ext cx="6426200" cy="6426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865"/>
              </a:lnSpc>
              <a:spcBef>
                <a:spcPts val="100"/>
              </a:spcBef>
            </a:pPr>
            <a:r>
              <a:rPr sz="2400" b="1" spc="95" dirty="0">
                <a:solidFill>
                  <a:srgbClr val="FFFFFF"/>
                </a:solidFill>
                <a:latin typeface="Arial"/>
                <a:cs typeface="Arial"/>
              </a:rPr>
              <a:t>Contexte</a:t>
            </a:r>
            <a:r>
              <a:rPr sz="2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émotionnel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ts val="2865"/>
              </a:lnSpc>
            </a:pPr>
            <a:r>
              <a:rPr sz="2400" spc="45" dirty="0">
                <a:solidFill>
                  <a:srgbClr val="FFFFFF"/>
                </a:solidFill>
                <a:latin typeface="Trebuchet MS"/>
                <a:cs typeface="Trebuchet MS"/>
              </a:rPr>
              <a:t>Positif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430" dirty="0">
                <a:solidFill>
                  <a:srgbClr val="FFFFFF"/>
                </a:solidFill>
                <a:latin typeface="Trebuchet MS"/>
                <a:cs typeface="Trebuchet MS"/>
              </a:rPr>
              <a:t>·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80" dirty="0">
                <a:solidFill>
                  <a:srgbClr val="FFFFFF"/>
                </a:solidFill>
                <a:latin typeface="Trebuchet MS"/>
                <a:cs typeface="Trebuchet MS"/>
              </a:rPr>
              <a:t>Négatif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430" dirty="0">
                <a:solidFill>
                  <a:srgbClr val="FFFFFF"/>
                </a:solidFill>
                <a:latin typeface="Trebuchet MS"/>
                <a:cs typeface="Trebuchet MS"/>
              </a:rPr>
              <a:t>·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80" dirty="0">
                <a:solidFill>
                  <a:srgbClr val="FFFFFF"/>
                </a:solidFill>
                <a:latin typeface="Trebuchet MS"/>
                <a:cs typeface="Trebuchet MS"/>
              </a:rPr>
              <a:t>Neutre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2400">
              <a:latin typeface="Trebuchet MS"/>
              <a:cs typeface="Trebuchet MS"/>
            </a:endParaRPr>
          </a:p>
          <a:p>
            <a:pPr marL="3512185">
              <a:lnSpc>
                <a:spcPct val="100000"/>
              </a:lnSpc>
            </a:pPr>
            <a:r>
              <a:rPr sz="1950" spc="-10" dirty="0">
                <a:solidFill>
                  <a:srgbClr val="325C78"/>
                </a:solidFill>
                <a:latin typeface="Lucida Sans Unicode"/>
                <a:cs typeface="Lucida Sans Unicode"/>
              </a:rPr>
              <a:t>module</a:t>
            </a:r>
            <a:endParaRPr sz="1950">
              <a:latin typeface="Lucida Sans Unicode"/>
              <a:cs typeface="Lucida Sans Unicode"/>
            </a:endParaRPr>
          </a:p>
          <a:p>
            <a:pPr algn="ctr">
              <a:lnSpc>
                <a:spcPts val="2865"/>
              </a:lnSpc>
              <a:spcBef>
                <a:spcPts val="2195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Fonctions</a:t>
            </a:r>
            <a:r>
              <a:rPr sz="24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90" dirty="0">
                <a:solidFill>
                  <a:srgbClr val="FFFFFF"/>
                </a:solidFill>
                <a:latin typeface="Arial"/>
                <a:cs typeface="Arial"/>
              </a:rPr>
              <a:t>exécutives</a:t>
            </a:r>
            <a:r>
              <a:rPr sz="24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résiduelles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ts val="2865"/>
              </a:lnSpc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Inhibition</a:t>
            </a:r>
            <a:r>
              <a:rPr sz="24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430" dirty="0">
                <a:solidFill>
                  <a:srgbClr val="FFFFFF"/>
                </a:solidFill>
                <a:latin typeface="Trebuchet MS"/>
                <a:cs typeface="Trebuchet MS"/>
              </a:rPr>
              <a:t>·</a:t>
            </a:r>
            <a:r>
              <a:rPr sz="24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Flexibilité</a:t>
            </a:r>
            <a:r>
              <a:rPr sz="24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430" dirty="0">
                <a:solidFill>
                  <a:srgbClr val="FFFFFF"/>
                </a:solidFill>
                <a:latin typeface="Trebuchet MS"/>
                <a:cs typeface="Trebuchet MS"/>
              </a:rPr>
              <a:t>·</a:t>
            </a:r>
            <a:r>
              <a:rPr sz="24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Planification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400">
              <a:latin typeface="Trebuchet MS"/>
              <a:cs typeface="Trebuchet MS"/>
            </a:endParaRPr>
          </a:p>
          <a:p>
            <a:pPr marL="3512185">
              <a:lnSpc>
                <a:spcPct val="100000"/>
              </a:lnSpc>
            </a:pPr>
            <a:r>
              <a:rPr sz="1950" spc="-40" dirty="0">
                <a:solidFill>
                  <a:srgbClr val="325C78"/>
                </a:solidFill>
                <a:latin typeface="Lucida Sans Unicode"/>
                <a:cs typeface="Lucida Sans Unicode"/>
              </a:rPr>
              <a:t>se</a:t>
            </a:r>
            <a:r>
              <a:rPr sz="1950" spc="-114" dirty="0">
                <a:solidFill>
                  <a:srgbClr val="325C78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325C78"/>
                </a:solidFill>
                <a:latin typeface="Lucida Sans Unicode"/>
                <a:cs typeface="Lucida Sans Unicode"/>
              </a:rPr>
              <a:t>manifestent</a:t>
            </a:r>
            <a:endParaRPr sz="1950">
              <a:latin typeface="Lucida Sans Unicode"/>
              <a:cs typeface="Lucida Sans Unicode"/>
            </a:endParaRPr>
          </a:p>
          <a:p>
            <a:pPr algn="ctr">
              <a:lnSpc>
                <a:spcPts val="2865"/>
              </a:lnSpc>
              <a:spcBef>
                <a:spcPts val="2165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Langage</a:t>
            </a:r>
            <a:r>
              <a:rPr sz="2400" b="1" spc="2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spontané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ts val="2865"/>
              </a:lnSpc>
            </a:pPr>
            <a:r>
              <a:rPr sz="2400" spc="125" dirty="0">
                <a:solidFill>
                  <a:srgbClr val="FFFFFF"/>
                </a:solidFill>
                <a:latin typeface="Trebuchet MS"/>
                <a:cs typeface="Trebuchet MS"/>
              </a:rPr>
              <a:t>Analysé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125" dirty="0">
                <a:solidFill>
                  <a:srgbClr val="FFFFFF"/>
                </a:solidFill>
                <a:latin typeface="Trebuchet MS"/>
                <a:cs typeface="Trebuchet MS"/>
              </a:rPr>
              <a:t>écologiquement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400">
              <a:latin typeface="Trebuchet MS"/>
              <a:cs typeface="Trebuchet MS"/>
            </a:endParaRPr>
          </a:p>
          <a:p>
            <a:pPr marL="3512185">
              <a:lnSpc>
                <a:spcPct val="100000"/>
              </a:lnSpc>
            </a:pPr>
            <a:r>
              <a:rPr sz="1950" spc="-35" dirty="0">
                <a:solidFill>
                  <a:srgbClr val="325C78"/>
                </a:solidFill>
                <a:latin typeface="Lucida Sans Unicode"/>
                <a:cs typeface="Lucida Sans Unicode"/>
              </a:rPr>
              <a:t>informe</a:t>
            </a:r>
            <a:r>
              <a:rPr sz="1950" spc="-100" dirty="0">
                <a:solidFill>
                  <a:srgbClr val="325C78"/>
                </a:solidFill>
                <a:latin typeface="Lucida Sans Unicode"/>
                <a:cs typeface="Lucida Sans Unicode"/>
              </a:rPr>
              <a:t> </a:t>
            </a:r>
            <a:r>
              <a:rPr sz="1950" spc="-40" dirty="0">
                <a:solidFill>
                  <a:srgbClr val="325C78"/>
                </a:solidFill>
                <a:latin typeface="Lucida Sans Unicode"/>
                <a:cs typeface="Lucida Sans Unicode"/>
              </a:rPr>
              <a:t>sur</a:t>
            </a:r>
            <a:r>
              <a:rPr sz="1950" spc="-100" dirty="0">
                <a:solidFill>
                  <a:srgbClr val="325C78"/>
                </a:solidFill>
                <a:latin typeface="Lucida Sans Unicode"/>
                <a:cs typeface="Lucida Sans Unicode"/>
              </a:rPr>
              <a:t> </a:t>
            </a:r>
            <a:r>
              <a:rPr sz="1950" spc="-25" dirty="0">
                <a:solidFill>
                  <a:srgbClr val="325C78"/>
                </a:solidFill>
                <a:latin typeface="Lucida Sans Unicode"/>
                <a:cs typeface="Lucida Sans Unicode"/>
              </a:rPr>
              <a:t>les</a:t>
            </a:r>
            <a:endParaRPr sz="1950">
              <a:latin typeface="Lucida Sans Unicode"/>
              <a:cs typeface="Lucida Sans Unicode"/>
            </a:endParaRPr>
          </a:p>
          <a:p>
            <a:pPr algn="ctr">
              <a:lnSpc>
                <a:spcPts val="2865"/>
              </a:lnSpc>
              <a:spcBef>
                <a:spcPts val="2240"/>
              </a:spcBef>
            </a:pPr>
            <a:r>
              <a:rPr sz="2400" b="1" spc="75" dirty="0">
                <a:solidFill>
                  <a:srgbClr val="325C78"/>
                </a:solidFill>
                <a:latin typeface="Arial"/>
                <a:cs typeface="Arial"/>
              </a:rPr>
              <a:t>Meilleures</a:t>
            </a:r>
            <a:r>
              <a:rPr sz="2400" b="1" spc="-10" dirty="0">
                <a:solidFill>
                  <a:srgbClr val="325C78"/>
                </a:solidFill>
                <a:latin typeface="Arial"/>
                <a:cs typeface="Arial"/>
              </a:rPr>
              <a:t> </a:t>
            </a:r>
            <a:r>
              <a:rPr sz="2400" b="1" spc="50" dirty="0">
                <a:solidFill>
                  <a:srgbClr val="325C78"/>
                </a:solidFill>
                <a:latin typeface="Arial"/>
                <a:cs typeface="Arial"/>
              </a:rPr>
              <a:t>pratiques</a:t>
            </a:r>
            <a:r>
              <a:rPr sz="2400" b="1" spc="-5" dirty="0">
                <a:solidFill>
                  <a:srgbClr val="325C7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325C78"/>
                </a:solidFill>
                <a:latin typeface="Arial"/>
                <a:cs typeface="Arial"/>
              </a:rPr>
              <a:t>communicationnelles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ts val="2865"/>
              </a:lnSpc>
            </a:pPr>
            <a:r>
              <a:rPr sz="2400" spc="145" dirty="0">
                <a:solidFill>
                  <a:srgbClr val="325C78"/>
                </a:solidFill>
                <a:latin typeface="Trebuchet MS"/>
                <a:cs typeface="Trebuchet MS"/>
              </a:rPr>
              <a:t>Contexte</a:t>
            </a:r>
            <a:r>
              <a:rPr sz="2400" spc="-125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400" spc="80" dirty="0">
                <a:solidFill>
                  <a:srgbClr val="325C78"/>
                </a:solidFill>
                <a:latin typeface="Trebuchet MS"/>
                <a:cs typeface="Trebuchet MS"/>
              </a:rPr>
              <a:t>favorable</a:t>
            </a:r>
            <a:r>
              <a:rPr sz="2400" spc="-12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400" spc="105" dirty="0">
                <a:solidFill>
                  <a:srgbClr val="325C78"/>
                </a:solidFill>
                <a:latin typeface="Trebuchet MS"/>
                <a:cs typeface="Trebuchet MS"/>
              </a:rPr>
              <a:t>aux</a:t>
            </a:r>
            <a:r>
              <a:rPr sz="2400" spc="-120" dirty="0">
                <a:solidFill>
                  <a:srgbClr val="325C78"/>
                </a:solidFill>
                <a:latin typeface="Trebuchet MS"/>
                <a:cs typeface="Trebuchet MS"/>
              </a:rPr>
              <a:t> </a:t>
            </a:r>
            <a:r>
              <a:rPr sz="2400" spc="185" dirty="0">
                <a:solidFill>
                  <a:srgbClr val="325C78"/>
                </a:solidFill>
                <a:latin typeface="Trebuchet MS"/>
                <a:cs typeface="Trebuchet MS"/>
              </a:rPr>
              <a:t>échanges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400">
              <a:latin typeface="Trebuchet MS"/>
              <a:cs typeface="Trebuchet MS"/>
            </a:endParaRPr>
          </a:p>
          <a:p>
            <a:pPr marL="3512185">
              <a:lnSpc>
                <a:spcPct val="100000"/>
              </a:lnSpc>
            </a:pPr>
            <a:r>
              <a:rPr sz="1950" spc="-25" dirty="0">
                <a:solidFill>
                  <a:srgbClr val="325C78"/>
                </a:solidFill>
                <a:latin typeface="Lucida Sans Unicode"/>
                <a:cs typeface="Lucida Sans Unicode"/>
              </a:rPr>
              <a:t>pour</a:t>
            </a:r>
            <a:r>
              <a:rPr sz="1950" spc="-110" dirty="0">
                <a:solidFill>
                  <a:srgbClr val="325C78"/>
                </a:solidFill>
                <a:latin typeface="Lucida Sans Unicode"/>
                <a:cs typeface="Lucida Sans Unicode"/>
              </a:rPr>
              <a:t> </a:t>
            </a:r>
            <a:r>
              <a:rPr sz="1950" spc="-25" dirty="0">
                <a:solidFill>
                  <a:srgbClr val="325C78"/>
                </a:solidFill>
                <a:latin typeface="Lucida Sans Unicode"/>
                <a:cs typeface="Lucida Sans Unicode"/>
              </a:rPr>
              <a:t>réduire</a:t>
            </a:r>
            <a:r>
              <a:rPr sz="1950" spc="-105" dirty="0">
                <a:solidFill>
                  <a:srgbClr val="325C78"/>
                </a:solidFill>
                <a:latin typeface="Lucida Sans Unicode"/>
                <a:cs typeface="Lucida Sans Unicode"/>
              </a:rPr>
              <a:t> </a:t>
            </a:r>
            <a:r>
              <a:rPr sz="1950" spc="-25" dirty="0">
                <a:solidFill>
                  <a:srgbClr val="325C78"/>
                </a:solidFill>
                <a:latin typeface="Lucida Sans Unicode"/>
                <a:cs typeface="Lucida Sans Unicode"/>
              </a:rPr>
              <a:t>les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2812238" y="4806010"/>
            <a:ext cx="0" cy="1257935"/>
          </a:xfrm>
          <a:custGeom>
            <a:avLst/>
            <a:gdLst/>
            <a:ahLst/>
            <a:cxnLst/>
            <a:rect l="l" t="t" r="r" b="b"/>
            <a:pathLst>
              <a:path h="1257935">
                <a:moveTo>
                  <a:pt x="0" y="0"/>
                </a:moveTo>
                <a:lnTo>
                  <a:pt x="0" y="1257490"/>
                </a:lnTo>
              </a:path>
            </a:pathLst>
          </a:custGeom>
          <a:ln w="45039">
            <a:solidFill>
              <a:srgbClr val="325C78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11032648" y="2745261"/>
            <a:ext cx="1802764" cy="3394710"/>
            <a:chOff x="11032648" y="2745261"/>
            <a:chExt cx="1802764" cy="3394710"/>
          </a:xfrm>
        </p:grpSpPr>
        <p:sp>
          <p:nvSpPr>
            <p:cNvPr id="22" name="object 22"/>
            <p:cNvSpPr/>
            <p:nvPr/>
          </p:nvSpPr>
          <p:spPr>
            <a:xfrm>
              <a:off x="11056460" y="2801465"/>
              <a:ext cx="1715135" cy="0"/>
            </a:xfrm>
            <a:custGeom>
              <a:avLst/>
              <a:gdLst/>
              <a:ahLst/>
              <a:cxnLst/>
              <a:rect l="l" t="t" r="r" b="b"/>
              <a:pathLst>
                <a:path w="1715134">
                  <a:moveTo>
                    <a:pt x="0" y="0"/>
                  </a:moveTo>
                  <a:lnTo>
                    <a:pt x="1714677" y="0"/>
                  </a:lnTo>
                </a:path>
              </a:pathLst>
            </a:custGeom>
            <a:ln w="47165">
              <a:solidFill>
                <a:srgbClr val="325C7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796863" y="2777654"/>
              <a:ext cx="38735" cy="3362325"/>
            </a:xfrm>
            <a:custGeom>
              <a:avLst/>
              <a:gdLst/>
              <a:ahLst/>
              <a:cxnLst/>
              <a:rect l="l" t="t" r="r" b="b"/>
              <a:pathLst>
                <a:path w="38734" h="3362325">
                  <a:moveTo>
                    <a:pt x="19354" y="38100"/>
                  </a:moveTo>
                  <a:lnTo>
                    <a:pt x="19151" y="0"/>
                  </a:lnTo>
                  <a:lnTo>
                    <a:pt x="12166" y="38"/>
                  </a:lnTo>
                  <a:lnTo>
                    <a:pt x="12369" y="38125"/>
                  </a:lnTo>
                  <a:lnTo>
                    <a:pt x="19354" y="38100"/>
                  </a:lnTo>
                  <a:close/>
                </a:path>
                <a:path w="38734" h="3362325">
                  <a:moveTo>
                    <a:pt x="38315" y="3361842"/>
                  </a:moveTo>
                  <a:lnTo>
                    <a:pt x="38100" y="3323742"/>
                  </a:lnTo>
                  <a:lnTo>
                    <a:pt x="0" y="3323945"/>
                  </a:lnTo>
                  <a:lnTo>
                    <a:pt x="215" y="3362045"/>
                  </a:lnTo>
                  <a:lnTo>
                    <a:pt x="38315" y="3361842"/>
                  </a:lnTo>
                  <a:close/>
                </a:path>
              </a:pathLst>
            </a:custGeom>
            <a:solidFill>
              <a:srgbClr val="325C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801276" y="2768121"/>
              <a:ext cx="0" cy="1361440"/>
            </a:xfrm>
            <a:custGeom>
              <a:avLst/>
              <a:gdLst/>
              <a:ahLst/>
              <a:cxnLst/>
              <a:rect l="l" t="t" r="r" b="b"/>
              <a:pathLst>
                <a:path h="1361439">
                  <a:moveTo>
                    <a:pt x="0" y="0"/>
                  </a:moveTo>
                  <a:lnTo>
                    <a:pt x="0" y="1361082"/>
                  </a:lnTo>
                </a:path>
              </a:pathLst>
            </a:custGeom>
            <a:ln w="45611">
              <a:solidFill>
                <a:srgbClr val="325C7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2690788" y="4167018"/>
            <a:ext cx="236220" cy="571500"/>
          </a:xfrm>
          <a:prstGeom prst="rect">
            <a:avLst/>
          </a:prstGeom>
        </p:spPr>
        <p:txBody>
          <a:bodyPr vert="vert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200" spc="-10" dirty="0">
                <a:solidFill>
                  <a:srgbClr val="325C78"/>
                </a:solidFill>
                <a:latin typeface="Lucida Sans Unicode"/>
                <a:cs typeface="Lucida Sans Unicode"/>
              </a:rPr>
              <a:t>module</a:t>
            </a:r>
            <a:endParaRPr sz="1200">
              <a:latin typeface="Lucida Sans Unicode"/>
              <a:cs typeface="Lucida Sans Unicode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682171" y="2467536"/>
            <a:ext cx="9501505" cy="7101840"/>
            <a:chOff x="4682171" y="2467536"/>
            <a:chExt cx="9501505" cy="7101840"/>
          </a:xfrm>
        </p:grpSpPr>
        <p:sp>
          <p:nvSpPr>
            <p:cNvPr id="27" name="object 27"/>
            <p:cNvSpPr/>
            <p:nvPr/>
          </p:nvSpPr>
          <p:spPr>
            <a:xfrm>
              <a:off x="11925796" y="6136482"/>
              <a:ext cx="876935" cy="0"/>
            </a:xfrm>
            <a:custGeom>
              <a:avLst/>
              <a:gdLst/>
              <a:ahLst/>
              <a:cxnLst/>
              <a:rect l="l" t="t" r="r" b="b"/>
              <a:pathLst>
                <a:path w="876934">
                  <a:moveTo>
                    <a:pt x="0" y="0"/>
                  </a:moveTo>
                  <a:lnTo>
                    <a:pt x="876540" y="0"/>
                  </a:lnTo>
                </a:path>
              </a:pathLst>
            </a:custGeom>
            <a:ln w="44106">
              <a:solidFill>
                <a:srgbClr val="325C7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840175" y="6114133"/>
              <a:ext cx="5715" cy="38735"/>
            </a:xfrm>
            <a:custGeom>
              <a:avLst/>
              <a:gdLst/>
              <a:ahLst/>
              <a:cxnLst/>
              <a:rect l="l" t="t" r="r" b="b"/>
              <a:pathLst>
                <a:path w="5715" h="38735">
                  <a:moveTo>
                    <a:pt x="5451" y="38099"/>
                  </a:moveTo>
                  <a:lnTo>
                    <a:pt x="261" y="38134"/>
                  </a:lnTo>
                  <a:lnTo>
                    <a:pt x="0" y="35"/>
                  </a:lnTo>
                  <a:lnTo>
                    <a:pt x="5190" y="0"/>
                  </a:lnTo>
                  <a:lnTo>
                    <a:pt x="5451" y="38099"/>
                  </a:lnTo>
                  <a:close/>
                </a:path>
              </a:pathLst>
            </a:custGeom>
            <a:solidFill>
              <a:srgbClr val="325C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925927" y="6081815"/>
              <a:ext cx="76835" cy="114300"/>
            </a:xfrm>
            <a:custGeom>
              <a:avLst/>
              <a:gdLst/>
              <a:ahLst/>
              <a:cxnLst/>
              <a:rect l="l" t="t" r="r" b="b"/>
              <a:pathLst>
                <a:path w="76834" h="114300">
                  <a:moveTo>
                    <a:pt x="75806" y="0"/>
                  </a:moveTo>
                  <a:lnTo>
                    <a:pt x="0" y="57670"/>
                  </a:lnTo>
                  <a:lnTo>
                    <a:pt x="76589" y="114297"/>
                  </a:lnTo>
                </a:path>
              </a:pathLst>
            </a:custGeom>
            <a:ln w="380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01133" y="4491536"/>
              <a:ext cx="1715135" cy="0"/>
            </a:xfrm>
            <a:custGeom>
              <a:avLst/>
              <a:gdLst/>
              <a:ahLst/>
              <a:cxnLst/>
              <a:rect l="l" t="t" r="r" b="b"/>
              <a:pathLst>
                <a:path w="1715135">
                  <a:moveTo>
                    <a:pt x="0" y="0"/>
                  </a:moveTo>
                  <a:lnTo>
                    <a:pt x="1714677" y="0"/>
                  </a:lnTo>
                </a:path>
              </a:pathLst>
            </a:custGeom>
            <a:ln w="47165">
              <a:solidFill>
                <a:srgbClr val="325C7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82159" y="4467719"/>
              <a:ext cx="1779270" cy="5013325"/>
            </a:xfrm>
            <a:custGeom>
              <a:avLst/>
              <a:gdLst/>
              <a:ahLst/>
              <a:cxnLst/>
              <a:rect l="l" t="t" r="r" b="b"/>
              <a:pathLst>
                <a:path w="1779270" h="5013325">
                  <a:moveTo>
                    <a:pt x="38252" y="4974806"/>
                  </a:moveTo>
                  <a:lnTo>
                    <a:pt x="152" y="4974666"/>
                  </a:lnTo>
                  <a:lnTo>
                    <a:pt x="0" y="5012766"/>
                  </a:lnTo>
                  <a:lnTo>
                    <a:pt x="38100" y="5012906"/>
                  </a:lnTo>
                  <a:lnTo>
                    <a:pt x="38252" y="4974806"/>
                  </a:lnTo>
                  <a:close/>
                </a:path>
                <a:path w="1779270" h="5013325">
                  <a:moveTo>
                    <a:pt x="38531" y="4898606"/>
                  </a:moveTo>
                  <a:lnTo>
                    <a:pt x="431" y="4898466"/>
                  </a:lnTo>
                  <a:lnTo>
                    <a:pt x="292" y="4936566"/>
                  </a:lnTo>
                  <a:lnTo>
                    <a:pt x="38392" y="4936706"/>
                  </a:lnTo>
                  <a:lnTo>
                    <a:pt x="38531" y="4898606"/>
                  </a:lnTo>
                  <a:close/>
                </a:path>
                <a:path w="1779270" h="5013325">
                  <a:moveTo>
                    <a:pt x="38811" y="4822406"/>
                  </a:moveTo>
                  <a:lnTo>
                    <a:pt x="711" y="4822266"/>
                  </a:lnTo>
                  <a:lnTo>
                    <a:pt x="571" y="4860366"/>
                  </a:lnTo>
                  <a:lnTo>
                    <a:pt x="38671" y="4860506"/>
                  </a:lnTo>
                  <a:lnTo>
                    <a:pt x="38811" y="4822406"/>
                  </a:lnTo>
                  <a:close/>
                </a:path>
                <a:path w="1779270" h="5013325">
                  <a:moveTo>
                    <a:pt x="39103" y="4746206"/>
                  </a:moveTo>
                  <a:lnTo>
                    <a:pt x="1003" y="4746066"/>
                  </a:lnTo>
                  <a:lnTo>
                    <a:pt x="863" y="4784166"/>
                  </a:lnTo>
                  <a:lnTo>
                    <a:pt x="38963" y="4784306"/>
                  </a:lnTo>
                  <a:lnTo>
                    <a:pt x="39103" y="4746206"/>
                  </a:lnTo>
                  <a:close/>
                </a:path>
                <a:path w="1779270" h="5013325">
                  <a:moveTo>
                    <a:pt x="39382" y="4670006"/>
                  </a:moveTo>
                  <a:lnTo>
                    <a:pt x="1282" y="4669866"/>
                  </a:lnTo>
                  <a:lnTo>
                    <a:pt x="1143" y="4707966"/>
                  </a:lnTo>
                  <a:lnTo>
                    <a:pt x="39243" y="4708106"/>
                  </a:lnTo>
                  <a:lnTo>
                    <a:pt x="39382" y="4670006"/>
                  </a:lnTo>
                  <a:close/>
                </a:path>
                <a:path w="1779270" h="5013325">
                  <a:moveTo>
                    <a:pt x="39674" y="4593818"/>
                  </a:moveTo>
                  <a:lnTo>
                    <a:pt x="1574" y="4593666"/>
                  </a:lnTo>
                  <a:lnTo>
                    <a:pt x="1422" y="4631766"/>
                  </a:lnTo>
                  <a:lnTo>
                    <a:pt x="39522" y="4631918"/>
                  </a:lnTo>
                  <a:lnTo>
                    <a:pt x="39674" y="4593818"/>
                  </a:lnTo>
                  <a:close/>
                </a:path>
                <a:path w="1779270" h="5013325">
                  <a:moveTo>
                    <a:pt x="39954" y="4517618"/>
                  </a:moveTo>
                  <a:lnTo>
                    <a:pt x="1854" y="4517466"/>
                  </a:lnTo>
                  <a:lnTo>
                    <a:pt x="1714" y="4555566"/>
                  </a:lnTo>
                  <a:lnTo>
                    <a:pt x="39814" y="4555718"/>
                  </a:lnTo>
                  <a:lnTo>
                    <a:pt x="39954" y="4517618"/>
                  </a:lnTo>
                  <a:close/>
                </a:path>
                <a:path w="1779270" h="5013325">
                  <a:moveTo>
                    <a:pt x="40233" y="4441418"/>
                  </a:moveTo>
                  <a:lnTo>
                    <a:pt x="2133" y="4441266"/>
                  </a:lnTo>
                  <a:lnTo>
                    <a:pt x="1993" y="4479366"/>
                  </a:lnTo>
                  <a:lnTo>
                    <a:pt x="40093" y="4479518"/>
                  </a:lnTo>
                  <a:lnTo>
                    <a:pt x="40233" y="4441418"/>
                  </a:lnTo>
                  <a:close/>
                </a:path>
                <a:path w="1779270" h="5013325">
                  <a:moveTo>
                    <a:pt x="40525" y="4365218"/>
                  </a:moveTo>
                  <a:lnTo>
                    <a:pt x="2425" y="4365066"/>
                  </a:lnTo>
                  <a:lnTo>
                    <a:pt x="2286" y="4403166"/>
                  </a:lnTo>
                  <a:lnTo>
                    <a:pt x="40386" y="4403318"/>
                  </a:lnTo>
                  <a:lnTo>
                    <a:pt x="40525" y="4365218"/>
                  </a:lnTo>
                  <a:close/>
                </a:path>
                <a:path w="1779270" h="5013325">
                  <a:moveTo>
                    <a:pt x="40805" y="4289018"/>
                  </a:moveTo>
                  <a:lnTo>
                    <a:pt x="2705" y="4288866"/>
                  </a:lnTo>
                  <a:lnTo>
                    <a:pt x="2565" y="4326966"/>
                  </a:lnTo>
                  <a:lnTo>
                    <a:pt x="40665" y="4327118"/>
                  </a:lnTo>
                  <a:lnTo>
                    <a:pt x="40805" y="4289018"/>
                  </a:lnTo>
                  <a:close/>
                </a:path>
                <a:path w="1779270" h="5013325">
                  <a:moveTo>
                    <a:pt x="41097" y="4212818"/>
                  </a:moveTo>
                  <a:lnTo>
                    <a:pt x="2997" y="4212679"/>
                  </a:lnTo>
                  <a:lnTo>
                    <a:pt x="2844" y="4250779"/>
                  </a:lnTo>
                  <a:lnTo>
                    <a:pt x="40944" y="4250918"/>
                  </a:lnTo>
                  <a:lnTo>
                    <a:pt x="41097" y="4212818"/>
                  </a:lnTo>
                  <a:close/>
                </a:path>
                <a:path w="1779270" h="5013325">
                  <a:moveTo>
                    <a:pt x="41376" y="4136618"/>
                  </a:moveTo>
                  <a:lnTo>
                    <a:pt x="3276" y="4136479"/>
                  </a:lnTo>
                  <a:lnTo>
                    <a:pt x="3136" y="4174579"/>
                  </a:lnTo>
                  <a:lnTo>
                    <a:pt x="41236" y="4174718"/>
                  </a:lnTo>
                  <a:lnTo>
                    <a:pt x="41376" y="4136618"/>
                  </a:lnTo>
                  <a:close/>
                </a:path>
                <a:path w="1779270" h="5013325">
                  <a:moveTo>
                    <a:pt x="41656" y="4060418"/>
                  </a:moveTo>
                  <a:lnTo>
                    <a:pt x="3556" y="4060279"/>
                  </a:lnTo>
                  <a:lnTo>
                    <a:pt x="3416" y="4098379"/>
                  </a:lnTo>
                  <a:lnTo>
                    <a:pt x="41516" y="4098518"/>
                  </a:lnTo>
                  <a:lnTo>
                    <a:pt x="41656" y="4060418"/>
                  </a:lnTo>
                  <a:close/>
                </a:path>
                <a:path w="1779270" h="5013325">
                  <a:moveTo>
                    <a:pt x="41948" y="3984218"/>
                  </a:moveTo>
                  <a:lnTo>
                    <a:pt x="3848" y="3984079"/>
                  </a:lnTo>
                  <a:lnTo>
                    <a:pt x="3708" y="4022179"/>
                  </a:lnTo>
                  <a:lnTo>
                    <a:pt x="41808" y="4022318"/>
                  </a:lnTo>
                  <a:lnTo>
                    <a:pt x="41948" y="3984218"/>
                  </a:lnTo>
                  <a:close/>
                </a:path>
                <a:path w="1779270" h="5013325">
                  <a:moveTo>
                    <a:pt x="42227" y="3908018"/>
                  </a:moveTo>
                  <a:lnTo>
                    <a:pt x="4127" y="3907879"/>
                  </a:lnTo>
                  <a:lnTo>
                    <a:pt x="3987" y="3945979"/>
                  </a:lnTo>
                  <a:lnTo>
                    <a:pt x="42087" y="3946118"/>
                  </a:lnTo>
                  <a:lnTo>
                    <a:pt x="42227" y="3908018"/>
                  </a:lnTo>
                  <a:close/>
                </a:path>
                <a:path w="1779270" h="5013325">
                  <a:moveTo>
                    <a:pt x="42519" y="3831818"/>
                  </a:moveTo>
                  <a:lnTo>
                    <a:pt x="4419" y="3831679"/>
                  </a:lnTo>
                  <a:lnTo>
                    <a:pt x="4267" y="3869779"/>
                  </a:lnTo>
                  <a:lnTo>
                    <a:pt x="42367" y="3869918"/>
                  </a:lnTo>
                  <a:lnTo>
                    <a:pt x="42519" y="3831818"/>
                  </a:lnTo>
                  <a:close/>
                </a:path>
                <a:path w="1779270" h="5013325">
                  <a:moveTo>
                    <a:pt x="42799" y="3755618"/>
                  </a:moveTo>
                  <a:lnTo>
                    <a:pt x="4699" y="3755479"/>
                  </a:lnTo>
                  <a:lnTo>
                    <a:pt x="4559" y="3793579"/>
                  </a:lnTo>
                  <a:lnTo>
                    <a:pt x="42659" y="3793718"/>
                  </a:lnTo>
                  <a:lnTo>
                    <a:pt x="42799" y="3755618"/>
                  </a:lnTo>
                  <a:close/>
                </a:path>
                <a:path w="1779270" h="5013325">
                  <a:moveTo>
                    <a:pt x="43078" y="3679418"/>
                  </a:moveTo>
                  <a:lnTo>
                    <a:pt x="4978" y="3679279"/>
                  </a:lnTo>
                  <a:lnTo>
                    <a:pt x="4838" y="3717379"/>
                  </a:lnTo>
                  <a:lnTo>
                    <a:pt x="42938" y="3717518"/>
                  </a:lnTo>
                  <a:lnTo>
                    <a:pt x="43078" y="3679418"/>
                  </a:lnTo>
                  <a:close/>
                </a:path>
                <a:path w="1779270" h="5013325">
                  <a:moveTo>
                    <a:pt x="43370" y="3603218"/>
                  </a:moveTo>
                  <a:lnTo>
                    <a:pt x="5270" y="3603079"/>
                  </a:lnTo>
                  <a:lnTo>
                    <a:pt x="5130" y="3641179"/>
                  </a:lnTo>
                  <a:lnTo>
                    <a:pt x="43230" y="3641318"/>
                  </a:lnTo>
                  <a:lnTo>
                    <a:pt x="43370" y="3603218"/>
                  </a:lnTo>
                  <a:close/>
                </a:path>
                <a:path w="1779270" h="5013325">
                  <a:moveTo>
                    <a:pt x="43649" y="3527018"/>
                  </a:moveTo>
                  <a:lnTo>
                    <a:pt x="5549" y="3526879"/>
                  </a:lnTo>
                  <a:lnTo>
                    <a:pt x="5410" y="3564979"/>
                  </a:lnTo>
                  <a:lnTo>
                    <a:pt x="43510" y="3565118"/>
                  </a:lnTo>
                  <a:lnTo>
                    <a:pt x="43649" y="3527018"/>
                  </a:lnTo>
                  <a:close/>
                </a:path>
                <a:path w="1779270" h="5013325">
                  <a:moveTo>
                    <a:pt x="43942" y="3450818"/>
                  </a:moveTo>
                  <a:lnTo>
                    <a:pt x="5842" y="3450679"/>
                  </a:lnTo>
                  <a:lnTo>
                    <a:pt x="5689" y="3488779"/>
                  </a:lnTo>
                  <a:lnTo>
                    <a:pt x="43789" y="3488918"/>
                  </a:lnTo>
                  <a:lnTo>
                    <a:pt x="43942" y="3450818"/>
                  </a:lnTo>
                  <a:close/>
                </a:path>
                <a:path w="1779270" h="5013325">
                  <a:moveTo>
                    <a:pt x="44221" y="3374618"/>
                  </a:moveTo>
                  <a:lnTo>
                    <a:pt x="6121" y="3374479"/>
                  </a:lnTo>
                  <a:lnTo>
                    <a:pt x="5981" y="3412579"/>
                  </a:lnTo>
                  <a:lnTo>
                    <a:pt x="44081" y="3412718"/>
                  </a:lnTo>
                  <a:lnTo>
                    <a:pt x="44221" y="3374618"/>
                  </a:lnTo>
                  <a:close/>
                </a:path>
                <a:path w="1779270" h="5013325">
                  <a:moveTo>
                    <a:pt x="44500" y="3298418"/>
                  </a:moveTo>
                  <a:lnTo>
                    <a:pt x="6400" y="3298279"/>
                  </a:lnTo>
                  <a:lnTo>
                    <a:pt x="6261" y="3336379"/>
                  </a:lnTo>
                  <a:lnTo>
                    <a:pt x="44361" y="3336518"/>
                  </a:lnTo>
                  <a:lnTo>
                    <a:pt x="44500" y="3298418"/>
                  </a:lnTo>
                  <a:close/>
                </a:path>
                <a:path w="1779270" h="5013325">
                  <a:moveTo>
                    <a:pt x="44792" y="3222218"/>
                  </a:moveTo>
                  <a:lnTo>
                    <a:pt x="6692" y="3222079"/>
                  </a:lnTo>
                  <a:lnTo>
                    <a:pt x="6553" y="3260179"/>
                  </a:lnTo>
                  <a:lnTo>
                    <a:pt x="44653" y="3260318"/>
                  </a:lnTo>
                  <a:lnTo>
                    <a:pt x="44792" y="3222218"/>
                  </a:lnTo>
                  <a:close/>
                </a:path>
                <a:path w="1779270" h="5013325">
                  <a:moveTo>
                    <a:pt x="45072" y="3146018"/>
                  </a:moveTo>
                  <a:lnTo>
                    <a:pt x="6972" y="3145879"/>
                  </a:lnTo>
                  <a:lnTo>
                    <a:pt x="6832" y="3183979"/>
                  </a:lnTo>
                  <a:lnTo>
                    <a:pt x="44932" y="3184118"/>
                  </a:lnTo>
                  <a:lnTo>
                    <a:pt x="45072" y="3146018"/>
                  </a:lnTo>
                  <a:close/>
                </a:path>
                <a:path w="1779270" h="5013325">
                  <a:moveTo>
                    <a:pt x="45364" y="3069818"/>
                  </a:moveTo>
                  <a:lnTo>
                    <a:pt x="7264" y="3069679"/>
                  </a:lnTo>
                  <a:lnTo>
                    <a:pt x="7112" y="3107779"/>
                  </a:lnTo>
                  <a:lnTo>
                    <a:pt x="45212" y="3107918"/>
                  </a:lnTo>
                  <a:lnTo>
                    <a:pt x="45364" y="3069818"/>
                  </a:lnTo>
                  <a:close/>
                </a:path>
                <a:path w="1779270" h="5013325">
                  <a:moveTo>
                    <a:pt x="45643" y="2993618"/>
                  </a:moveTo>
                  <a:lnTo>
                    <a:pt x="7543" y="2993479"/>
                  </a:lnTo>
                  <a:lnTo>
                    <a:pt x="7404" y="3031579"/>
                  </a:lnTo>
                  <a:lnTo>
                    <a:pt x="45504" y="3031718"/>
                  </a:lnTo>
                  <a:lnTo>
                    <a:pt x="45643" y="2993618"/>
                  </a:lnTo>
                  <a:close/>
                </a:path>
                <a:path w="1779270" h="5013325">
                  <a:moveTo>
                    <a:pt x="45923" y="2919184"/>
                  </a:moveTo>
                  <a:lnTo>
                    <a:pt x="7823" y="2919044"/>
                  </a:lnTo>
                  <a:lnTo>
                    <a:pt x="7683" y="2955379"/>
                  </a:lnTo>
                  <a:lnTo>
                    <a:pt x="45783" y="2955518"/>
                  </a:lnTo>
                  <a:lnTo>
                    <a:pt x="45923" y="2919184"/>
                  </a:lnTo>
                  <a:close/>
                </a:path>
                <a:path w="1779270" h="5013325">
                  <a:moveTo>
                    <a:pt x="49060" y="2079231"/>
                  </a:moveTo>
                  <a:lnTo>
                    <a:pt x="10960" y="2079091"/>
                  </a:lnTo>
                  <a:lnTo>
                    <a:pt x="10820" y="2117191"/>
                  </a:lnTo>
                  <a:lnTo>
                    <a:pt x="48920" y="2117331"/>
                  </a:lnTo>
                  <a:lnTo>
                    <a:pt x="49060" y="2079231"/>
                  </a:lnTo>
                  <a:close/>
                </a:path>
                <a:path w="1779270" h="5013325">
                  <a:moveTo>
                    <a:pt x="49339" y="2003031"/>
                  </a:moveTo>
                  <a:lnTo>
                    <a:pt x="11239" y="2002891"/>
                  </a:lnTo>
                  <a:lnTo>
                    <a:pt x="11099" y="2040991"/>
                  </a:lnTo>
                  <a:lnTo>
                    <a:pt x="49199" y="2041131"/>
                  </a:lnTo>
                  <a:lnTo>
                    <a:pt x="49339" y="2003031"/>
                  </a:lnTo>
                  <a:close/>
                </a:path>
                <a:path w="1779270" h="5013325">
                  <a:moveTo>
                    <a:pt x="49631" y="1926831"/>
                  </a:moveTo>
                  <a:lnTo>
                    <a:pt x="11531" y="1926691"/>
                  </a:lnTo>
                  <a:lnTo>
                    <a:pt x="11391" y="1964791"/>
                  </a:lnTo>
                  <a:lnTo>
                    <a:pt x="49491" y="1964931"/>
                  </a:lnTo>
                  <a:lnTo>
                    <a:pt x="49631" y="1926831"/>
                  </a:lnTo>
                  <a:close/>
                </a:path>
                <a:path w="1779270" h="5013325">
                  <a:moveTo>
                    <a:pt x="49911" y="1850631"/>
                  </a:moveTo>
                  <a:lnTo>
                    <a:pt x="11811" y="1850491"/>
                  </a:lnTo>
                  <a:lnTo>
                    <a:pt x="11671" y="1888591"/>
                  </a:lnTo>
                  <a:lnTo>
                    <a:pt x="49771" y="1888731"/>
                  </a:lnTo>
                  <a:lnTo>
                    <a:pt x="49911" y="1850631"/>
                  </a:lnTo>
                  <a:close/>
                </a:path>
                <a:path w="1779270" h="5013325">
                  <a:moveTo>
                    <a:pt x="50203" y="1774431"/>
                  </a:moveTo>
                  <a:lnTo>
                    <a:pt x="12103" y="1774291"/>
                  </a:lnTo>
                  <a:lnTo>
                    <a:pt x="11950" y="1812391"/>
                  </a:lnTo>
                  <a:lnTo>
                    <a:pt x="50050" y="1812531"/>
                  </a:lnTo>
                  <a:lnTo>
                    <a:pt x="50203" y="1774431"/>
                  </a:lnTo>
                  <a:close/>
                </a:path>
                <a:path w="1779270" h="5013325">
                  <a:moveTo>
                    <a:pt x="50482" y="1698231"/>
                  </a:moveTo>
                  <a:lnTo>
                    <a:pt x="12382" y="1698091"/>
                  </a:lnTo>
                  <a:lnTo>
                    <a:pt x="12242" y="1736191"/>
                  </a:lnTo>
                  <a:lnTo>
                    <a:pt x="50342" y="1736331"/>
                  </a:lnTo>
                  <a:lnTo>
                    <a:pt x="50482" y="1698231"/>
                  </a:lnTo>
                  <a:close/>
                </a:path>
                <a:path w="1779270" h="5013325">
                  <a:moveTo>
                    <a:pt x="50761" y="1622031"/>
                  </a:moveTo>
                  <a:lnTo>
                    <a:pt x="12661" y="1621891"/>
                  </a:lnTo>
                  <a:lnTo>
                    <a:pt x="12522" y="1659991"/>
                  </a:lnTo>
                  <a:lnTo>
                    <a:pt x="50622" y="1660131"/>
                  </a:lnTo>
                  <a:lnTo>
                    <a:pt x="50761" y="1622031"/>
                  </a:lnTo>
                  <a:close/>
                </a:path>
                <a:path w="1779270" h="5013325">
                  <a:moveTo>
                    <a:pt x="51054" y="1545831"/>
                  </a:moveTo>
                  <a:lnTo>
                    <a:pt x="12954" y="1545691"/>
                  </a:lnTo>
                  <a:lnTo>
                    <a:pt x="12814" y="1583791"/>
                  </a:lnTo>
                  <a:lnTo>
                    <a:pt x="50914" y="1583931"/>
                  </a:lnTo>
                  <a:lnTo>
                    <a:pt x="51054" y="1545831"/>
                  </a:lnTo>
                  <a:close/>
                </a:path>
                <a:path w="1779270" h="5013325">
                  <a:moveTo>
                    <a:pt x="51333" y="1469631"/>
                  </a:moveTo>
                  <a:lnTo>
                    <a:pt x="13233" y="1469491"/>
                  </a:lnTo>
                  <a:lnTo>
                    <a:pt x="13093" y="1507591"/>
                  </a:lnTo>
                  <a:lnTo>
                    <a:pt x="51193" y="1507731"/>
                  </a:lnTo>
                  <a:lnTo>
                    <a:pt x="51333" y="1469631"/>
                  </a:lnTo>
                  <a:close/>
                </a:path>
                <a:path w="1779270" h="5013325">
                  <a:moveTo>
                    <a:pt x="51625" y="1393431"/>
                  </a:moveTo>
                  <a:lnTo>
                    <a:pt x="13525" y="1393291"/>
                  </a:lnTo>
                  <a:lnTo>
                    <a:pt x="13373" y="1431391"/>
                  </a:lnTo>
                  <a:lnTo>
                    <a:pt x="51473" y="1431531"/>
                  </a:lnTo>
                  <a:lnTo>
                    <a:pt x="51625" y="1393431"/>
                  </a:lnTo>
                  <a:close/>
                </a:path>
                <a:path w="1779270" h="5013325">
                  <a:moveTo>
                    <a:pt x="51904" y="1317231"/>
                  </a:moveTo>
                  <a:lnTo>
                    <a:pt x="13804" y="1317091"/>
                  </a:lnTo>
                  <a:lnTo>
                    <a:pt x="13665" y="1355191"/>
                  </a:lnTo>
                  <a:lnTo>
                    <a:pt x="51765" y="1355331"/>
                  </a:lnTo>
                  <a:lnTo>
                    <a:pt x="51904" y="1317231"/>
                  </a:lnTo>
                  <a:close/>
                </a:path>
                <a:path w="1779270" h="5013325">
                  <a:moveTo>
                    <a:pt x="52184" y="1241031"/>
                  </a:moveTo>
                  <a:lnTo>
                    <a:pt x="14084" y="1240891"/>
                  </a:lnTo>
                  <a:lnTo>
                    <a:pt x="13944" y="1278991"/>
                  </a:lnTo>
                  <a:lnTo>
                    <a:pt x="52044" y="1279131"/>
                  </a:lnTo>
                  <a:lnTo>
                    <a:pt x="52184" y="1241031"/>
                  </a:lnTo>
                  <a:close/>
                </a:path>
                <a:path w="1779270" h="5013325">
                  <a:moveTo>
                    <a:pt x="52476" y="1164831"/>
                  </a:moveTo>
                  <a:lnTo>
                    <a:pt x="14376" y="1164691"/>
                  </a:lnTo>
                  <a:lnTo>
                    <a:pt x="14236" y="1202791"/>
                  </a:lnTo>
                  <a:lnTo>
                    <a:pt x="52336" y="1202931"/>
                  </a:lnTo>
                  <a:lnTo>
                    <a:pt x="52476" y="1164831"/>
                  </a:lnTo>
                  <a:close/>
                </a:path>
                <a:path w="1779270" h="5013325">
                  <a:moveTo>
                    <a:pt x="52755" y="1088631"/>
                  </a:moveTo>
                  <a:lnTo>
                    <a:pt x="14655" y="1088491"/>
                  </a:lnTo>
                  <a:lnTo>
                    <a:pt x="14516" y="1126591"/>
                  </a:lnTo>
                  <a:lnTo>
                    <a:pt x="52616" y="1126731"/>
                  </a:lnTo>
                  <a:lnTo>
                    <a:pt x="52755" y="1088631"/>
                  </a:lnTo>
                  <a:close/>
                </a:path>
                <a:path w="1779270" h="5013325">
                  <a:moveTo>
                    <a:pt x="53047" y="1012444"/>
                  </a:moveTo>
                  <a:lnTo>
                    <a:pt x="14947" y="1012291"/>
                  </a:lnTo>
                  <a:lnTo>
                    <a:pt x="14795" y="1050391"/>
                  </a:lnTo>
                  <a:lnTo>
                    <a:pt x="52895" y="1050531"/>
                  </a:lnTo>
                  <a:lnTo>
                    <a:pt x="53047" y="1012444"/>
                  </a:lnTo>
                  <a:close/>
                </a:path>
                <a:path w="1779270" h="5013325">
                  <a:moveTo>
                    <a:pt x="53327" y="936244"/>
                  </a:moveTo>
                  <a:lnTo>
                    <a:pt x="15227" y="936091"/>
                  </a:lnTo>
                  <a:lnTo>
                    <a:pt x="15087" y="974191"/>
                  </a:lnTo>
                  <a:lnTo>
                    <a:pt x="53187" y="974344"/>
                  </a:lnTo>
                  <a:lnTo>
                    <a:pt x="53327" y="936244"/>
                  </a:lnTo>
                  <a:close/>
                </a:path>
                <a:path w="1779270" h="5013325">
                  <a:moveTo>
                    <a:pt x="53606" y="860044"/>
                  </a:moveTo>
                  <a:lnTo>
                    <a:pt x="15506" y="859891"/>
                  </a:lnTo>
                  <a:lnTo>
                    <a:pt x="15367" y="897991"/>
                  </a:lnTo>
                  <a:lnTo>
                    <a:pt x="53467" y="898144"/>
                  </a:lnTo>
                  <a:lnTo>
                    <a:pt x="53606" y="860044"/>
                  </a:lnTo>
                  <a:close/>
                </a:path>
                <a:path w="1779270" h="5013325">
                  <a:moveTo>
                    <a:pt x="53898" y="783844"/>
                  </a:moveTo>
                  <a:lnTo>
                    <a:pt x="15798" y="783691"/>
                  </a:lnTo>
                  <a:lnTo>
                    <a:pt x="15659" y="821791"/>
                  </a:lnTo>
                  <a:lnTo>
                    <a:pt x="53759" y="821944"/>
                  </a:lnTo>
                  <a:lnTo>
                    <a:pt x="53898" y="783844"/>
                  </a:lnTo>
                  <a:close/>
                </a:path>
                <a:path w="1779270" h="5013325">
                  <a:moveTo>
                    <a:pt x="54178" y="707644"/>
                  </a:moveTo>
                  <a:lnTo>
                    <a:pt x="16078" y="707491"/>
                  </a:lnTo>
                  <a:lnTo>
                    <a:pt x="15938" y="745591"/>
                  </a:lnTo>
                  <a:lnTo>
                    <a:pt x="54038" y="745744"/>
                  </a:lnTo>
                  <a:lnTo>
                    <a:pt x="54178" y="707644"/>
                  </a:lnTo>
                  <a:close/>
                </a:path>
                <a:path w="1779270" h="5013325">
                  <a:moveTo>
                    <a:pt x="54470" y="631444"/>
                  </a:moveTo>
                  <a:lnTo>
                    <a:pt x="16370" y="631304"/>
                  </a:lnTo>
                  <a:lnTo>
                    <a:pt x="16217" y="669404"/>
                  </a:lnTo>
                  <a:lnTo>
                    <a:pt x="54317" y="669544"/>
                  </a:lnTo>
                  <a:lnTo>
                    <a:pt x="54470" y="631444"/>
                  </a:lnTo>
                  <a:close/>
                </a:path>
                <a:path w="1779270" h="5013325">
                  <a:moveTo>
                    <a:pt x="54749" y="555244"/>
                  </a:moveTo>
                  <a:lnTo>
                    <a:pt x="16649" y="555104"/>
                  </a:lnTo>
                  <a:lnTo>
                    <a:pt x="16510" y="593204"/>
                  </a:lnTo>
                  <a:lnTo>
                    <a:pt x="54610" y="593344"/>
                  </a:lnTo>
                  <a:lnTo>
                    <a:pt x="54749" y="555244"/>
                  </a:lnTo>
                  <a:close/>
                </a:path>
                <a:path w="1779270" h="5013325">
                  <a:moveTo>
                    <a:pt x="55029" y="479044"/>
                  </a:moveTo>
                  <a:lnTo>
                    <a:pt x="16929" y="478904"/>
                  </a:lnTo>
                  <a:lnTo>
                    <a:pt x="16789" y="517004"/>
                  </a:lnTo>
                  <a:lnTo>
                    <a:pt x="54889" y="517144"/>
                  </a:lnTo>
                  <a:lnTo>
                    <a:pt x="55029" y="479044"/>
                  </a:lnTo>
                  <a:close/>
                </a:path>
                <a:path w="1779270" h="5013325">
                  <a:moveTo>
                    <a:pt x="55321" y="402844"/>
                  </a:moveTo>
                  <a:lnTo>
                    <a:pt x="17221" y="402704"/>
                  </a:lnTo>
                  <a:lnTo>
                    <a:pt x="17081" y="440804"/>
                  </a:lnTo>
                  <a:lnTo>
                    <a:pt x="55181" y="440944"/>
                  </a:lnTo>
                  <a:lnTo>
                    <a:pt x="55321" y="402844"/>
                  </a:lnTo>
                  <a:close/>
                </a:path>
                <a:path w="1779270" h="5013325">
                  <a:moveTo>
                    <a:pt x="55600" y="326644"/>
                  </a:moveTo>
                  <a:lnTo>
                    <a:pt x="17500" y="326504"/>
                  </a:lnTo>
                  <a:lnTo>
                    <a:pt x="17360" y="364604"/>
                  </a:lnTo>
                  <a:lnTo>
                    <a:pt x="55460" y="364744"/>
                  </a:lnTo>
                  <a:lnTo>
                    <a:pt x="55600" y="326644"/>
                  </a:lnTo>
                  <a:close/>
                </a:path>
                <a:path w="1779270" h="5013325">
                  <a:moveTo>
                    <a:pt x="55892" y="250444"/>
                  </a:moveTo>
                  <a:lnTo>
                    <a:pt x="17792" y="250304"/>
                  </a:lnTo>
                  <a:lnTo>
                    <a:pt x="17640" y="288404"/>
                  </a:lnTo>
                  <a:lnTo>
                    <a:pt x="55740" y="288544"/>
                  </a:lnTo>
                  <a:lnTo>
                    <a:pt x="55892" y="250444"/>
                  </a:lnTo>
                  <a:close/>
                </a:path>
                <a:path w="1779270" h="5013325">
                  <a:moveTo>
                    <a:pt x="56172" y="174244"/>
                  </a:moveTo>
                  <a:lnTo>
                    <a:pt x="18072" y="174104"/>
                  </a:lnTo>
                  <a:lnTo>
                    <a:pt x="17932" y="212204"/>
                  </a:lnTo>
                  <a:lnTo>
                    <a:pt x="56032" y="212344"/>
                  </a:lnTo>
                  <a:lnTo>
                    <a:pt x="56172" y="174244"/>
                  </a:lnTo>
                  <a:close/>
                </a:path>
                <a:path w="1779270" h="5013325">
                  <a:moveTo>
                    <a:pt x="56451" y="98044"/>
                  </a:moveTo>
                  <a:lnTo>
                    <a:pt x="18351" y="97904"/>
                  </a:lnTo>
                  <a:lnTo>
                    <a:pt x="18211" y="136004"/>
                  </a:lnTo>
                  <a:lnTo>
                    <a:pt x="56311" y="136144"/>
                  </a:lnTo>
                  <a:lnTo>
                    <a:pt x="56451" y="98044"/>
                  </a:lnTo>
                  <a:close/>
                </a:path>
                <a:path w="1779270" h="5013325">
                  <a:moveTo>
                    <a:pt x="56718" y="28486"/>
                  </a:moveTo>
                  <a:lnTo>
                    <a:pt x="18618" y="28346"/>
                  </a:lnTo>
                  <a:lnTo>
                    <a:pt x="18503" y="59804"/>
                  </a:lnTo>
                  <a:lnTo>
                    <a:pt x="56603" y="59944"/>
                  </a:lnTo>
                  <a:lnTo>
                    <a:pt x="56718" y="28486"/>
                  </a:lnTo>
                  <a:close/>
                </a:path>
                <a:path w="1779270" h="5013325">
                  <a:moveTo>
                    <a:pt x="1778736" y="38100"/>
                  </a:moveTo>
                  <a:lnTo>
                    <a:pt x="1778533" y="0"/>
                  </a:lnTo>
                  <a:lnTo>
                    <a:pt x="1771548" y="38"/>
                  </a:lnTo>
                  <a:lnTo>
                    <a:pt x="1771738" y="38138"/>
                  </a:lnTo>
                  <a:lnTo>
                    <a:pt x="1778736" y="38100"/>
                  </a:lnTo>
                  <a:close/>
                </a:path>
              </a:pathLst>
            </a:custGeom>
            <a:solidFill>
              <a:srgbClr val="325C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01272" y="9493115"/>
              <a:ext cx="1714500" cy="0"/>
            </a:xfrm>
            <a:custGeom>
              <a:avLst/>
              <a:gdLst/>
              <a:ahLst/>
              <a:cxnLst/>
              <a:rect l="l" t="t" r="r" b="b"/>
              <a:pathLst>
                <a:path w="1714500">
                  <a:moveTo>
                    <a:pt x="0" y="0"/>
                  </a:moveTo>
                  <a:lnTo>
                    <a:pt x="1714499" y="0"/>
                  </a:lnTo>
                </a:path>
              </a:pathLst>
            </a:custGeom>
            <a:ln w="38099">
              <a:solidFill>
                <a:srgbClr val="325C7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375038" y="9435965"/>
              <a:ext cx="76200" cy="114300"/>
            </a:xfrm>
            <a:custGeom>
              <a:avLst/>
              <a:gdLst/>
              <a:ahLst/>
              <a:cxnLst/>
              <a:rect l="l" t="t" r="r" b="b"/>
              <a:pathLst>
                <a:path w="76200" h="114300">
                  <a:moveTo>
                    <a:pt x="0" y="0"/>
                  </a:moveTo>
                  <a:lnTo>
                    <a:pt x="76199" y="57149"/>
                  </a:lnTo>
                  <a:lnTo>
                    <a:pt x="0" y="114299"/>
                  </a:lnTo>
                </a:path>
              </a:pathLst>
            </a:custGeom>
            <a:ln w="380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056634" y="2497869"/>
              <a:ext cx="3080385" cy="0"/>
            </a:xfrm>
            <a:custGeom>
              <a:avLst/>
              <a:gdLst/>
              <a:ahLst/>
              <a:cxnLst/>
              <a:rect l="l" t="t" r="r" b="b"/>
              <a:pathLst>
                <a:path w="3080384">
                  <a:moveTo>
                    <a:pt x="0" y="0"/>
                  </a:moveTo>
                  <a:lnTo>
                    <a:pt x="3079815" y="0"/>
                  </a:lnTo>
                </a:path>
              </a:pathLst>
            </a:custGeom>
            <a:ln w="38099">
              <a:solidFill>
                <a:srgbClr val="325C7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4129991" y="5515488"/>
              <a:ext cx="0" cy="2324735"/>
            </a:xfrm>
            <a:custGeom>
              <a:avLst/>
              <a:gdLst/>
              <a:ahLst/>
              <a:cxnLst/>
              <a:rect l="l" t="t" r="r" b="b"/>
              <a:pathLst>
                <a:path h="2324734">
                  <a:moveTo>
                    <a:pt x="0" y="0"/>
                  </a:moveTo>
                  <a:lnTo>
                    <a:pt x="0" y="2324274"/>
                  </a:lnTo>
                </a:path>
              </a:pathLst>
            </a:custGeom>
            <a:ln w="50927">
              <a:solidFill>
                <a:srgbClr val="325C7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4100314" y="4753507"/>
              <a:ext cx="42545" cy="724535"/>
            </a:xfrm>
            <a:custGeom>
              <a:avLst/>
              <a:gdLst/>
              <a:ahLst/>
              <a:cxnLst/>
              <a:rect l="l" t="t" r="r" b="b"/>
              <a:pathLst>
                <a:path w="42544" h="724535">
                  <a:moveTo>
                    <a:pt x="38315" y="38100"/>
                  </a:moveTo>
                  <a:lnTo>
                    <a:pt x="38100" y="0"/>
                  </a:lnTo>
                  <a:lnTo>
                    <a:pt x="0" y="203"/>
                  </a:lnTo>
                  <a:lnTo>
                    <a:pt x="215" y="38303"/>
                  </a:lnTo>
                  <a:lnTo>
                    <a:pt x="38315" y="38100"/>
                  </a:lnTo>
                  <a:close/>
                </a:path>
                <a:path w="42544" h="724535">
                  <a:moveTo>
                    <a:pt x="42100" y="723887"/>
                  </a:moveTo>
                  <a:lnTo>
                    <a:pt x="42062" y="717207"/>
                  </a:lnTo>
                  <a:lnTo>
                    <a:pt x="3962" y="717423"/>
                  </a:lnTo>
                  <a:lnTo>
                    <a:pt x="4000" y="724103"/>
                  </a:lnTo>
                  <a:lnTo>
                    <a:pt x="42100" y="723887"/>
                  </a:lnTo>
                  <a:close/>
                </a:path>
              </a:pathLst>
            </a:custGeom>
            <a:solidFill>
              <a:srgbClr val="325C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4112957" y="2467536"/>
              <a:ext cx="0" cy="2248535"/>
            </a:xfrm>
            <a:custGeom>
              <a:avLst/>
              <a:gdLst/>
              <a:ahLst/>
              <a:cxnLst/>
              <a:rect l="l" t="t" r="r" b="b"/>
              <a:pathLst>
                <a:path h="2248535">
                  <a:moveTo>
                    <a:pt x="0" y="0"/>
                  </a:moveTo>
                  <a:lnTo>
                    <a:pt x="0" y="2248075"/>
                  </a:lnTo>
                </a:path>
              </a:pathLst>
            </a:custGeom>
            <a:ln w="50506">
              <a:solidFill>
                <a:srgbClr val="325C7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2702430" y="7834525"/>
              <a:ext cx="1481455" cy="0"/>
            </a:xfrm>
            <a:custGeom>
              <a:avLst/>
              <a:gdLst/>
              <a:ahLst/>
              <a:cxnLst/>
              <a:rect l="l" t="t" r="r" b="b"/>
              <a:pathLst>
                <a:path w="1481455">
                  <a:moveTo>
                    <a:pt x="0" y="0"/>
                  </a:moveTo>
                  <a:lnTo>
                    <a:pt x="1481086" y="0"/>
                  </a:lnTo>
                </a:path>
              </a:pathLst>
            </a:custGeom>
            <a:ln w="48250">
              <a:solidFill>
                <a:srgbClr val="325C7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2702560" y="7781929"/>
              <a:ext cx="76835" cy="114300"/>
            </a:xfrm>
            <a:custGeom>
              <a:avLst/>
              <a:gdLst/>
              <a:ahLst/>
              <a:cxnLst/>
              <a:rect l="l" t="t" r="r" b="b"/>
              <a:pathLst>
                <a:path w="76834" h="114300">
                  <a:moveTo>
                    <a:pt x="75806" y="0"/>
                  </a:moveTo>
                  <a:lnTo>
                    <a:pt x="0" y="57670"/>
                  </a:lnTo>
                  <a:lnTo>
                    <a:pt x="76589" y="114297"/>
                  </a:lnTo>
                </a:path>
              </a:pathLst>
            </a:custGeom>
            <a:ln w="380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590793" y="6629251"/>
            <a:ext cx="235585" cy="718820"/>
          </a:xfrm>
          <a:prstGeom prst="rect">
            <a:avLst/>
          </a:prstGeom>
        </p:spPr>
        <p:txBody>
          <a:bodyPr vert="vert270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200" spc="-10" dirty="0">
                <a:solidFill>
                  <a:srgbClr val="325C78"/>
                </a:solidFill>
                <a:latin typeface="Lucida Sans Unicode"/>
                <a:cs typeface="Lucida Sans Unicode"/>
              </a:rPr>
              <a:t>modulent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4005490" y="4857448"/>
            <a:ext cx="236220" cy="571500"/>
          </a:xfrm>
          <a:prstGeom prst="rect">
            <a:avLst/>
          </a:prstGeom>
        </p:spPr>
        <p:txBody>
          <a:bodyPr vert="vert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200" spc="-10" dirty="0">
                <a:solidFill>
                  <a:srgbClr val="325C78"/>
                </a:solidFill>
                <a:latin typeface="Lucida Sans Unicode"/>
                <a:cs typeface="Lucida Sans Unicode"/>
              </a:rPr>
              <a:t>module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42" name="object 4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Modèle</a:t>
            </a:r>
            <a:r>
              <a:rPr spc="-200" dirty="0"/>
              <a:t> </a:t>
            </a:r>
            <a:r>
              <a:rPr spc="-10" dirty="0"/>
              <a:t>intégratif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93889" y="5735500"/>
            <a:ext cx="10488930" cy="8750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Déterminer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les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leviers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à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spc="-10" dirty="0">
                <a:solidFill>
                  <a:srgbClr val="4A6481"/>
                </a:solidFill>
                <a:latin typeface="Arial MT"/>
                <a:cs typeface="Arial MT"/>
              </a:rPr>
              <a:t>mobiliser</a:t>
            </a:r>
            <a:endParaRPr sz="5550">
              <a:latin typeface="Arial MT"/>
              <a:cs typeface="Arial MT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0" spc="-25" dirty="0">
                <a:solidFill>
                  <a:srgbClr val="4A6481"/>
                </a:solidFill>
              </a:rPr>
              <a:t>04</a:t>
            </a:r>
            <a:endParaRPr sz="12000"/>
          </a:p>
        </p:txBody>
      </p:sp>
      <p:sp>
        <p:nvSpPr>
          <p:cNvPr id="4" name="object 4"/>
          <p:cNvSpPr txBox="1"/>
          <p:nvPr/>
        </p:nvSpPr>
        <p:spPr>
          <a:xfrm>
            <a:off x="17246600" y="9232962"/>
            <a:ext cx="316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0" dirty="0">
                <a:solidFill>
                  <a:srgbClr val="4A6481"/>
                </a:solidFill>
                <a:latin typeface="Lucida Sans Unicode"/>
                <a:cs typeface="Lucida Sans Unicode"/>
              </a:rPr>
              <a:t>15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46600" y="9232962"/>
            <a:ext cx="316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0" dirty="0">
                <a:latin typeface="Lucida Sans Unicode"/>
                <a:cs typeface="Lucida Sans Unicode"/>
              </a:rPr>
              <a:t>16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30689" y="881143"/>
            <a:ext cx="15358744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Utiliser</a:t>
            </a:r>
            <a:r>
              <a:rPr spc="-145" dirty="0"/>
              <a:t> </a:t>
            </a:r>
            <a:r>
              <a:rPr dirty="0"/>
              <a:t>le</a:t>
            </a:r>
            <a:r>
              <a:rPr spc="-145" dirty="0"/>
              <a:t> </a:t>
            </a:r>
            <a:r>
              <a:rPr dirty="0"/>
              <a:t>langage</a:t>
            </a:r>
            <a:r>
              <a:rPr spc="-145" dirty="0"/>
              <a:t> </a:t>
            </a:r>
            <a:r>
              <a:rPr dirty="0"/>
              <a:t>pour</a:t>
            </a:r>
            <a:r>
              <a:rPr spc="-145" dirty="0"/>
              <a:t> </a:t>
            </a:r>
            <a:r>
              <a:rPr dirty="0"/>
              <a:t>identifier</a:t>
            </a:r>
            <a:r>
              <a:rPr spc="-145" dirty="0"/>
              <a:t> </a:t>
            </a:r>
            <a:r>
              <a:rPr dirty="0"/>
              <a:t>les</a:t>
            </a:r>
            <a:r>
              <a:rPr spc="-145" dirty="0"/>
              <a:t> </a:t>
            </a:r>
            <a:r>
              <a:rPr spc="-10" dirty="0"/>
              <a:t>fonctions </a:t>
            </a:r>
            <a:r>
              <a:rPr dirty="0"/>
              <a:t>exécutives </a:t>
            </a:r>
            <a:r>
              <a:rPr spc="-10" dirty="0"/>
              <a:t>résiduelles</a:t>
            </a:r>
          </a:p>
        </p:txBody>
      </p:sp>
      <p:sp>
        <p:nvSpPr>
          <p:cNvPr id="4" name="object 4"/>
          <p:cNvSpPr/>
          <p:nvPr/>
        </p:nvSpPr>
        <p:spPr>
          <a:xfrm>
            <a:off x="876843" y="4320891"/>
            <a:ext cx="2675255" cy="3385820"/>
          </a:xfrm>
          <a:custGeom>
            <a:avLst/>
            <a:gdLst/>
            <a:ahLst/>
            <a:cxnLst/>
            <a:rect l="l" t="t" r="r" b="b"/>
            <a:pathLst>
              <a:path w="2675254" h="3385820">
                <a:moveTo>
                  <a:pt x="2465270" y="3385723"/>
                </a:moveTo>
                <a:lnTo>
                  <a:pt x="209869" y="3385723"/>
                </a:lnTo>
                <a:lnTo>
                  <a:pt x="168843" y="3380998"/>
                </a:lnTo>
                <a:lnTo>
                  <a:pt x="122731" y="3364517"/>
                </a:lnTo>
                <a:lnTo>
                  <a:pt x="82054" y="3338656"/>
                </a:lnTo>
                <a:lnTo>
                  <a:pt x="48128" y="3304729"/>
                </a:lnTo>
                <a:lnTo>
                  <a:pt x="22267" y="3264053"/>
                </a:lnTo>
                <a:lnTo>
                  <a:pt x="5785" y="3217941"/>
                </a:lnTo>
                <a:lnTo>
                  <a:pt x="0" y="3167709"/>
                </a:lnTo>
                <a:lnTo>
                  <a:pt x="0" y="219075"/>
                </a:lnTo>
                <a:lnTo>
                  <a:pt x="5785" y="168843"/>
                </a:lnTo>
                <a:lnTo>
                  <a:pt x="22267" y="122731"/>
                </a:lnTo>
                <a:lnTo>
                  <a:pt x="48128" y="82054"/>
                </a:lnTo>
                <a:lnTo>
                  <a:pt x="82054" y="48128"/>
                </a:lnTo>
                <a:lnTo>
                  <a:pt x="122731" y="22267"/>
                </a:lnTo>
                <a:lnTo>
                  <a:pt x="168843" y="5786"/>
                </a:lnTo>
                <a:lnTo>
                  <a:pt x="219074" y="0"/>
                </a:lnTo>
                <a:lnTo>
                  <a:pt x="2456065" y="0"/>
                </a:lnTo>
                <a:lnTo>
                  <a:pt x="2506296" y="5786"/>
                </a:lnTo>
                <a:lnTo>
                  <a:pt x="2552408" y="22267"/>
                </a:lnTo>
                <a:lnTo>
                  <a:pt x="2593085" y="48128"/>
                </a:lnTo>
                <a:lnTo>
                  <a:pt x="2627011" y="82054"/>
                </a:lnTo>
                <a:lnTo>
                  <a:pt x="2652872" y="122731"/>
                </a:lnTo>
                <a:lnTo>
                  <a:pt x="2669354" y="168843"/>
                </a:lnTo>
                <a:lnTo>
                  <a:pt x="2675139" y="219075"/>
                </a:lnTo>
                <a:lnTo>
                  <a:pt x="2675139" y="3167709"/>
                </a:lnTo>
                <a:lnTo>
                  <a:pt x="2669354" y="3217941"/>
                </a:lnTo>
                <a:lnTo>
                  <a:pt x="2652872" y="3264053"/>
                </a:lnTo>
                <a:lnTo>
                  <a:pt x="2627011" y="3304729"/>
                </a:lnTo>
                <a:lnTo>
                  <a:pt x="2593085" y="3338656"/>
                </a:lnTo>
                <a:lnTo>
                  <a:pt x="2552408" y="3364517"/>
                </a:lnTo>
                <a:lnTo>
                  <a:pt x="2506296" y="3380998"/>
                </a:lnTo>
                <a:lnTo>
                  <a:pt x="2465270" y="3385723"/>
                </a:lnTo>
                <a:close/>
              </a:path>
            </a:pathLst>
          </a:custGeom>
          <a:solidFill>
            <a:srgbClr val="AB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36176" y="6880036"/>
            <a:ext cx="2479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Fichier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audio</a:t>
            </a:r>
            <a:r>
              <a:rPr sz="240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Trebuchet MS"/>
                <a:cs typeface="Trebuchet MS"/>
              </a:rPr>
              <a:t>brut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58420" y="4320891"/>
            <a:ext cx="2675255" cy="3385820"/>
          </a:xfrm>
          <a:custGeom>
            <a:avLst/>
            <a:gdLst/>
            <a:ahLst/>
            <a:cxnLst/>
            <a:rect l="l" t="t" r="r" b="b"/>
            <a:pathLst>
              <a:path w="2675254" h="3385820">
                <a:moveTo>
                  <a:pt x="2465270" y="3385723"/>
                </a:moveTo>
                <a:lnTo>
                  <a:pt x="209869" y="3385723"/>
                </a:lnTo>
                <a:lnTo>
                  <a:pt x="168843" y="3380998"/>
                </a:lnTo>
                <a:lnTo>
                  <a:pt x="122731" y="3364517"/>
                </a:lnTo>
                <a:lnTo>
                  <a:pt x="82054" y="3338656"/>
                </a:lnTo>
                <a:lnTo>
                  <a:pt x="48128" y="3304729"/>
                </a:lnTo>
                <a:lnTo>
                  <a:pt x="22267" y="3264053"/>
                </a:lnTo>
                <a:lnTo>
                  <a:pt x="5786" y="3217941"/>
                </a:lnTo>
                <a:lnTo>
                  <a:pt x="0" y="3167709"/>
                </a:lnTo>
                <a:lnTo>
                  <a:pt x="0" y="219075"/>
                </a:lnTo>
                <a:lnTo>
                  <a:pt x="5786" y="168843"/>
                </a:lnTo>
                <a:lnTo>
                  <a:pt x="22267" y="122731"/>
                </a:lnTo>
                <a:lnTo>
                  <a:pt x="48128" y="82054"/>
                </a:lnTo>
                <a:lnTo>
                  <a:pt x="82054" y="48128"/>
                </a:lnTo>
                <a:lnTo>
                  <a:pt x="122731" y="22267"/>
                </a:lnTo>
                <a:lnTo>
                  <a:pt x="168843" y="5786"/>
                </a:lnTo>
                <a:lnTo>
                  <a:pt x="219075" y="0"/>
                </a:lnTo>
                <a:lnTo>
                  <a:pt x="2456064" y="0"/>
                </a:lnTo>
                <a:lnTo>
                  <a:pt x="2506296" y="5786"/>
                </a:lnTo>
                <a:lnTo>
                  <a:pt x="2552408" y="22267"/>
                </a:lnTo>
                <a:lnTo>
                  <a:pt x="2593084" y="48128"/>
                </a:lnTo>
                <a:lnTo>
                  <a:pt x="2627011" y="82054"/>
                </a:lnTo>
                <a:lnTo>
                  <a:pt x="2652872" y="122731"/>
                </a:lnTo>
                <a:lnTo>
                  <a:pt x="2669353" y="168843"/>
                </a:lnTo>
                <a:lnTo>
                  <a:pt x="2675139" y="219075"/>
                </a:lnTo>
                <a:lnTo>
                  <a:pt x="2675139" y="3167709"/>
                </a:lnTo>
                <a:lnTo>
                  <a:pt x="2669353" y="3217941"/>
                </a:lnTo>
                <a:lnTo>
                  <a:pt x="2652872" y="3264053"/>
                </a:lnTo>
                <a:lnTo>
                  <a:pt x="2627011" y="3304729"/>
                </a:lnTo>
                <a:lnTo>
                  <a:pt x="2593084" y="3338656"/>
                </a:lnTo>
                <a:lnTo>
                  <a:pt x="2552408" y="3364517"/>
                </a:lnTo>
                <a:lnTo>
                  <a:pt x="2506296" y="3380998"/>
                </a:lnTo>
                <a:lnTo>
                  <a:pt x="2465270" y="3385723"/>
                </a:lnTo>
                <a:close/>
              </a:path>
            </a:pathLst>
          </a:custGeom>
          <a:solidFill>
            <a:srgbClr val="AB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06914" y="6880036"/>
            <a:ext cx="2178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25" dirty="0">
                <a:solidFill>
                  <a:srgbClr val="FFFFFF"/>
                </a:solidFill>
                <a:latin typeface="Trebuchet MS"/>
                <a:cs typeface="Trebuchet MS"/>
              </a:rPr>
              <a:t>Speech-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to-</a:t>
            </a:r>
            <a:r>
              <a:rPr sz="2400" spc="-20" dirty="0">
                <a:solidFill>
                  <a:srgbClr val="FFFFFF"/>
                </a:solidFill>
                <a:latin typeface="Trebuchet MS"/>
                <a:cs typeface="Trebuchet MS"/>
              </a:rPr>
              <a:t>text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843185" y="4320891"/>
            <a:ext cx="2675255" cy="3385820"/>
          </a:xfrm>
          <a:custGeom>
            <a:avLst/>
            <a:gdLst/>
            <a:ahLst/>
            <a:cxnLst/>
            <a:rect l="l" t="t" r="r" b="b"/>
            <a:pathLst>
              <a:path w="2675254" h="3385820">
                <a:moveTo>
                  <a:pt x="2465270" y="3385723"/>
                </a:moveTo>
                <a:lnTo>
                  <a:pt x="209869" y="3385723"/>
                </a:lnTo>
                <a:lnTo>
                  <a:pt x="168843" y="3380998"/>
                </a:lnTo>
                <a:lnTo>
                  <a:pt x="122731" y="3364517"/>
                </a:lnTo>
                <a:lnTo>
                  <a:pt x="82054" y="3338656"/>
                </a:lnTo>
                <a:lnTo>
                  <a:pt x="48128" y="3304729"/>
                </a:lnTo>
                <a:lnTo>
                  <a:pt x="22267" y="3264053"/>
                </a:lnTo>
                <a:lnTo>
                  <a:pt x="5786" y="3217941"/>
                </a:lnTo>
                <a:lnTo>
                  <a:pt x="0" y="3167709"/>
                </a:lnTo>
                <a:lnTo>
                  <a:pt x="0" y="219075"/>
                </a:lnTo>
                <a:lnTo>
                  <a:pt x="5786" y="168843"/>
                </a:lnTo>
                <a:lnTo>
                  <a:pt x="22267" y="122731"/>
                </a:lnTo>
                <a:lnTo>
                  <a:pt x="48128" y="82054"/>
                </a:lnTo>
                <a:lnTo>
                  <a:pt x="82054" y="48128"/>
                </a:lnTo>
                <a:lnTo>
                  <a:pt x="122731" y="22267"/>
                </a:lnTo>
                <a:lnTo>
                  <a:pt x="168843" y="5786"/>
                </a:lnTo>
                <a:lnTo>
                  <a:pt x="219075" y="0"/>
                </a:lnTo>
                <a:lnTo>
                  <a:pt x="2456065" y="0"/>
                </a:lnTo>
                <a:lnTo>
                  <a:pt x="2506296" y="5786"/>
                </a:lnTo>
                <a:lnTo>
                  <a:pt x="2552408" y="22267"/>
                </a:lnTo>
                <a:lnTo>
                  <a:pt x="2593085" y="48128"/>
                </a:lnTo>
                <a:lnTo>
                  <a:pt x="2627011" y="82054"/>
                </a:lnTo>
                <a:lnTo>
                  <a:pt x="2652872" y="122731"/>
                </a:lnTo>
                <a:lnTo>
                  <a:pt x="2669354" y="168843"/>
                </a:lnTo>
                <a:lnTo>
                  <a:pt x="2675139" y="219075"/>
                </a:lnTo>
                <a:lnTo>
                  <a:pt x="2675139" y="3167709"/>
                </a:lnTo>
                <a:lnTo>
                  <a:pt x="2669354" y="3217941"/>
                </a:lnTo>
                <a:lnTo>
                  <a:pt x="2652872" y="3264053"/>
                </a:lnTo>
                <a:lnTo>
                  <a:pt x="2627011" y="3304729"/>
                </a:lnTo>
                <a:lnTo>
                  <a:pt x="2593085" y="3338656"/>
                </a:lnTo>
                <a:lnTo>
                  <a:pt x="2552408" y="3364517"/>
                </a:lnTo>
                <a:lnTo>
                  <a:pt x="2506296" y="3380998"/>
                </a:lnTo>
                <a:lnTo>
                  <a:pt x="2465270" y="3385723"/>
                </a:lnTo>
                <a:close/>
              </a:path>
            </a:pathLst>
          </a:custGeom>
          <a:solidFill>
            <a:srgbClr val="AB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166391" y="6156136"/>
            <a:ext cx="2028825" cy="14770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>
              <a:lnSpc>
                <a:spcPts val="2850"/>
              </a:lnSpc>
              <a:spcBef>
                <a:spcPts val="219"/>
              </a:spcBef>
            </a:pP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Extraction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110" dirty="0">
                <a:solidFill>
                  <a:srgbClr val="FFFFFF"/>
                </a:solidFill>
                <a:latin typeface="Trebuchet MS"/>
                <a:cs typeface="Trebuchet MS"/>
              </a:rPr>
              <a:t>des </a:t>
            </a:r>
            <a:r>
              <a:rPr sz="2400" spc="55" dirty="0">
                <a:solidFill>
                  <a:srgbClr val="FFFFFF"/>
                </a:solidFill>
                <a:latin typeface="Trebuchet MS"/>
                <a:cs typeface="Trebuchet MS"/>
              </a:rPr>
              <a:t>marqueurs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exécutifs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85" dirty="0">
                <a:solidFill>
                  <a:srgbClr val="FFFFFF"/>
                </a:solidFill>
                <a:latin typeface="Trebuchet MS"/>
                <a:cs typeface="Trebuchet MS"/>
              </a:rPr>
              <a:t>du </a:t>
            </a:r>
            <a:r>
              <a:rPr sz="2400" spc="90" dirty="0">
                <a:solidFill>
                  <a:srgbClr val="FFFFFF"/>
                </a:solidFill>
                <a:latin typeface="Trebuchet MS"/>
                <a:cs typeface="Trebuchet MS"/>
              </a:rPr>
              <a:t>langage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327951" y="4320891"/>
            <a:ext cx="2675255" cy="3385820"/>
          </a:xfrm>
          <a:custGeom>
            <a:avLst/>
            <a:gdLst/>
            <a:ahLst/>
            <a:cxnLst/>
            <a:rect l="l" t="t" r="r" b="b"/>
            <a:pathLst>
              <a:path w="2675255" h="3385820">
                <a:moveTo>
                  <a:pt x="2465271" y="3385723"/>
                </a:moveTo>
                <a:lnTo>
                  <a:pt x="209869" y="3385723"/>
                </a:lnTo>
                <a:lnTo>
                  <a:pt x="168843" y="3380998"/>
                </a:lnTo>
                <a:lnTo>
                  <a:pt x="122731" y="3364517"/>
                </a:lnTo>
                <a:lnTo>
                  <a:pt x="82054" y="3338656"/>
                </a:lnTo>
                <a:lnTo>
                  <a:pt x="48128" y="3304729"/>
                </a:lnTo>
                <a:lnTo>
                  <a:pt x="22267" y="3264053"/>
                </a:lnTo>
                <a:lnTo>
                  <a:pt x="5786" y="3217941"/>
                </a:lnTo>
                <a:lnTo>
                  <a:pt x="0" y="3167709"/>
                </a:lnTo>
                <a:lnTo>
                  <a:pt x="0" y="219075"/>
                </a:lnTo>
                <a:lnTo>
                  <a:pt x="5786" y="168843"/>
                </a:lnTo>
                <a:lnTo>
                  <a:pt x="22267" y="122731"/>
                </a:lnTo>
                <a:lnTo>
                  <a:pt x="48128" y="82054"/>
                </a:lnTo>
                <a:lnTo>
                  <a:pt x="82054" y="48128"/>
                </a:lnTo>
                <a:lnTo>
                  <a:pt x="122731" y="22267"/>
                </a:lnTo>
                <a:lnTo>
                  <a:pt x="168843" y="5786"/>
                </a:lnTo>
                <a:lnTo>
                  <a:pt x="219075" y="0"/>
                </a:lnTo>
                <a:lnTo>
                  <a:pt x="2456065" y="0"/>
                </a:lnTo>
                <a:lnTo>
                  <a:pt x="2506297" y="5786"/>
                </a:lnTo>
                <a:lnTo>
                  <a:pt x="2552409" y="22267"/>
                </a:lnTo>
                <a:lnTo>
                  <a:pt x="2593085" y="48128"/>
                </a:lnTo>
                <a:lnTo>
                  <a:pt x="2627012" y="82054"/>
                </a:lnTo>
                <a:lnTo>
                  <a:pt x="2652873" y="122731"/>
                </a:lnTo>
                <a:lnTo>
                  <a:pt x="2669354" y="168843"/>
                </a:lnTo>
                <a:lnTo>
                  <a:pt x="2675139" y="219075"/>
                </a:lnTo>
                <a:lnTo>
                  <a:pt x="2675139" y="3167709"/>
                </a:lnTo>
                <a:lnTo>
                  <a:pt x="2669354" y="3217941"/>
                </a:lnTo>
                <a:lnTo>
                  <a:pt x="2652873" y="3264053"/>
                </a:lnTo>
                <a:lnTo>
                  <a:pt x="2627012" y="3304729"/>
                </a:lnTo>
                <a:lnTo>
                  <a:pt x="2593085" y="3338656"/>
                </a:lnTo>
                <a:lnTo>
                  <a:pt x="2552409" y="3364517"/>
                </a:lnTo>
                <a:lnTo>
                  <a:pt x="2506297" y="3380998"/>
                </a:lnTo>
                <a:lnTo>
                  <a:pt x="2465271" y="3385723"/>
                </a:lnTo>
                <a:close/>
              </a:path>
            </a:pathLst>
          </a:custGeom>
          <a:solidFill>
            <a:srgbClr val="AB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797751" y="6518086"/>
            <a:ext cx="1735455" cy="111506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indent="215265" algn="just">
              <a:lnSpc>
                <a:spcPts val="2850"/>
              </a:lnSpc>
              <a:spcBef>
                <a:spcPts val="219"/>
              </a:spcBef>
            </a:pP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Inhibition Flexibilité </a:t>
            </a:r>
            <a:r>
              <a:rPr sz="2400" spc="-20" dirty="0">
                <a:solidFill>
                  <a:srgbClr val="FFFFFF"/>
                </a:solidFill>
                <a:latin typeface="Trebuchet MS"/>
                <a:cs typeface="Trebuchet MS"/>
              </a:rPr>
              <a:t>Planification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4812716" y="4320891"/>
            <a:ext cx="2675255" cy="3385820"/>
          </a:xfrm>
          <a:custGeom>
            <a:avLst/>
            <a:gdLst/>
            <a:ahLst/>
            <a:cxnLst/>
            <a:rect l="l" t="t" r="r" b="b"/>
            <a:pathLst>
              <a:path w="2675255" h="3385820">
                <a:moveTo>
                  <a:pt x="2465271" y="3385723"/>
                </a:moveTo>
                <a:lnTo>
                  <a:pt x="209869" y="3385723"/>
                </a:lnTo>
                <a:lnTo>
                  <a:pt x="168843" y="3380998"/>
                </a:lnTo>
                <a:lnTo>
                  <a:pt x="122731" y="3364517"/>
                </a:lnTo>
                <a:lnTo>
                  <a:pt x="82055" y="3338656"/>
                </a:lnTo>
                <a:lnTo>
                  <a:pt x="48128" y="3304729"/>
                </a:lnTo>
                <a:lnTo>
                  <a:pt x="22267" y="3264053"/>
                </a:lnTo>
                <a:lnTo>
                  <a:pt x="5786" y="3217941"/>
                </a:lnTo>
                <a:lnTo>
                  <a:pt x="0" y="3167709"/>
                </a:lnTo>
                <a:lnTo>
                  <a:pt x="0" y="219075"/>
                </a:lnTo>
                <a:lnTo>
                  <a:pt x="5786" y="168843"/>
                </a:lnTo>
                <a:lnTo>
                  <a:pt x="22267" y="122731"/>
                </a:lnTo>
                <a:lnTo>
                  <a:pt x="48128" y="82054"/>
                </a:lnTo>
                <a:lnTo>
                  <a:pt x="82055" y="48128"/>
                </a:lnTo>
                <a:lnTo>
                  <a:pt x="122731" y="22267"/>
                </a:lnTo>
                <a:lnTo>
                  <a:pt x="168843" y="5786"/>
                </a:lnTo>
                <a:lnTo>
                  <a:pt x="219075" y="0"/>
                </a:lnTo>
                <a:lnTo>
                  <a:pt x="2456065" y="0"/>
                </a:lnTo>
                <a:lnTo>
                  <a:pt x="2506297" y="5786"/>
                </a:lnTo>
                <a:lnTo>
                  <a:pt x="2552409" y="22267"/>
                </a:lnTo>
                <a:lnTo>
                  <a:pt x="2593085" y="48128"/>
                </a:lnTo>
                <a:lnTo>
                  <a:pt x="2627012" y="82054"/>
                </a:lnTo>
                <a:lnTo>
                  <a:pt x="2652873" y="122731"/>
                </a:lnTo>
                <a:lnTo>
                  <a:pt x="2669354" y="168843"/>
                </a:lnTo>
                <a:lnTo>
                  <a:pt x="2675139" y="219075"/>
                </a:lnTo>
                <a:lnTo>
                  <a:pt x="2675139" y="3167709"/>
                </a:lnTo>
                <a:lnTo>
                  <a:pt x="2669354" y="3217941"/>
                </a:lnTo>
                <a:lnTo>
                  <a:pt x="2652873" y="3264053"/>
                </a:lnTo>
                <a:lnTo>
                  <a:pt x="2627012" y="3304729"/>
                </a:lnTo>
                <a:lnTo>
                  <a:pt x="2593085" y="3338656"/>
                </a:lnTo>
                <a:lnTo>
                  <a:pt x="2552409" y="3364517"/>
                </a:lnTo>
                <a:lnTo>
                  <a:pt x="2506297" y="3380998"/>
                </a:lnTo>
                <a:lnTo>
                  <a:pt x="2465271" y="3385723"/>
                </a:lnTo>
                <a:close/>
              </a:path>
            </a:pathLst>
          </a:custGeom>
          <a:solidFill>
            <a:srgbClr val="AB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5184736" y="5070286"/>
            <a:ext cx="1931035" cy="7531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indent="336550">
              <a:lnSpc>
                <a:spcPts val="2850"/>
              </a:lnSpc>
              <a:spcBef>
                <a:spcPts val="219"/>
              </a:spcBef>
            </a:pP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Profil</a:t>
            </a:r>
            <a:r>
              <a:rPr sz="2400" b="1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75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performance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865351" y="6518086"/>
            <a:ext cx="2569845" cy="111506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065" marR="5080" algn="ctr">
              <a:lnSpc>
                <a:spcPts val="2850"/>
              </a:lnSpc>
              <a:spcBef>
                <a:spcPts val="219"/>
              </a:spcBef>
            </a:pP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Entraînement </a:t>
            </a:r>
            <a:r>
              <a:rPr sz="2400" spc="60" dirty="0">
                <a:solidFill>
                  <a:srgbClr val="FFFFFF"/>
                </a:solidFill>
                <a:latin typeface="Trebuchet MS"/>
                <a:cs typeface="Trebuchet MS"/>
              </a:rPr>
              <a:t>avec</a:t>
            </a: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résultats</a:t>
            </a:r>
            <a:r>
              <a:rPr sz="2400" spc="-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110" dirty="0">
                <a:solidFill>
                  <a:srgbClr val="FFFFFF"/>
                </a:solidFill>
                <a:latin typeface="Trebuchet MS"/>
                <a:cs typeface="Trebuchet MS"/>
              </a:rPr>
              <a:t>des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tests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Trebuchet MS"/>
                <a:cs typeface="Trebuchet MS"/>
              </a:rPr>
              <a:t>neuropsy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707220" y="5965936"/>
            <a:ext cx="496570" cy="152400"/>
            <a:chOff x="3707220" y="5965936"/>
            <a:chExt cx="496570" cy="152400"/>
          </a:xfrm>
        </p:grpSpPr>
        <p:sp>
          <p:nvSpPr>
            <p:cNvPr id="16" name="object 16"/>
            <p:cNvSpPr/>
            <p:nvPr/>
          </p:nvSpPr>
          <p:spPr>
            <a:xfrm>
              <a:off x="3707220" y="6042136"/>
              <a:ext cx="391795" cy="0"/>
            </a:xfrm>
            <a:custGeom>
              <a:avLst/>
              <a:gdLst/>
              <a:ahLst/>
              <a:cxnLst/>
              <a:rect l="l" t="t" r="r" b="b"/>
              <a:pathLst>
                <a:path w="391795">
                  <a:moveTo>
                    <a:pt x="0" y="0"/>
                  </a:moveTo>
                  <a:lnTo>
                    <a:pt x="391188" y="0"/>
                  </a:lnTo>
                </a:path>
              </a:pathLst>
            </a:custGeom>
            <a:ln w="380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88884" y="5965936"/>
              <a:ext cx="114299" cy="152399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7190391" y="5984986"/>
            <a:ext cx="496570" cy="152400"/>
            <a:chOff x="7190391" y="5984986"/>
            <a:chExt cx="496570" cy="152400"/>
          </a:xfrm>
        </p:grpSpPr>
        <p:sp>
          <p:nvSpPr>
            <p:cNvPr id="19" name="object 19"/>
            <p:cNvSpPr/>
            <p:nvPr/>
          </p:nvSpPr>
          <p:spPr>
            <a:xfrm>
              <a:off x="7190391" y="6061186"/>
              <a:ext cx="391795" cy="0"/>
            </a:xfrm>
            <a:custGeom>
              <a:avLst/>
              <a:gdLst/>
              <a:ahLst/>
              <a:cxnLst/>
              <a:rect l="l" t="t" r="r" b="b"/>
              <a:pathLst>
                <a:path w="391795">
                  <a:moveTo>
                    <a:pt x="0" y="0"/>
                  </a:moveTo>
                  <a:lnTo>
                    <a:pt x="391188" y="0"/>
                  </a:lnTo>
                </a:path>
              </a:pathLst>
            </a:custGeom>
            <a:ln w="380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2055" y="5984986"/>
              <a:ext cx="114299" cy="152399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10675156" y="6004036"/>
            <a:ext cx="496570" cy="152400"/>
            <a:chOff x="10675156" y="6004036"/>
            <a:chExt cx="496570" cy="152400"/>
          </a:xfrm>
        </p:grpSpPr>
        <p:sp>
          <p:nvSpPr>
            <p:cNvPr id="22" name="object 22"/>
            <p:cNvSpPr/>
            <p:nvPr/>
          </p:nvSpPr>
          <p:spPr>
            <a:xfrm>
              <a:off x="10675156" y="6080236"/>
              <a:ext cx="391795" cy="0"/>
            </a:xfrm>
            <a:custGeom>
              <a:avLst/>
              <a:gdLst/>
              <a:ahLst/>
              <a:cxnLst/>
              <a:rect l="l" t="t" r="r" b="b"/>
              <a:pathLst>
                <a:path w="391795">
                  <a:moveTo>
                    <a:pt x="0" y="0"/>
                  </a:moveTo>
                  <a:lnTo>
                    <a:pt x="391188" y="0"/>
                  </a:lnTo>
                </a:path>
              </a:pathLst>
            </a:custGeom>
            <a:ln w="380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56819" y="6004036"/>
              <a:ext cx="114299" cy="152399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14159921" y="6023086"/>
            <a:ext cx="496570" cy="152400"/>
            <a:chOff x="14159921" y="6023086"/>
            <a:chExt cx="496570" cy="152400"/>
          </a:xfrm>
        </p:grpSpPr>
        <p:sp>
          <p:nvSpPr>
            <p:cNvPr id="25" name="object 25"/>
            <p:cNvSpPr/>
            <p:nvPr/>
          </p:nvSpPr>
          <p:spPr>
            <a:xfrm>
              <a:off x="14159921" y="6099286"/>
              <a:ext cx="391795" cy="0"/>
            </a:xfrm>
            <a:custGeom>
              <a:avLst/>
              <a:gdLst/>
              <a:ahLst/>
              <a:cxnLst/>
              <a:rect l="l" t="t" r="r" b="b"/>
              <a:pathLst>
                <a:path w="391794">
                  <a:moveTo>
                    <a:pt x="0" y="0"/>
                  </a:moveTo>
                  <a:lnTo>
                    <a:pt x="391188" y="0"/>
                  </a:lnTo>
                </a:path>
              </a:pathLst>
            </a:custGeom>
            <a:ln w="380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41585" y="6023086"/>
              <a:ext cx="114299" cy="152399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886562" y="4440060"/>
            <a:ext cx="2579370" cy="17456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600" spc="-110" dirty="0">
                <a:solidFill>
                  <a:srgbClr val="325C78"/>
                </a:solidFill>
                <a:latin typeface="Arial Black"/>
                <a:cs typeface="Arial Black"/>
              </a:rPr>
              <a:t>Point</a:t>
            </a:r>
            <a:r>
              <a:rPr sz="2600" spc="-185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600" spc="-165" dirty="0">
                <a:solidFill>
                  <a:srgbClr val="325C78"/>
                </a:solidFill>
                <a:latin typeface="Arial Black"/>
                <a:cs typeface="Arial Black"/>
              </a:rPr>
              <a:t>de</a:t>
            </a:r>
            <a:r>
              <a:rPr sz="2600" spc="-185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600" spc="-60" dirty="0">
                <a:solidFill>
                  <a:srgbClr val="325C78"/>
                </a:solidFill>
                <a:latin typeface="Arial Black"/>
                <a:cs typeface="Arial Black"/>
              </a:rPr>
              <a:t>départ</a:t>
            </a:r>
            <a:endParaRPr sz="2600">
              <a:latin typeface="Arial Black"/>
              <a:cs typeface="Arial Black"/>
            </a:endParaRPr>
          </a:p>
          <a:p>
            <a:pPr marL="200025" marR="115570" algn="ctr">
              <a:lnSpc>
                <a:spcPts val="2850"/>
              </a:lnSpc>
              <a:spcBef>
                <a:spcPts val="1960"/>
              </a:spcBef>
            </a:pP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Enregistrement </a:t>
            </a:r>
            <a:r>
              <a:rPr sz="2400" b="1" spc="105" dirty="0">
                <a:solidFill>
                  <a:srgbClr val="FFFFFF"/>
                </a:solidFill>
                <a:latin typeface="Trebuchet MS"/>
                <a:cs typeface="Trebuchet MS"/>
              </a:rPr>
              <a:t>du</a:t>
            </a:r>
            <a:r>
              <a:rPr sz="2400" b="1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45" dirty="0">
                <a:solidFill>
                  <a:srgbClr val="FFFFFF"/>
                </a:solidFill>
                <a:latin typeface="Trebuchet MS"/>
                <a:cs typeface="Trebuchet MS"/>
              </a:rPr>
              <a:t>discours </a:t>
            </a:r>
            <a:r>
              <a:rPr sz="2400" b="1" spc="65" dirty="0">
                <a:solidFill>
                  <a:srgbClr val="FFFFFF"/>
                </a:solidFill>
                <a:latin typeface="Trebuchet MS"/>
                <a:cs typeface="Trebuchet MS"/>
              </a:rPr>
              <a:t>semi-</a:t>
            </a:r>
            <a:r>
              <a:rPr sz="2400" b="1" spc="45" dirty="0">
                <a:solidFill>
                  <a:srgbClr val="FFFFFF"/>
                </a:solidFill>
                <a:latin typeface="Trebuchet MS"/>
                <a:cs typeface="Trebuchet MS"/>
              </a:rPr>
              <a:t>spontané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02824" y="4440060"/>
            <a:ext cx="2057400" cy="1383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290" dirty="0">
                <a:solidFill>
                  <a:srgbClr val="325C78"/>
                </a:solidFill>
                <a:latin typeface="Arial Black"/>
                <a:cs typeface="Arial Black"/>
              </a:rPr>
              <a:t>01</a:t>
            </a:r>
            <a:endParaRPr sz="2600">
              <a:latin typeface="Arial Black"/>
              <a:cs typeface="Arial Black"/>
            </a:endParaRPr>
          </a:p>
          <a:p>
            <a:pPr marL="177800" marR="5080" indent="-36830">
              <a:lnSpc>
                <a:spcPts val="2850"/>
              </a:lnSpc>
              <a:spcBef>
                <a:spcPts val="1960"/>
              </a:spcBef>
            </a:pP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Transcription </a:t>
            </a:r>
            <a:r>
              <a:rPr sz="2400" b="1" spc="35" dirty="0">
                <a:solidFill>
                  <a:srgbClr val="FFFFFF"/>
                </a:solidFill>
                <a:latin typeface="Trebuchet MS"/>
                <a:cs typeface="Trebuchet MS"/>
              </a:rPr>
              <a:t>automatisée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87661" y="4440060"/>
            <a:ext cx="2099310" cy="1021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290" dirty="0">
                <a:solidFill>
                  <a:srgbClr val="325C78"/>
                </a:solidFill>
                <a:latin typeface="Arial Black"/>
                <a:cs typeface="Arial Black"/>
              </a:rPr>
              <a:t>02</a:t>
            </a:r>
            <a:endParaRPr sz="2600">
              <a:latin typeface="Arial Black"/>
              <a:cs typeface="Arial Black"/>
            </a:endParaRPr>
          </a:p>
          <a:p>
            <a:pPr marL="99695">
              <a:lnSpc>
                <a:spcPct val="100000"/>
              </a:lnSpc>
              <a:spcBef>
                <a:spcPts val="1839"/>
              </a:spcBef>
            </a:pPr>
            <a:r>
              <a:rPr sz="2400" b="1" spc="70" dirty="0">
                <a:solidFill>
                  <a:srgbClr val="FFFFFF"/>
                </a:solidFill>
                <a:latin typeface="Trebuchet MS"/>
                <a:cs typeface="Trebuchet MS"/>
              </a:rPr>
              <a:t>Analyses</a:t>
            </a:r>
            <a:r>
              <a:rPr sz="2400" b="1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90" dirty="0">
                <a:solidFill>
                  <a:srgbClr val="FFFFFF"/>
                </a:solidFill>
                <a:latin typeface="Trebuchet MS"/>
                <a:cs typeface="Trebuchet MS"/>
              </a:rPr>
              <a:t>NLP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572426" y="4440060"/>
            <a:ext cx="1943735" cy="17456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290" dirty="0">
                <a:solidFill>
                  <a:srgbClr val="325C78"/>
                </a:solidFill>
                <a:latin typeface="Arial Black"/>
                <a:cs typeface="Arial Black"/>
              </a:rPr>
              <a:t>03</a:t>
            </a:r>
            <a:endParaRPr sz="2600">
              <a:latin typeface="Arial Black"/>
              <a:cs typeface="Arial Black"/>
            </a:endParaRPr>
          </a:p>
          <a:p>
            <a:pPr marL="255270" marR="5080" algn="ctr">
              <a:lnSpc>
                <a:spcPts val="2850"/>
              </a:lnSpc>
              <a:spcBef>
                <a:spcPts val="1960"/>
              </a:spcBef>
            </a:pPr>
            <a:r>
              <a:rPr sz="2400" b="1" spc="75" dirty="0">
                <a:solidFill>
                  <a:srgbClr val="FFFFFF"/>
                </a:solidFill>
                <a:latin typeface="Trebuchet MS"/>
                <a:cs typeface="Trebuchet MS"/>
              </a:rPr>
              <a:t>Scoring</a:t>
            </a:r>
            <a:r>
              <a:rPr sz="24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25" dirty="0">
                <a:solidFill>
                  <a:srgbClr val="FFFFFF"/>
                </a:solidFill>
                <a:latin typeface="Trebuchet MS"/>
                <a:cs typeface="Trebuchet MS"/>
              </a:rPr>
              <a:t>par 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fonction exécutive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5057191" y="4440060"/>
            <a:ext cx="40259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290" dirty="0">
                <a:solidFill>
                  <a:srgbClr val="325C78"/>
                </a:solidFill>
                <a:latin typeface="Arial Black"/>
                <a:cs typeface="Arial Black"/>
              </a:rPr>
              <a:t>04</a:t>
            </a:r>
            <a:endParaRPr sz="2600">
              <a:latin typeface="Arial Black"/>
              <a:cs typeface="Arial Black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18314" y="1354406"/>
            <a:ext cx="2676524" cy="2438399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15205614" y="3497605"/>
            <a:ext cx="2883535" cy="478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950" b="1" dirty="0">
                <a:solidFill>
                  <a:srgbClr val="292A2D"/>
                </a:solidFill>
                <a:latin typeface="Arial"/>
                <a:cs typeface="Arial"/>
              </a:rPr>
              <a:t>E</a:t>
            </a:r>
            <a:r>
              <a:rPr sz="2950" dirty="0">
                <a:solidFill>
                  <a:srgbClr val="292A2D"/>
                </a:solidFill>
                <a:latin typeface="Trebuchet MS"/>
                <a:cs typeface="Trebuchet MS"/>
              </a:rPr>
              <a:t>x</a:t>
            </a:r>
            <a:r>
              <a:rPr sz="2950" b="1" dirty="0">
                <a:solidFill>
                  <a:srgbClr val="292A2D"/>
                </a:solidFill>
                <a:latin typeface="Arial"/>
                <a:cs typeface="Arial"/>
              </a:rPr>
              <a:t>E</a:t>
            </a:r>
            <a:r>
              <a:rPr sz="2950" dirty="0">
                <a:solidFill>
                  <a:srgbClr val="292A2D"/>
                </a:solidFill>
                <a:latin typeface="Trebuchet MS"/>
                <a:cs typeface="Trebuchet MS"/>
              </a:rPr>
              <a:t>co</a:t>
            </a:r>
            <a:r>
              <a:rPr sz="2950" b="1" dirty="0">
                <a:solidFill>
                  <a:srgbClr val="292A2D"/>
                </a:solidFill>
                <a:latin typeface="Arial"/>
                <a:cs typeface="Arial"/>
              </a:rPr>
              <a:t>L</a:t>
            </a:r>
            <a:r>
              <a:rPr sz="2950" dirty="0">
                <a:solidFill>
                  <a:srgbClr val="292A2D"/>
                </a:solidFill>
                <a:latin typeface="Trebuchet MS"/>
                <a:cs typeface="Trebuchet MS"/>
              </a:rPr>
              <a:t>ang</a:t>
            </a:r>
            <a:r>
              <a:rPr sz="2950" spc="-34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950" b="1" spc="-20" dirty="0">
                <a:solidFill>
                  <a:srgbClr val="292A2D"/>
                </a:solidFill>
                <a:latin typeface="Arial"/>
                <a:cs typeface="Arial"/>
              </a:rPr>
              <a:t>Scan</a:t>
            </a:r>
            <a:endParaRPr sz="29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701214" y="9752593"/>
            <a:ext cx="2823210" cy="32956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750" spc="-35" dirty="0">
                <a:latin typeface="Lucida Sans Unicode"/>
                <a:cs typeface="Lucida Sans Unicode"/>
              </a:rPr>
              <a:t>(Vantwembeke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et</a:t>
            </a:r>
            <a:r>
              <a:rPr sz="1750" spc="-85" dirty="0">
                <a:latin typeface="Lucida Sans Unicode"/>
                <a:cs typeface="Lucida Sans Unicode"/>
              </a:rPr>
              <a:t> </a:t>
            </a:r>
            <a:r>
              <a:rPr sz="1750" spc="-75" dirty="0">
                <a:latin typeface="Lucida Sans Unicode"/>
                <a:cs typeface="Lucida Sans Unicode"/>
              </a:rPr>
              <a:t>al.,</a:t>
            </a:r>
            <a:r>
              <a:rPr sz="1750" spc="-85" dirty="0">
                <a:latin typeface="Lucida Sans Unicode"/>
                <a:cs typeface="Lucida Sans Unicode"/>
              </a:rPr>
              <a:t> </a:t>
            </a:r>
            <a:r>
              <a:rPr sz="1750" spc="-60" dirty="0">
                <a:latin typeface="Lucida Sans Unicode"/>
                <a:cs typeface="Lucida Sans Unicode"/>
              </a:rPr>
              <a:t>2026)</a:t>
            </a:r>
            <a:endParaRPr sz="1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46600" y="9232962"/>
            <a:ext cx="316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0" dirty="0">
                <a:latin typeface="Lucida Sans Unicode"/>
                <a:cs typeface="Lucida Sans Unicode"/>
              </a:rPr>
              <a:t>17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30689" y="881143"/>
            <a:ext cx="1548828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Une</a:t>
            </a:r>
            <a:r>
              <a:rPr spc="-190" dirty="0"/>
              <a:t> </a:t>
            </a:r>
            <a:r>
              <a:rPr dirty="0"/>
              <a:t>évaluation</a:t>
            </a:r>
            <a:r>
              <a:rPr spc="-185" dirty="0"/>
              <a:t> </a:t>
            </a:r>
            <a:r>
              <a:rPr dirty="0"/>
              <a:t>écologique</a:t>
            </a:r>
            <a:r>
              <a:rPr spc="-185" dirty="0"/>
              <a:t> </a:t>
            </a:r>
            <a:r>
              <a:rPr dirty="0"/>
              <a:t>du</a:t>
            </a:r>
            <a:r>
              <a:rPr spc="-185" dirty="0"/>
              <a:t> </a:t>
            </a:r>
            <a:r>
              <a:rPr spc="-10" dirty="0"/>
              <a:t>fonctionnement exécutif</a:t>
            </a:r>
          </a:p>
        </p:txBody>
      </p:sp>
      <p:sp>
        <p:nvSpPr>
          <p:cNvPr id="4" name="object 4"/>
          <p:cNvSpPr/>
          <p:nvPr/>
        </p:nvSpPr>
        <p:spPr>
          <a:xfrm>
            <a:off x="3838663" y="7579352"/>
            <a:ext cx="11980545" cy="1981200"/>
          </a:xfrm>
          <a:custGeom>
            <a:avLst/>
            <a:gdLst/>
            <a:ahLst/>
            <a:cxnLst/>
            <a:rect l="l" t="t" r="r" b="b"/>
            <a:pathLst>
              <a:path w="11980544" h="1981200">
                <a:moveTo>
                  <a:pt x="11761234" y="1980572"/>
                </a:moveTo>
                <a:lnTo>
                  <a:pt x="219075" y="1980572"/>
                </a:lnTo>
                <a:lnTo>
                  <a:pt x="168843" y="1974786"/>
                </a:lnTo>
                <a:lnTo>
                  <a:pt x="122731" y="1958305"/>
                </a:lnTo>
                <a:lnTo>
                  <a:pt x="82054" y="1932444"/>
                </a:lnTo>
                <a:lnTo>
                  <a:pt x="48128" y="1898517"/>
                </a:lnTo>
                <a:lnTo>
                  <a:pt x="22267" y="1857841"/>
                </a:lnTo>
                <a:lnTo>
                  <a:pt x="5785" y="1811729"/>
                </a:lnTo>
                <a:lnTo>
                  <a:pt x="0" y="1761497"/>
                </a:lnTo>
                <a:lnTo>
                  <a:pt x="0" y="219075"/>
                </a:lnTo>
                <a:lnTo>
                  <a:pt x="5785" y="168843"/>
                </a:lnTo>
                <a:lnTo>
                  <a:pt x="22267" y="122731"/>
                </a:lnTo>
                <a:lnTo>
                  <a:pt x="48128" y="82054"/>
                </a:lnTo>
                <a:lnTo>
                  <a:pt x="82054" y="48128"/>
                </a:lnTo>
                <a:lnTo>
                  <a:pt x="122731" y="22267"/>
                </a:lnTo>
                <a:lnTo>
                  <a:pt x="168843" y="5785"/>
                </a:lnTo>
                <a:lnTo>
                  <a:pt x="219075" y="0"/>
                </a:lnTo>
                <a:lnTo>
                  <a:pt x="11761234" y="0"/>
                </a:lnTo>
                <a:lnTo>
                  <a:pt x="11811466" y="5785"/>
                </a:lnTo>
                <a:lnTo>
                  <a:pt x="11857578" y="22267"/>
                </a:lnTo>
                <a:lnTo>
                  <a:pt x="11898254" y="48128"/>
                </a:lnTo>
                <a:lnTo>
                  <a:pt x="11932181" y="82054"/>
                </a:lnTo>
                <a:lnTo>
                  <a:pt x="11958042" y="122731"/>
                </a:lnTo>
                <a:lnTo>
                  <a:pt x="11974523" y="168843"/>
                </a:lnTo>
                <a:lnTo>
                  <a:pt x="11980309" y="219075"/>
                </a:lnTo>
                <a:lnTo>
                  <a:pt x="11980309" y="1761497"/>
                </a:lnTo>
                <a:lnTo>
                  <a:pt x="11974523" y="1811729"/>
                </a:lnTo>
                <a:lnTo>
                  <a:pt x="11958042" y="1857841"/>
                </a:lnTo>
                <a:lnTo>
                  <a:pt x="11932181" y="1898517"/>
                </a:lnTo>
                <a:lnTo>
                  <a:pt x="11898254" y="1932444"/>
                </a:lnTo>
                <a:lnTo>
                  <a:pt x="11857578" y="1958305"/>
                </a:lnTo>
                <a:lnTo>
                  <a:pt x="11811466" y="1974786"/>
                </a:lnTo>
                <a:lnTo>
                  <a:pt x="11761234" y="1980572"/>
                </a:lnTo>
                <a:close/>
              </a:path>
            </a:pathLst>
          </a:custGeom>
          <a:solidFill>
            <a:srgbClr val="AB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9997" y="3636789"/>
            <a:ext cx="2676524" cy="24383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47297" y="5779988"/>
            <a:ext cx="2883535" cy="478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950" b="1" dirty="0">
                <a:solidFill>
                  <a:srgbClr val="292A2D"/>
                </a:solidFill>
                <a:latin typeface="Arial"/>
                <a:cs typeface="Arial"/>
              </a:rPr>
              <a:t>E</a:t>
            </a:r>
            <a:r>
              <a:rPr sz="2950" dirty="0">
                <a:solidFill>
                  <a:srgbClr val="292A2D"/>
                </a:solidFill>
                <a:latin typeface="Trebuchet MS"/>
                <a:cs typeface="Trebuchet MS"/>
              </a:rPr>
              <a:t>x</a:t>
            </a:r>
            <a:r>
              <a:rPr sz="2950" b="1" dirty="0">
                <a:solidFill>
                  <a:srgbClr val="292A2D"/>
                </a:solidFill>
                <a:latin typeface="Arial"/>
                <a:cs typeface="Arial"/>
              </a:rPr>
              <a:t>E</a:t>
            </a:r>
            <a:r>
              <a:rPr sz="2950" dirty="0">
                <a:solidFill>
                  <a:srgbClr val="292A2D"/>
                </a:solidFill>
                <a:latin typeface="Trebuchet MS"/>
                <a:cs typeface="Trebuchet MS"/>
              </a:rPr>
              <a:t>co</a:t>
            </a:r>
            <a:r>
              <a:rPr sz="2950" b="1" dirty="0">
                <a:solidFill>
                  <a:srgbClr val="292A2D"/>
                </a:solidFill>
                <a:latin typeface="Arial"/>
                <a:cs typeface="Arial"/>
              </a:rPr>
              <a:t>L</a:t>
            </a:r>
            <a:r>
              <a:rPr sz="2950" dirty="0">
                <a:solidFill>
                  <a:srgbClr val="292A2D"/>
                </a:solidFill>
                <a:latin typeface="Trebuchet MS"/>
                <a:cs typeface="Trebuchet MS"/>
              </a:rPr>
              <a:t>ang</a:t>
            </a:r>
            <a:r>
              <a:rPr sz="2950" spc="-340" dirty="0">
                <a:solidFill>
                  <a:srgbClr val="292A2D"/>
                </a:solidFill>
                <a:latin typeface="Trebuchet MS"/>
                <a:cs typeface="Trebuchet MS"/>
              </a:rPr>
              <a:t> </a:t>
            </a:r>
            <a:r>
              <a:rPr sz="2950" b="1" spc="-20" dirty="0">
                <a:solidFill>
                  <a:srgbClr val="292A2D"/>
                </a:solidFill>
                <a:latin typeface="Arial"/>
                <a:cs typeface="Arial"/>
              </a:rPr>
              <a:t>Scan</a:t>
            </a:r>
            <a:endParaRPr sz="29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7289" y="4211947"/>
            <a:ext cx="123825" cy="1238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7289" y="4688197"/>
            <a:ext cx="123825" cy="1238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7289" y="5164446"/>
            <a:ext cx="123825" cy="1238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7289" y="6116946"/>
            <a:ext cx="123825" cy="12382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141175" y="3972552"/>
            <a:ext cx="12981305" cy="240665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2700" dirty="0">
                <a:latin typeface="Lucida Sans Unicode"/>
                <a:cs typeface="Lucida Sans Unicode"/>
              </a:rPr>
              <a:t>Un</a:t>
            </a:r>
            <a:r>
              <a:rPr sz="2700" spc="-114" dirty="0">
                <a:latin typeface="Lucida Sans Unicode"/>
                <a:cs typeface="Lucida Sans Unicode"/>
              </a:rPr>
              <a:t> </a:t>
            </a:r>
            <a:r>
              <a:rPr sz="2700" spc="-70" dirty="0">
                <a:latin typeface="Lucida Sans Unicode"/>
                <a:cs typeface="Lucida Sans Unicode"/>
              </a:rPr>
              <a:t>profil</a:t>
            </a:r>
            <a:r>
              <a:rPr sz="2700" spc="-110" dirty="0">
                <a:latin typeface="Lucida Sans Unicode"/>
                <a:cs typeface="Lucida Sans Unicode"/>
              </a:rPr>
              <a:t> </a:t>
            </a:r>
            <a:r>
              <a:rPr sz="2700" spc="-80" dirty="0">
                <a:latin typeface="Lucida Sans Unicode"/>
                <a:cs typeface="Lucida Sans Unicode"/>
              </a:rPr>
              <a:t>exécutif</a:t>
            </a:r>
            <a:r>
              <a:rPr sz="2700" spc="-110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individualisé.</a:t>
            </a:r>
            <a:endParaRPr sz="2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2700" dirty="0">
                <a:latin typeface="Lucida Sans Unicode"/>
                <a:cs typeface="Lucida Sans Unicode"/>
              </a:rPr>
              <a:t>Une</a:t>
            </a:r>
            <a:r>
              <a:rPr sz="2700" spc="-120" dirty="0">
                <a:latin typeface="Lucida Sans Unicode"/>
                <a:cs typeface="Lucida Sans Unicode"/>
              </a:rPr>
              <a:t> </a:t>
            </a:r>
            <a:r>
              <a:rPr sz="2700" spc="-60" dirty="0">
                <a:latin typeface="Lucida Sans Unicode"/>
                <a:cs typeface="Lucida Sans Unicode"/>
              </a:rPr>
              <a:t>considération</a:t>
            </a:r>
            <a:r>
              <a:rPr sz="2700" spc="-120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du</a:t>
            </a:r>
            <a:r>
              <a:rPr sz="2700" spc="-120" dirty="0">
                <a:latin typeface="Lucida Sans Unicode"/>
                <a:cs typeface="Lucida Sans Unicode"/>
              </a:rPr>
              <a:t> </a:t>
            </a:r>
            <a:r>
              <a:rPr sz="2700" spc="-80" dirty="0">
                <a:latin typeface="Lucida Sans Unicode"/>
                <a:cs typeface="Lucida Sans Unicode"/>
              </a:rPr>
              <a:t>contexte</a:t>
            </a:r>
            <a:r>
              <a:rPr sz="2700" spc="-120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émotionnel.</a:t>
            </a:r>
            <a:endParaRPr sz="2700">
              <a:latin typeface="Lucida Sans Unicode"/>
              <a:cs typeface="Lucida Sans Unicode"/>
            </a:endParaRPr>
          </a:p>
          <a:p>
            <a:pPr marL="12700" marR="5080">
              <a:lnSpc>
                <a:spcPct val="115700"/>
              </a:lnSpc>
            </a:pPr>
            <a:r>
              <a:rPr sz="2700" dirty="0">
                <a:latin typeface="Lucida Sans Unicode"/>
                <a:cs typeface="Lucida Sans Unicode"/>
              </a:rPr>
              <a:t>Une</a:t>
            </a:r>
            <a:r>
              <a:rPr sz="2700" spc="-145" dirty="0">
                <a:latin typeface="Lucida Sans Unicode"/>
                <a:cs typeface="Lucida Sans Unicode"/>
              </a:rPr>
              <a:t> </a:t>
            </a:r>
            <a:r>
              <a:rPr sz="2700" spc="-40" dirty="0">
                <a:latin typeface="Lucida Sans Unicode"/>
                <a:cs typeface="Lucida Sans Unicode"/>
              </a:rPr>
              <a:t>meilleure</a:t>
            </a:r>
            <a:r>
              <a:rPr sz="2700" spc="-140" dirty="0">
                <a:latin typeface="Lucida Sans Unicode"/>
                <a:cs typeface="Lucida Sans Unicode"/>
              </a:rPr>
              <a:t> </a:t>
            </a:r>
            <a:r>
              <a:rPr sz="2700" spc="-50" dirty="0">
                <a:latin typeface="Lucida Sans Unicode"/>
                <a:cs typeface="Lucida Sans Unicode"/>
              </a:rPr>
              <a:t>compréhension</a:t>
            </a:r>
            <a:r>
              <a:rPr sz="2700" spc="-140" dirty="0">
                <a:latin typeface="Lucida Sans Unicode"/>
                <a:cs typeface="Lucida Sans Unicode"/>
              </a:rPr>
              <a:t> </a:t>
            </a:r>
            <a:r>
              <a:rPr sz="2700" spc="-45" dirty="0">
                <a:latin typeface="Lucida Sans Unicode"/>
                <a:cs typeface="Lucida Sans Unicode"/>
              </a:rPr>
              <a:t>des</a:t>
            </a:r>
            <a:r>
              <a:rPr sz="2700" spc="-140" dirty="0">
                <a:latin typeface="Lucida Sans Unicode"/>
                <a:cs typeface="Lucida Sans Unicode"/>
              </a:rPr>
              <a:t> </a:t>
            </a:r>
            <a:r>
              <a:rPr sz="2700" spc="-60" dirty="0">
                <a:latin typeface="Lucida Sans Unicode"/>
                <a:cs typeface="Lucida Sans Unicode"/>
              </a:rPr>
              <a:t>processus</a:t>
            </a:r>
            <a:r>
              <a:rPr sz="2700" spc="-140" dirty="0">
                <a:latin typeface="Lucida Sans Unicode"/>
                <a:cs typeface="Lucida Sans Unicode"/>
              </a:rPr>
              <a:t> </a:t>
            </a:r>
            <a:r>
              <a:rPr sz="2700" spc="-90" dirty="0">
                <a:latin typeface="Lucida Sans Unicode"/>
                <a:cs typeface="Lucida Sans Unicode"/>
              </a:rPr>
              <a:t>cognitifs</a:t>
            </a:r>
            <a:r>
              <a:rPr sz="2700" spc="-140" dirty="0">
                <a:latin typeface="Lucida Sans Unicode"/>
                <a:cs typeface="Lucida Sans Unicode"/>
              </a:rPr>
              <a:t> </a:t>
            </a:r>
            <a:r>
              <a:rPr sz="2700" spc="-70" dirty="0">
                <a:latin typeface="Lucida Sans Unicode"/>
                <a:cs typeface="Lucida Sans Unicode"/>
              </a:rPr>
              <a:t>susceptibles</a:t>
            </a:r>
            <a:r>
              <a:rPr sz="2700" spc="-140" dirty="0">
                <a:latin typeface="Lucida Sans Unicode"/>
                <a:cs typeface="Lucida Sans Unicode"/>
              </a:rPr>
              <a:t> </a:t>
            </a:r>
            <a:r>
              <a:rPr sz="2700" dirty="0">
                <a:latin typeface="Lucida Sans Unicode"/>
                <a:cs typeface="Lucida Sans Unicode"/>
              </a:rPr>
              <a:t>de</a:t>
            </a:r>
            <a:r>
              <a:rPr sz="2700" spc="-140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contribuer </a:t>
            </a:r>
            <a:r>
              <a:rPr sz="2700" spc="-90" dirty="0">
                <a:latin typeface="Lucida Sans Unicode"/>
                <a:cs typeface="Lucida Sans Unicode"/>
              </a:rPr>
              <a:t>aux</a:t>
            </a:r>
            <a:r>
              <a:rPr sz="2700" spc="-155" dirty="0">
                <a:latin typeface="Lucida Sans Unicode"/>
                <a:cs typeface="Lucida Sans Unicode"/>
              </a:rPr>
              <a:t> </a:t>
            </a:r>
            <a:r>
              <a:rPr sz="2700" spc="-40" dirty="0">
                <a:latin typeface="Lucida Sans Unicode"/>
                <a:cs typeface="Lucida Sans Unicode"/>
              </a:rPr>
              <a:t>troubles</a:t>
            </a:r>
            <a:r>
              <a:rPr sz="2700" spc="-170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du</a:t>
            </a:r>
            <a:r>
              <a:rPr sz="2700" spc="-165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comportement.</a:t>
            </a:r>
            <a:endParaRPr sz="2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2700" spc="-45" dirty="0">
                <a:latin typeface="Lucida Sans Unicode"/>
                <a:cs typeface="Lucida Sans Unicode"/>
              </a:rPr>
              <a:t>Des</a:t>
            </a:r>
            <a:r>
              <a:rPr sz="2700" spc="-155" dirty="0">
                <a:latin typeface="Lucida Sans Unicode"/>
                <a:cs typeface="Lucida Sans Unicode"/>
              </a:rPr>
              <a:t> </a:t>
            </a:r>
            <a:r>
              <a:rPr sz="2700" spc="-70" dirty="0">
                <a:latin typeface="Lucida Sans Unicode"/>
                <a:cs typeface="Lucida Sans Unicode"/>
              </a:rPr>
              <a:t>pistes</a:t>
            </a:r>
            <a:r>
              <a:rPr sz="2700" spc="-150" dirty="0">
                <a:latin typeface="Lucida Sans Unicode"/>
                <a:cs typeface="Lucida Sans Unicode"/>
              </a:rPr>
              <a:t> </a:t>
            </a:r>
            <a:r>
              <a:rPr sz="2700" spc="-25" dirty="0">
                <a:latin typeface="Lucida Sans Unicode"/>
                <a:cs typeface="Lucida Sans Unicode"/>
              </a:rPr>
              <a:t>pour</a:t>
            </a:r>
            <a:r>
              <a:rPr sz="2700" spc="-150" dirty="0">
                <a:latin typeface="Lucida Sans Unicode"/>
                <a:cs typeface="Lucida Sans Unicode"/>
              </a:rPr>
              <a:t> </a:t>
            </a:r>
            <a:r>
              <a:rPr sz="2700" spc="-30" dirty="0">
                <a:latin typeface="Lucida Sans Unicode"/>
                <a:cs typeface="Lucida Sans Unicode"/>
              </a:rPr>
              <a:t>proposer</a:t>
            </a:r>
            <a:r>
              <a:rPr sz="2700" spc="-150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un</a:t>
            </a:r>
            <a:r>
              <a:rPr sz="2700" spc="-150" dirty="0">
                <a:latin typeface="Lucida Sans Unicode"/>
                <a:cs typeface="Lucida Sans Unicode"/>
              </a:rPr>
              <a:t> </a:t>
            </a:r>
            <a:r>
              <a:rPr sz="2700" spc="-55" dirty="0">
                <a:latin typeface="Lucida Sans Unicode"/>
                <a:cs typeface="Lucida Sans Unicode"/>
              </a:rPr>
              <a:t>accompagnement</a:t>
            </a:r>
            <a:r>
              <a:rPr sz="2700" spc="-150" dirty="0">
                <a:latin typeface="Lucida Sans Unicode"/>
                <a:cs typeface="Lucida Sans Unicode"/>
              </a:rPr>
              <a:t> </a:t>
            </a:r>
            <a:r>
              <a:rPr sz="2700" spc="-10" dirty="0">
                <a:latin typeface="Lucida Sans Unicode"/>
                <a:cs typeface="Lucida Sans Unicode"/>
              </a:rPr>
              <a:t>adapté.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17851" y="7808721"/>
            <a:ext cx="1494155" cy="1377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58115" algn="just">
              <a:lnSpc>
                <a:spcPct val="115999"/>
              </a:lnSpc>
              <a:spcBef>
                <a:spcPts val="95"/>
              </a:spcBef>
            </a:pPr>
            <a:r>
              <a:rPr sz="2550" dirty="0">
                <a:latin typeface="Lucida Sans Unicode"/>
                <a:cs typeface="Lucida Sans Unicode"/>
              </a:rPr>
              <a:t>Le</a:t>
            </a:r>
            <a:r>
              <a:rPr sz="2550" spc="-195" dirty="0">
                <a:latin typeface="Lucida Sans Unicode"/>
                <a:cs typeface="Lucida Sans Unicode"/>
              </a:rPr>
              <a:t> </a:t>
            </a:r>
            <a:r>
              <a:rPr sz="2550" spc="-10" dirty="0">
                <a:latin typeface="Lucida Sans Unicode"/>
                <a:cs typeface="Lucida Sans Unicode"/>
              </a:rPr>
              <a:t>profil exécutif </a:t>
            </a:r>
            <a:r>
              <a:rPr sz="2550" spc="-65" dirty="0">
                <a:latin typeface="Lucida Sans Unicode"/>
                <a:cs typeface="Lucida Sans Unicode"/>
              </a:rPr>
              <a:t>individuel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58181" y="7583339"/>
            <a:ext cx="2171700" cy="182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5999"/>
              </a:lnSpc>
              <a:spcBef>
                <a:spcPts val="95"/>
              </a:spcBef>
            </a:pPr>
            <a:r>
              <a:rPr sz="2550" spc="-75" dirty="0">
                <a:latin typeface="Lucida Sans Unicode"/>
                <a:cs typeface="Lucida Sans Unicode"/>
              </a:rPr>
              <a:t>Difficultés</a:t>
            </a:r>
            <a:r>
              <a:rPr sz="2550" spc="-105" dirty="0">
                <a:latin typeface="Lucida Sans Unicode"/>
                <a:cs typeface="Lucida Sans Unicode"/>
              </a:rPr>
              <a:t> </a:t>
            </a:r>
            <a:r>
              <a:rPr sz="2550" spc="-50" dirty="0">
                <a:latin typeface="Lucida Sans Unicode"/>
                <a:cs typeface="Lucida Sans Unicode"/>
              </a:rPr>
              <a:t>à </a:t>
            </a:r>
            <a:r>
              <a:rPr sz="2550" spc="-10" dirty="0">
                <a:latin typeface="Lucida Sans Unicode"/>
                <a:cs typeface="Lucida Sans Unicode"/>
              </a:rPr>
              <a:t>réguler, adapter, </a:t>
            </a:r>
            <a:r>
              <a:rPr sz="2550" spc="-35" dirty="0">
                <a:latin typeface="Lucida Sans Unicode"/>
                <a:cs typeface="Lucida Sans Unicode"/>
              </a:rPr>
              <a:t>communiquer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236652" y="7530110"/>
            <a:ext cx="2123440" cy="182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15999"/>
              </a:lnSpc>
              <a:spcBef>
                <a:spcPts val="95"/>
              </a:spcBef>
            </a:pPr>
            <a:r>
              <a:rPr sz="2550" spc="-10" dirty="0">
                <a:latin typeface="Lucida Sans Unicode"/>
                <a:cs typeface="Lucida Sans Unicode"/>
              </a:rPr>
              <a:t>Leviers susceptibles </a:t>
            </a:r>
            <a:r>
              <a:rPr sz="2550" dirty="0">
                <a:latin typeface="Lucida Sans Unicode"/>
                <a:cs typeface="Lucida Sans Unicode"/>
              </a:rPr>
              <a:t>de</a:t>
            </a:r>
            <a:r>
              <a:rPr sz="2550" spc="-200" dirty="0">
                <a:latin typeface="Lucida Sans Unicode"/>
                <a:cs typeface="Lucida Sans Unicode"/>
              </a:rPr>
              <a:t> </a:t>
            </a:r>
            <a:r>
              <a:rPr sz="2550" spc="-10" dirty="0">
                <a:latin typeface="Lucida Sans Unicode"/>
                <a:cs typeface="Lucida Sans Unicode"/>
              </a:rPr>
              <a:t>modérer </a:t>
            </a:r>
            <a:r>
              <a:rPr sz="2550" spc="-50" dirty="0">
                <a:latin typeface="Lucida Sans Unicode"/>
                <a:cs typeface="Lucida Sans Unicode"/>
              </a:rPr>
              <a:t>certains</a:t>
            </a:r>
            <a:r>
              <a:rPr sz="2550" spc="-130" dirty="0">
                <a:latin typeface="Lucida Sans Unicode"/>
                <a:cs typeface="Lucida Sans Unicode"/>
              </a:rPr>
              <a:t> </a:t>
            </a:r>
            <a:r>
              <a:rPr sz="2550" spc="-20" dirty="0">
                <a:latin typeface="Lucida Sans Unicode"/>
                <a:cs typeface="Lucida Sans Unicode"/>
              </a:rPr>
              <a:t>SPCD</a:t>
            </a:r>
            <a:endParaRPr sz="2550">
              <a:latin typeface="Lucida Sans Unicode"/>
              <a:cs typeface="Lucida Sans Unicode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281728" y="8327348"/>
            <a:ext cx="5606415" cy="236220"/>
            <a:chOff x="6281728" y="8327348"/>
            <a:chExt cx="5606415" cy="236220"/>
          </a:xfrm>
        </p:grpSpPr>
        <p:sp>
          <p:nvSpPr>
            <p:cNvPr id="16" name="object 16"/>
            <p:cNvSpPr/>
            <p:nvPr/>
          </p:nvSpPr>
          <p:spPr>
            <a:xfrm>
              <a:off x="6281728" y="8403548"/>
              <a:ext cx="1513840" cy="0"/>
            </a:xfrm>
            <a:custGeom>
              <a:avLst/>
              <a:gdLst/>
              <a:ahLst/>
              <a:cxnLst/>
              <a:rect l="l" t="t" r="r" b="b"/>
              <a:pathLst>
                <a:path w="1513840">
                  <a:moveTo>
                    <a:pt x="0" y="0"/>
                  </a:moveTo>
                  <a:lnTo>
                    <a:pt x="1513701" y="0"/>
                  </a:lnTo>
                </a:path>
              </a:pathLst>
            </a:custGeom>
            <a:ln w="380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85905" y="8327348"/>
              <a:ext cx="114299" cy="15239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269103" y="8486793"/>
              <a:ext cx="1513840" cy="0"/>
            </a:xfrm>
            <a:custGeom>
              <a:avLst/>
              <a:gdLst/>
              <a:ahLst/>
              <a:cxnLst/>
              <a:rect l="l" t="t" r="r" b="b"/>
              <a:pathLst>
                <a:path w="1513840">
                  <a:moveTo>
                    <a:pt x="0" y="0"/>
                  </a:moveTo>
                  <a:lnTo>
                    <a:pt x="1513701" y="0"/>
                  </a:lnTo>
                </a:path>
              </a:pathLst>
            </a:custGeom>
            <a:ln w="38099">
              <a:solidFill>
                <a:srgbClr val="325C7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73280" y="8410593"/>
              <a:ext cx="114299" cy="152399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6508550" y="8107067"/>
            <a:ext cx="10820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Lucida Sans Unicode"/>
                <a:cs typeface="Lucida Sans Unicode"/>
              </a:rPr>
              <a:t>Comprendre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721529" y="8107067"/>
            <a:ext cx="7778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latin typeface="Lucida Sans Unicode"/>
                <a:cs typeface="Lucida Sans Unicode"/>
              </a:rPr>
              <a:t>Identifier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28702" y="3557606"/>
            <a:ext cx="7622540" cy="5080"/>
          </a:xfrm>
          <a:custGeom>
            <a:avLst/>
            <a:gdLst/>
            <a:ahLst/>
            <a:cxnLst/>
            <a:rect l="l" t="t" r="r" b="b"/>
            <a:pathLst>
              <a:path w="7622540" h="5079">
                <a:moveTo>
                  <a:pt x="0" y="4762"/>
                </a:moveTo>
                <a:lnTo>
                  <a:pt x="7622411" y="0"/>
                </a:lnTo>
              </a:path>
            </a:pathLst>
          </a:custGeom>
          <a:ln w="9524">
            <a:solidFill>
              <a:srgbClr val="325C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063627" y="3002589"/>
            <a:ext cx="6492875" cy="479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50" spc="-290" dirty="0">
                <a:solidFill>
                  <a:srgbClr val="325C78"/>
                </a:solidFill>
                <a:latin typeface="Arial Black"/>
                <a:cs typeface="Arial Black"/>
              </a:rPr>
              <a:t>ExEcoLang</a:t>
            </a:r>
            <a:r>
              <a:rPr sz="2950" spc="-19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285" dirty="0">
                <a:solidFill>
                  <a:srgbClr val="325C78"/>
                </a:solidFill>
                <a:latin typeface="Arial Black"/>
                <a:cs typeface="Arial Black"/>
              </a:rPr>
              <a:t>Scan</a:t>
            </a:r>
            <a:r>
              <a:rPr sz="2950" spc="-195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95" dirty="0">
                <a:solidFill>
                  <a:srgbClr val="325C78"/>
                </a:solidFill>
                <a:latin typeface="Arial Black"/>
                <a:cs typeface="Arial Black"/>
              </a:rPr>
              <a:t>permet</a:t>
            </a:r>
            <a:r>
              <a:rPr sz="2950" spc="-195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95" dirty="0">
                <a:solidFill>
                  <a:srgbClr val="325C78"/>
                </a:solidFill>
                <a:latin typeface="Arial Black"/>
                <a:cs typeface="Arial Black"/>
              </a:rPr>
              <a:t>d’obtenir</a:t>
            </a:r>
            <a:r>
              <a:rPr sz="2950" spc="-19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50" dirty="0">
                <a:solidFill>
                  <a:srgbClr val="325C78"/>
                </a:solidFill>
                <a:latin typeface="Arial Black"/>
                <a:cs typeface="Arial Black"/>
              </a:rPr>
              <a:t>: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701214" y="9752593"/>
            <a:ext cx="2823210" cy="32956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750" spc="-35" dirty="0">
                <a:latin typeface="Lucida Sans Unicode"/>
                <a:cs typeface="Lucida Sans Unicode"/>
              </a:rPr>
              <a:t>(Vantwembeke</a:t>
            </a:r>
            <a:r>
              <a:rPr sz="1750" spc="-90" dirty="0">
                <a:latin typeface="Lucida Sans Unicode"/>
                <a:cs typeface="Lucida Sans Unicode"/>
              </a:rPr>
              <a:t> </a:t>
            </a:r>
            <a:r>
              <a:rPr sz="1750" dirty="0">
                <a:latin typeface="Lucida Sans Unicode"/>
                <a:cs typeface="Lucida Sans Unicode"/>
              </a:rPr>
              <a:t>et</a:t>
            </a:r>
            <a:r>
              <a:rPr sz="1750" spc="-85" dirty="0">
                <a:latin typeface="Lucida Sans Unicode"/>
                <a:cs typeface="Lucida Sans Unicode"/>
              </a:rPr>
              <a:t> </a:t>
            </a:r>
            <a:r>
              <a:rPr sz="1750" spc="-75" dirty="0">
                <a:latin typeface="Lucida Sans Unicode"/>
                <a:cs typeface="Lucida Sans Unicode"/>
              </a:rPr>
              <a:t>al.,</a:t>
            </a:r>
            <a:r>
              <a:rPr sz="1750" spc="-85" dirty="0">
                <a:latin typeface="Lucida Sans Unicode"/>
                <a:cs typeface="Lucida Sans Unicode"/>
              </a:rPr>
              <a:t> </a:t>
            </a:r>
            <a:r>
              <a:rPr sz="1750" spc="-60" dirty="0">
                <a:latin typeface="Lucida Sans Unicode"/>
                <a:cs typeface="Lucida Sans Unicode"/>
              </a:rPr>
              <a:t>2026)</a:t>
            </a:r>
            <a:endParaRPr sz="1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503" y="2851063"/>
            <a:ext cx="8589010" cy="38735"/>
          </a:xfrm>
          <a:custGeom>
            <a:avLst/>
            <a:gdLst/>
            <a:ahLst/>
            <a:cxnLst/>
            <a:rect l="l" t="t" r="r" b="b"/>
            <a:pathLst>
              <a:path w="8589010" h="38735">
                <a:moveTo>
                  <a:pt x="0" y="38244"/>
                </a:moveTo>
                <a:lnTo>
                  <a:pt x="8588852" y="0"/>
                </a:lnTo>
              </a:path>
            </a:pathLst>
          </a:custGeom>
          <a:ln w="9524">
            <a:solidFill>
              <a:srgbClr val="325C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36097" y="3530422"/>
            <a:ext cx="3916679" cy="1720850"/>
          </a:xfrm>
          <a:custGeom>
            <a:avLst/>
            <a:gdLst/>
            <a:ahLst/>
            <a:cxnLst/>
            <a:rect l="l" t="t" r="r" b="b"/>
            <a:pathLst>
              <a:path w="3916679" h="1720850">
                <a:moveTo>
                  <a:pt x="3592216" y="1720552"/>
                </a:moveTo>
                <a:lnTo>
                  <a:pt x="323850" y="1720552"/>
                </a:lnTo>
                <a:lnTo>
                  <a:pt x="272882" y="1716517"/>
                </a:lnTo>
                <a:lnTo>
                  <a:pt x="223629" y="1704655"/>
                </a:lnTo>
                <a:lnTo>
                  <a:pt x="176960" y="1685324"/>
                </a:lnTo>
                <a:lnTo>
                  <a:pt x="133745" y="1658885"/>
                </a:lnTo>
                <a:lnTo>
                  <a:pt x="94853" y="1625698"/>
                </a:lnTo>
                <a:lnTo>
                  <a:pt x="61667" y="1586806"/>
                </a:lnTo>
                <a:lnTo>
                  <a:pt x="35228" y="1543591"/>
                </a:lnTo>
                <a:lnTo>
                  <a:pt x="15897" y="1496922"/>
                </a:lnTo>
                <a:lnTo>
                  <a:pt x="4034" y="1447669"/>
                </a:lnTo>
                <a:lnTo>
                  <a:pt x="0" y="1396702"/>
                </a:lnTo>
                <a:lnTo>
                  <a:pt x="0" y="323850"/>
                </a:lnTo>
                <a:lnTo>
                  <a:pt x="4034" y="272882"/>
                </a:lnTo>
                <a:lnTo>
                  <a:pt x="15897" y="223629"/>
                </a:lnTo>
                <a:lnTo>
                  <a:pt x="35228" y="176960"/>
                </a:lnTo>
                <a:lnTo>
                  <a:pt x="61667" y="133745"/>
                </a:lnTo>
                <a:lnTo>
                  <a:pt x="94853" y="94853"/>
                </a:lnTo>
                <a:lnTo>
                  <a:pt x="133745" y="61667"/>
                </a:lnTo>
                <a:lnTo>
                  <a:pt x="176960" y="35228"/>
                </a:lnTo>
                <a:lnTo>
                  <a:pt x="223629" y="15897"/>
                </a:lnTo>
                <a:lnTo>
                  <a:pt x="272882" y="4034"/>
                </a:lnTo>
                <a:lnTo>
                  <a:pt x="323850" y="0"/>
                </a:lnTo>
                <a:lnTo>
                  <a:pt x="3592216" y="0"/>
                </a:lnTo>
                <a:lnTo>
                  <a:pt x="3643183" y="4034"/>
                </a:lnTo>
                <a:lnTo>
                  <a:pt x="3692436" y="15897"/>
                </a:lnTo>
                <a:lnTo>
                  <a:pt x="3739105" y="35228"/>
                </a:lnTo>
                <a:lnTo>
                  <a:pt x="3782321" y="61667"/>
                </a:lnTo>
                <a:lnTo>
                  <a:pt x="3821213" y="94853"/>
                </a:lnTo>
                <a:lnTo>
                  <a:pt x="3854399" y="133745"/>
                </a:lnTo>
                <a:lnTo>
                  <a:pt x="3880838" y="176960"/>
                </a:lnTo>
                <a:lnTo>
                  <a:pt x="3900169" y="223629"/>
                </a:lnTo>
                <a:lnTo>
                  <a:pt x="3912032" y="272882"/>
                </a:lnTo>
                <a:lnTo>
                  <a:pt x="3916066" y="323850"/>
                </a:lnTo>
                <a:lnTo>
                  <a:pt x="3916066" y="1396702"/>
                </a:lnTo>
                <a:lnTo>
                  <a:pt x="3912032" y="1447669"/>
                </a:lnTo>
                <a:lnTo>
                  <a:pt x="3900169" y="1496922"/>
                </a:lnTo>
                <a:lnTo>
                  <a:pt x="3880838" y="1543591"/>
                </a:lnTo>
                <a:lnTo>
                  <a:pt x="3854399" y="1586806"/>
                </a:lnTo>
                <a:lnTo>
                  <a:pt x="3821213" y="1625698"/>
                </a:lnTo>
                <a:lnTo>
                  <a:pt x="3782321" y="1658885"/>
                </a:lnTo>
                <a:lnTo>
                  <a:pt x="3739105" y="1685324"/>
                </a:lnTo>
                <a:lnTo>
                  <a:pt x="3692436" y="1704655"/>
                </a:lnTo>
                <a:lnTo>
                  <a:pt x="3643183" y="1716517"/>
                </a:lnTo>
                <a:lnTo>
                  <a:pt x="3592216" y="1720552"/>
                </a:lnTo>
                <a:close/>
              </a:path>
            </a:pathLst>
          </a:custGeom>
          <a:solidFill>
            <a:srgbClr val="AB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04967" y="3622592"/>
            <a:ext cx="3578225" cy="14770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>
              <a:lnSpc>
                <a:spcPts val="2850"/>
              </a:lnSpc>
              <a:spcBef>
                <a:spcPts val="219"/>
              </a:spcBef>
            </a:pPr>
            <a:r>
              <a:rPr sz="2400" dirty="0">
                <a:latin typeface="Trebuchet MS"/>
                <a:cs typeface="Trebuchet MS"/>
              </a:rPr>
              <a:t>Considérer</a:t>
            </a:r>
            <a:r>
              <a:rPr sz="2400" spc="275" dirty="0">
                <a:latin typeface="Trebuchet MS"/>
                <a:cs typeface="Trebuchet MS"/>
              </a:rPr>
              <a:t> </a:t>
            </a:r>
            <a:r>
              <a:rPr sz="2400" spc="40" dirty="0">
                <a:latin typeface="Trebuchet MS"/>
                <a:cs typeface="Trebuchet MS"/>
              </a:rPr>
              <a:t>les </a:t>
            </a:r>
            <a:r>
              <a:rPr sz="2400" spc="85" dirty="0">
                <a:latin typeface="Trebuchet MS"/>
                <a:cs typeface="Trebuchet MS"/>
              </a:rPr>
              <a:t>compétences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résiduelles </a:t>
            </a:r>
            <a:r>
              <a:rPr sz="2400" spc="60" dirty="0">
                <a:latin typeface="Trebuchet MS"/>
                <a:cs typeface="Trebuchet MS"/>
              </a:rPr>
              <a:t>pour</a:t>
            </a:r>
            <a:r>
              <a:rPr sz="2400" spc="-170" dirty="0">
                <a:latin typeface="Trebuchet MS"/>
                <a:cs typeface="Trebuchet MS"/>
              </a:rPr>
              <a:t> </a:t>
            </a:r>
            <a:r>
              <a:rPr sz="2400" spc="90" dirty="0">
                <a:latin typeface="Trebuchet MS"/>
                <a:cs typeface="Trebuchet MS"/>
              </a:rPr>
              <a:t>chaque</a:t>
            </a:r>
            <a:r>
              <a:rPr sz="2400" spc="-10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fonction exécutive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Adapter</a:t>
            </a:r>
            <a:r>
              <a:rPr spc="-25" dirty="0"/>
              <a:t> </a:t>
            </a:r>
            <a:r>
              <a:rPr dirty="0"/>
              <a:t>la</a:t>
            </a:r>
            <a:r>
              <a:rPr spc="-25" dirty="0"/>
              <a:t> </a:t>
            </a:r>
            <a:r>
              <a:rPr spc="-10" dirty="0"/>
              <a:t>communication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66174" y="2374126"/>
            <a:ext cx="8623935" cy="479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50" spc="-100" dirty="0">
                <a:solidFill>
                  <a:srgbClr val="325C78"/>
                </a:solidFill>
                <a:latin typeface="Arial Black"/>
                <a:cs typeface="Arial Black"/>
              </a:rPr>
              <a:t>Communiquer</a:t>
            </a:r>
            <a:r>
              <a:rPr sz="2950" spc="-195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60" dirty="0">
                <a:solidFill>
                  <a:srgbClr val="325C78"/>
                </a:solidFill>
                <a:latin typeface="Arial Black"/>
                <a:cs typeface="Arial Black"/>
              </a:rPr>
              <a:t>selon</a:t>
            </a:r>
            <a:r>
              <a:rPr sz="2950" spc="-19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215" dirty="0">
                <a:solidFill>
                  <a:srgbClr val="325C78"/>
                </a:solidFill>
                <a:latin typeface="Arial Black"/>
                <a:cs typeface="Arial Black"/>
              </a:rPr>
              <a:t>les</a:t>
            </a:r>
            <a:r>
              <a:rPr sz="2950" spc="-19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200" dirty="0">
                <a:solidFill>
                  <a:srgbClr val="325C78"/>
                </a:solidFill>
                <a:latin typeface="Arial Black"/>
                <a:cs typeface="Arial Black"/>
              </a:rPr>
              <a:t>ressources</a:t>
            </a:r>
            <a:r>
              <a:rPr sz="2950" spc="-19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55" dirty="0">
                <a:solidFill>
                  <a:srgbClr val="325C78"/>
                </a:solidFill>
                <a:latin typeface="Arial Black"/>
                <a:cs typeface="Arial Black"/>
              </a:rPr>
              <a:t>de</a:t>
            </a:r>
            <a:r>
              <a:rPr sz="2950" spc="-195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10" dirty="0">
                <a:solidFill>
                  <a:srgbClr val="325C78"/>
                </a:solidFill>
                <a:latin typeface="Arial Black"/>
                <a:cs typeface="Arial Black"/>
              </a:rPr>
              <a:t>chacun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36097" y="6241574"/>
            <a:ext cx="3916679" cy="1720850"/>
          </a:xfrm>
          <a:custGeom>
            <a:avLst/>
            <a:gdLst/>
            <a:ahLst/>
            <a:cxnLst/>
            <a:rect l="l" t="t" r="r" b="b"/>
            <a:pathLst>
              <a:path w="3916679" h="1720850">
                <a:moveTo>
                  <a:pt x="3592216" y="1720552"/>
                </a:moveTo>
                <a:lnTo>
                  <a:pt x="323850" y="1720552"/>
                </a:lnTo>
                <a:lnTo>
                  <a:pt x="272882" y="1716518"/>
                </a:lnTo>
                <a:lnTo>
                  <a:pt x="223629" y="1704655"/>
                </a:lnTo>
                <a:lnTo>
                  <a:pt x="176960" y="1685324"/>
                </a:lnTo>
                <a:lnTo>
                  <a:pt x="133745" y="1658885"/>
                </a:lnTo>
                <a:lnTo>
                  <a:pt x="94853" y="1625699"/>
                </a:lnTo>
                <a:lnTo>
                  <a:pt x="61667" y="1586807"/>
                </a:lnTo>
                <a:lnTo>
                  <a:pt x="35228" y="1543591"/>
                </a:lnTo>
                <a:lnTo>
                  <a:pt x="15897" y="1496922"/>
                </a:lnTo>
                <a:lnTo>
                  <a:pt x="4034" y="1447669"/>
                </a:lnTo>
                <a:lnTo>
                  <a:pt x="0" y="1396702"/>
                </a:lnTo>
                <a:lnTo>
                  <a:pt x="0" y="323850"/>
                </a:lnTo>
                <a:lnTo>
                  <a:pt x="4034" y="272882"/>
                </a:lnTo>
                <a:lnTo>
                  <a:pt x="15897" y="223629"/>
                </a:lnTo>
                <a:lnTo>
                  <a:pt x="35228" y="176960"/>
                </a:lnTo>
                <a:lnTo>
                  <a:pt x="61667" y="133745"/>
                </a:lnTo>
                <a:lnTo>
                  <a:pt x="94853" y="94853"/>
                </a:lnTo>
                <a:lnTo>
                  <a:pt x="133745" y="61667"/>
                </a:lnTo>
                <a:lnTo>
                  <a:pt x="176960" y="35228"/>
                </a:lnTo>
                <a:lnTo>
                  <a:pt x="223629" y="15897"/>
                </a:lnTo>
                <a:lnTo>
                  <a:pt x="272882" y="4034"/>
                </a:lnTo>
                <a:lnTo>
                  <a:pt x="323850" y="0"/>
                </a:lnTo>
                <a:lnTo>
                  <a:pt x="3592216" y="0"/>
                </a:lnTo>
                <a:lnTo>
                  <a:pt x="3643183" y="4034"/>
                </a:lnTo>
                <a:lnTo>
                  <a:pt x="3692436" y="15897"/>
                </a:lnTo>
                <a:lnTo>
                  <a:pt x="3739105" y="35228"/>
                </a:lnTo>
                <a:lnTo>
                  <a:pt x="3782321" y="61667"/>
                </a:lnTo>
                <a:lnTo>
                  <a:pt x="3821213" y="94853"/>
                </a:lnTo>
                <a:lnTo>
                  <a:pt x="3854399" y="133745"/>
                </a:lnTo>
                <a:lnTo>
                  <a:pt x="3880838" y="176960"/>
                </a:lnTo>
                <a:lnTo>
                  <a:pt x="3900169" y="223629"/>
                </a:lnTo>
                <a:lnTo>
                  <a:pt x="3912032" y="272882"/>
                </a:lnTo>
                <a:lnTo>
                  <a:pt x="3916066" y="323850"/>
                </a:lnTo>
                <a:lnTo>
                  <a:pt x="3916066" y="1396702"/>
                </a:lnTo>
                <a:lnTo>
                  <a:pt x="3912032" y="1447669"/>
                </a:lnTo>
                <a:lnTo>
                  <a:pt x="3900169" y="1496922"/>
                </a:lnTo>
                <a:lnTo>
                  <a:pt x="3880838" y="1543591"/>
                </a:lnTo>
                <a:lnTo>
                  <a:pt x="3854399" y="1586807"/>
                </a:lnTo>
                <a:lnTo>
                  <a:pt x="3821213" y="1625699"/>
                </a:lnTo>
                <a:lnTo>
                  <a:pt x="3782321" y="1658885"/>
                </a:lnTo>
                <a:lnTo>
                  <a:pt x="3739105" y="1685324"/>
                </a:lnTo>
                <a:lnTo>
                  <a:pt x="3692436" y="1704655"/>
                </a:lnTo>
                <a:lnTo>
                  <a:pt x="3643183" y="1716518"/>
                </a:lnTo>
                <a:lnTo>
                  <a:pt x="3592216" y="1720552"/>
                </a:lnTo>
                <a:close/>
              </a:path>
            </a:pathLst>
          </a:custGeom>
          <a:solidFill>
            <a:srgbClr val="AB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879964" y="6514719"/>
            <a:ext cx="3628390" cy="111506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065" marR="5080" algn="ctr">
              <a:lnSpc>
                <a:spcPts val="2850"/>
              </a:lnSpc>
              <a:spcBef>
                <a:spcPts val="219"/>
              </a:spcBef>
            </a:pPr>
            <a:r>
              <a:rPr sz="2400" spc="-10" dirty="0">
                <a:latin typeface="Trebuchet MS"/>
                <a:cs typeface="Trebuchet MS"/>
              </a:rPr>
              <a:t>Simplifier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et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structurer</a:t>
            </a:r>
            <a:r>
              <a:rPr sz="2400" spc="-150" dirty="0">
                <a:latin typeface="Trebuchet MS"/>
                <a:cs typeface="Trebuchet MS"/>
              </a:rPr>
              <a:t> </a:t>
            </a:r>
            <a:r>
              <a:rPr sz="2400" spc="40" dirty="0">
                <a:latin typeface="Trebuchet MS"/>
                <a:cs typeface="Trebuchet MS"/>
              </a:rPr>
              <a:t>les </a:t>
            </a:r>
            <a:r>
              <a:rPr sz="2400" spc="105" dirty="0">
                <a:latin typeface="Trebuchet MS"/>
                <a:cs typeface="Trebuchet MS"/>
              </a:rPr>
              <a:t>échanges </a:t>
            </a:r>
            <a:r>
              <a:rPr sz="2400" spc="40" dirty="0">
                <a:latin typeface="Trebuchet MS"/>
                <a:cs typeface="Trebuchet MS"/>
              </a:rPr>
              <a:t>communicationnels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978053" y="3530422"/>
            <a:ext cx="3916679" cy="1720850"/>
          </a:xfrm>
          <a:custGeom>
            <a:avLst/>
            <a:gdLst/>
            <a:ahLst/>
            <a:cxnLst/>
            <a:rect l="l" t="t" r="r" b="b"/>
            <a:pathLst>
              <a:path w="3916680" h="1720850">
                <a:moveTo>
                  <a:pt x="3592216" y="1720552"/>
                </a:moveTo>
                <a:lnTo>
                  <a:pt x="323850" y="1720552"/>
                </a:lnTo>
                <a:lnTo>
                  <a:pt x="272882" y="1716517"/>
                </a:lnTo>
                <a:lnTo>
                  <a:pt x="223629" y="1704655"/>
                </a:lnTo>
                <a:lnTo>
                  <a:pt x="176960" y="1685324"/>
                </a:lnTo>
                <a:lnTo>
                  <a:pt x="133745" y="1658885"/>
                </a:lnTo>
                <a:lnTo>
                  <a:pt x="94853" y="1625698"/>
                </a:lnTo>
                <a:lnTo>
                  <a:pt x="61666" y="1586806"/>
                </a:lnTo>
                <a:lnTo>
                  <a:pt x="35228" y="1543591"/>
                </a:lnTo>
                <a:lnTo>
                  <a:pt x="15897" y="1496922"/>
                </a:lnTo>
                <a:lnTo>
                  <a:pt x="4034" y="1447669"/>
                </a:lnTo>
                <a:lnTo>
                  <a:pt x="0" y="1396702"/>
                </a:lnTo>
                <a:lnTo>
                  <a:pt x="0" y="323850"/>
                </a:lnTo>
                <a:lnTo>
                  <a:pt x="4034" y="272882"/>
                </a:lnTo>
                <a:lnTo>
                  <a:pt x="15897" y="223629"/>
                </a:lnTo>
                <a:lnTo>
                  <a:pt x="35228" y="176960"/>
                </a:lnTo>
                <a:lnTo>
                  <a:pt x="61666" y="133745"/>
                </a:lnTo>
                <a:lnTo>
                  <a:pt x="94853" y="94853"/>
                </a:lnTo>
                <a:lnTo>
                  <a:pt x="133745" y="61667"/>
                </a:lnTo>
                <a:lnTo>
                  <a:pt x="176960" y="35228"/>
                </a:lnTo>
                <a:lnTo>
                  <a:pt x="223629" y="15897"/>
                </a:lnTo>
                <a:lnTo>
                  <a:pt x="272882" y="4034"/>
                </a:lnTo>
                <a:lnTo>
                  <a:pt x="323850" y="0"/>
                </a:lnTo>
                <a:lnTo>
                  <a:pt x="3592216" y="0"/>
                </a:lnTo>
                <a:lnTo>
                  <a:pt x="3643183" y="4034"/>
                </a:lnTo>
                <a:lnTo>
                  <a:pt x="3692436" y="15897"/>
                </a:lnTo>
                <a:lnTo>
                  <a:pt x="3739105" y="35228"/>
                </a:lnTo>
                <a:lnTo>
                  <a:pt x="3782320" y="61667"/>
                </a:lnTo>
                <a:lnTo>
                  <a:pt x="3821212" y="94853"/>
                </a:lnTo>
                <a:lnTo>
                  <a:pt x="3854399" y="133745"/>
                </a:lnTo>
                <a:lnTo>
                  <a:pt x="3880838" y="176960"/>
                </a:lnTo>
                <a:lnTo>
                  <a:pt x="3900169" y="223629"/>
                </a:lnTo>
                <a:lnTo>
                  <a:pt x="3912032" y="272882"/>
                </a:lnTo>
                <a:lnTo>
                  <a:pt x="3916066" y="323850"/>
                </a:lnTo>
                <a:lnTo>
                  <a:pt x="3916066" y="1396702"/>
                </a:lnTo>
                <a:lnTo>
                  <a:pt x="3912032" y="1447669"/>
                </a:lnTo>
                <a:lnTo>
                  <a:pt x="3900169" y="1496922"/>
                </a:lnTo>
                <a:lnTo>
                  <a:pt x="3880838" y="1543591"/>
                </a:lnTo>
                <a:lnTo>
                  <a:pt x="3854399" y="1586806"/>
                </a:lnTo>
                <a:lnTo>
                  <a:pt x="3821212" y="1625698"/>
                </a:lnTo>
                <a:lnTo>
                  <a:pt x="3782320" y="1658885"/>
                </a:lnTo>
                <a:lnTo>
                  <a:pt x="3739105" y="1685324"/>
                </a:lnTo>
                <a:lnTo>
                  <a:pt x="3692436" y="1704655"/>
                </a:lnTo>
                <a:lnTo>
                  <a:pt x="3643183" y="1716517"/>
                </a:lnTo>
                <a:lnTo>
                  <a:pt x="3592216" y="1720552"/>
                </a:lnTo>
                <a:close/>
              </a:path>
            </a:pathLst>
          </a:custGeom>
          <a:solidFill>
            <a:srgbClr val="AB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347395" y="3622592"/>
            <a:ext cx="3177540" cy="14770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>
              <a:lnSpc>
                <a:spcPts val="2850"/>
              </a:lnSpc>
              <a:spcBef>
                <a:spcPts val="219"/>
              </a:spcBef>
            </a:pPr>
            <a:r>
              <a:rPr sz="2400" dirty="0">
                <a:latin typeface="Trebuchet MS"/>
                <a:cs typeface="Trebuchet MS"/>
              </a:rPr>
              <a:t>Créer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85" dirty="0">
                <a:latin typeface="Trebuchet MS"/>
                <a:cs typeface="Trebuchet MS"/>
              </a:rPr>
              <a:t>un</a:t>
            </a:r>
            <a:r>
              <a:rPr sz="2400" spc="-6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contexte </a:t>
            </a:r>
            <a:r>
              <a:rPr sz="2400" dirty="0">
                <a:latin typeface="Trebuchet MS"/>
                <a:cs typeface="Trebuchet MS"/>
              </a:rPr>
              <a:t>émotionnel</a:t>
            </a:r>
            <a:r>
              <a:rPr sz="2400" spc="165" dirty="0">
                <a:latin typeface="Trebuchet MS"/>
                <a:cs typeface="Trebuchet MS"/>
              </a:rPr>
              <a:t> </a:t>
            </a:r>
            <a:r>
              <a:rPr sz="2400" spc="-45" dirty="0">
                <a:latin typeface="Trebuchet MS"/>
                <a:cs typeface="Trebuchet MS"/>
              </a:rPr>
              <a:t>facilitateur </a:t>
            </a:r>
            <a:r>
              <a:rPr sz="2400" spc="80" dirty="0">
                <a:latin typeface="Trebuchet MS"/>
                <a:cs typeface="Trebuchet MS"/>
              </a:rPr>
              <a:t>selon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la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fonction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spc="-50" dirty="0">
                <a:latin typeface="Trebuchet MS"/>
                <a:cs typeface="Trebuchet MS"/>
              </a:rPr>
              <a:t>à </a:t>
            </a:r>
            <a:r>
              <a:rPr sz="2400" spc="-10" dirty="0">
                <a:latin typeface="Trebuchet MS"/>
                <a:cs typeface="Trebuchet MS"/>
              </a:rPr>
              <a:t>mobiliser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978053" y="6241574"/>
            <a:ext cx="3916679" cy="1720850"/>
          </a:xfrm>
          <a:custGeom>
            <a:avLst/>
            <a:gdLst/>
            <a:ahLst/>
            <a:cxnLst/>
            <a:rect l="l" t="t" r="r" b="b"/>
            <a:pathLst>
              <a:path w="3916680" h="1720850">
                <a:moveTo>
                  <a:pt x="3592216" y="1720552"/>
                </a:moveTo>
                <a:lnTo>
                  <a:pt x="323850" y="1720552"/>
                </a:lnTo>
                <a:lnTo>
                  <a:pt x="272882" y="1716518"/>
                </a:lnTo>
                <a:lnTo>
                  <a:pt x="223629" y="1704655"/>
                </a:lnTo>
                <a:lnTo>
                  <a:pt x="176960" y="1685324"/>
                </a:lnTo>
                <a:lnTo>
                  <a:pt x="133745" y="1658885"/>
                </a:lnTo>
                <a:lnTo>
                  <a:pt x="94853" y="1625699"/>
                </a:lnTo>
                <a:lnTo>
                  <a:pt x="61666" y="1586807"/>
                </a:lnTo>
                <a:lnTo>
                  <a:pt x="35228" y="1543591"/>
                </a:lnTo>
                <a:lnTo>
                  <a:pt x="15897" y="1496922"/>
                </a:lnTo>
                <a:lnTo>
                  <a:pt x="4034" y="1447669"/>
                </a:lnTo>
                <a:lnTo>
                  <a:pt x="0" y="1396702"/>
                </a:lnTo>
                <a:lnTo>
                  <a:pt x="0" y="323850"/>
                </a:lnTo>
                <a:lnTo>
                  <a:pt x="4034" y="272882"/>
                </a:lnTo>
                <a:lnTo>
                  <a:pt x="15897" y="223629"/>
                </a:lnTo>
                <a:lnTo>
                  <a:pt x="35228" y="176960"/>
                </a:lnTo>
                <a:lnTo>
                  <a:pt x="61666" y="133745"/>
                </a:lnTo>
                <a:lnTo>
                  <a:pt x="94853" y="94853"/>
                </a:lnTo>
                <a:lnTo>
                  <a:pt x="133745" y="61667"/>
                </a:lnTo>
                <a:lnTo>
                  <a:pt x="176960" y="35228"/>
                </a:lnTo>
                <a:lnTo>
                  <a:pt x="223629" y="15897"/>
                </a:lnTo>
                <a:lnTo>
                  <a:pt x="272882" y="4034"/>
                </a:lnTo>
                <a:lnTo>
                  <a:pt x="323850" y="0"/>
                </a:lnTo>
                <a:lnTo>
                  <a:pt x="3592216" y="0"/>
                </a:lnTo>
                <a:lnTo>
                  <a:pt x="3643183" y="4034"/>
                </a:lnTo>
                <a:lnTo>
                  <a:pt x="3692436" y="15897"/>
                </a:lnTo>
                <a:lnTo>
                  <a:pt x="3739105" y="35228"/>
                </a:lnTo>
                <a:lnTo>
                  <a:pt x="3782320" y="61667"/>
                </a:lnTo>
                <a:lnTo>
                  <a:pt x="3821212" y="94853"/>
                </a:lnTo>
                <a:lnTo>
                  <a:pt x="3854399" y="133745"/>
                </a:lnTo>
                <a:lnTo>
                  <a:pt x="3880838" y="176960"/>
                </a:lnTo>
                <a:lnTo>
                  <a:pt x="3900169" y="223629"/>
                </a:lnTo>
                <a:lnTo>
                  <a:pt x="3912032" y="272882"/>
                </a:lnTo>
                <a:lnTo>
                  <a:pt x="3916066" y="323850"/>
                </a:lnTo>
                <a:lnTo>
                  <a:pt x="3916066" y="1396702"/>
                </a:lnTo>
                <a:lnTo>
                  <a:pt x="3912032" y="1447669"/>
                </a:lnTo>
                <a:lnTo>
                  <a:pt x="3900169" y="1496922"/>
                </a:lnTo>
                <a:lnTo>
                  <a:pt x="3880838" y="1543591"/>
                </a:lnTo>
                <a:lnTo>
                  <a:pt x="3854399" y="1586807"/>
                </a:lnTo>
                <a:lnTo>
                  <a:pt x="3821212" y="1625699"/>
                </a:lnTo>
                <a:lnTo>
                  <a:pt x="3782320" y="1658885"/>
                </a:lnTo>
                <a:lnTo>
                  <a:pt x="3739105" y="1685324"/>
                </a:lnTo>
                <a:lnTo>
                  <a:pt x="3692436" y="1704655"/>
                </a:lnTo>
                <a:lnTo>
                  <a:pt x="3643183" y="1716518"/>
                </a:lnTo>
                <a:lnTo>
                  <a:pt x="3592216" y="1720552"/>
                </a:lnTo>
                <a:close/>
              </a:path>
            </a:pathLst>
          </a:custGeom>
          <a:solidFill>
            <a:srgbClr val="AB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2020270" y="6695694"/>
            <a:ext cx="3831590" cy="7531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indent="420370">
              <a:lnSpc>
                <a:spcPts val="2850"/>
              </a:lnSpc>
              <a:spcBef>
                <a:spcPts val="219"/>
              </a:spcBef>
            </a:pPr>
            <a:r>
              <a:rPr sz="2400" spc="-20" dirty="0">
                <a:latin typeface="Trebuchet MS"/>
                <a:cs typeface="Trebuchet MS"/>
              </a:rPr>
              <a:t>Ajuster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le</a:t>
            </a:r>
            <a:r>
              <a:rPr sz="2400" spc="-90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rythme,</a:t>
            </a:r>
            <a:r>
              <a:rPr sz="2400" spc="-95" dirty="0">
                <a:latin typeface="Trebuchet MS"/>
                <a:cs typeface="Trebuchet MS"/>
              </a:rPr>
              <a:t> </a:t>
            </a:r>
            <a:r>
              <a:rPr sz="2400" spc="40" dirty="0">
                <a:latin typeface="Trebuchet MS"/>
                <a:cs typeface="Trebuchet MS"/>
              </a:rPr>
              <a:t>les </a:t>
            </a:r>
            <a:r>
              <a:rPr sz="2400" spc="-10" dirty="0">
                <a:latin typeface="Trebuchet MS"/>
                <a:cs typeface="Trebuchet MS"/>
              </a:rPr>
              <a:t>sollicitations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et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65" dirty="0">
                <a:latin typeface="Trebuchet MS"/>
                <a:cs typeface="Trebuchet MS"/>
              </a:rPr>
              <a:t>les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attentes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7130" y="5735500"/>
            <a:ext cx="6675755" cy="8750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Et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Joe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dans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tout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dirty="0">
                <a:solidFill>
                  <a:srgbClr val="4A6481"/>
                </a:solidFill>
                <a:latin typeface="Arial MT"/>
                <a:cs typeface="Arial MT"/>
              </a:rPr>
              <a:t>ça</a:t>
            </a:r>
            <a:r>
              <a:rPr sz="5550" spc="5" dirty="0">
                <a:solidFill>
                  <a:srgbClr val="4A6481"/>
                </a:solidFill>
                <a:latin typeface="Arial MT"/>
                <a:cs typeface="Arial MT"/>
              </a:rPr>
              <a:t> </a:t>
            </a:r>
            <a:r>
              <a:rPr sz="5550" spc="-50" dirty="0">
                <a:solidFill>
                  <a:srgbClr val="4A6481"/>
                </a:solidFill>
                <a:latin typeface="Arial MT"/>
                <a:cs typeface="Arial MT"/>
              </a:rPr>
              <a:t>?</a:t>
            </a:r>
            <a:endParaRPr sz="555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0" spc="-25" dirty="0">
                <a:solidFill>
                  <a:srgbClr val="4A6481"/>
                </a:solidFill>
              </a:rPr>
              <a:t>05</a:t>
            </a:r>
            <a:endParaRPr sz="12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503" y="2851063"/>
            <a:ext cx="3865879" cy="38735"/>
          </a:xfrm>
          <a:custGeom>
            <a:avLst/>
            <a:gdLst/>
            <a:ahLst/>
            <a:cxnLst/>
            <a:rect l="l" t="t" r="r" b="b"/>
            <a:pathLst>
              <a:path w="3865879" h="38735">
                <a:moveTo>
                  <a:pt x="0" y="38244"/>
                </a:moveTo>
                <a:lnTo>
                  <a:pt x="3865698" y="0"/>
                </a:lnTo>
              </a:path>
            </a:pathLst>
          </a:custGeom>
          <a:ln w="9524">
            <a:solidFill>
              <a:srgbClr val="325C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0949" y="4681559"/>
            <a:ext cx="3082925" cy="2280920"/>
          </a:xfrm>
          <a:custGeom>
            <a:avLst/>
            <a:gdLst/>
            <a:ahLst/>
            <a:cxnLst/>
            <a:rect l="l" t="t" r="r" b="b"/>
            <a:pathLst>
              <a:path w="3082925" h="2280920">
                <a:moveTo>
                  <a:pt x="1543050" y="2280776"/>
                </a:moveTo>
                <a:lnTo>
                  <a:pt x="1487705" y="2280057"/>
                </a:lnTo>
                <a:lnTo>
                  <a:pt x="1432851" y="2277913"/>
                </a:lnTo>
                <a:lnTo>
                  <a:pt x="1378520" y="2274370"/>
                </a:lnTo>
                <a:lnTo>
                  <a:pt x="1324744" y="2269452"/>
                </a:lnTo>
                <a:lnTo>
                  <a:pt x="1271556" y="2263182"/>
                </a:lnTo>
                <a:lnTo>
                  <a:pt x="1218989" y="2255586"/>
                </a:lnTo>
                <a:lnTo>
                  <a:pt x="1167076" y="2246686"/>
                </a:lnTo>
                <a:lnTo>
                  <a:pt x="1115848" y="2236507"/>
                </a:lnTo>
                <a:lnTo>
                  <a:pt x="1065339" y="2225074"/>
                </a:lnTo>
                <a:lnTo>
                  <a:pt x="1015581" y="2212410"/>
                </a:lnTo>
                <a:lnTo>
                  <a:pt x="966608" y="2198539"/>
                </a:lnTo>
                <a:lnTo>
                  <a:pt x="918450" y="2183486"/>
                </a:lnTo>
                <a:lnTo>
                  <a:pt x="871142" y="2167275"/>
                </a:lnTo>
                <a:lnTo>
                  <a:pt x="824716" y="2149930"/>
                </a:lnTo>
                <a:lnTo>
                  <a:pt x="779204" y="2131474"/>
                </a:lnTo>
                <a:lnTo>
                  <a:pt x="734640" y="2111933"/>
                </a:lnTo>
                <a:lnTo>
                  <a:pt x="691055" y="2091330"/>
                </a:lnTo>
                <a:lnTo>
                  <a:pt x="648482" y="2069689"/>
                </a:lnTo>
                <a:lnTo>
                  <a:pt x="606955" y="2047035"/>
                </a:lnTo>
                <a:lnTo>
                  <a:pt x="566505" y="2023391"/>
                </a:lnTo>
                <a:lnTo>
                  <a:pt x="527166" y="1998782"/>
                </a:lnTo>
                <a:lnTo>
                  <a:pt x="488969" y="1973232"/>
                </a:lnTo>
                <a:lnTo>
                  <a:pt x="451948" y="1946764"/>
                </a:lnTo>
                <a:lnTo>
                  <a:pt x="416136" y="1919404"/>
                </a:lnTo>
                <a:lnTo>
                  <a:pt x="381564" y="1891175"/>
                </a:lnTo>
                <a:lnTo>
                  <a:pt x="348266" y="1862101"/>
                </a:lnTo>
                <a:lnTo>
                  <a:pt x="316273" y="1832207"/>
                </a:lnTo>
                <a:lnTo>
                  <a:pt x="285620" y="1801516"/>
                </a:lnTo>
                <a:lnTo>
                  <a:pt x="256338" y="1770053"/>
                </a:lnTo>
                <a:lnTo>
                  <a:pt x="228460" y="1737842"/>
                </a:lnTo>
                <a:lnTo>
                  <a:pt x="202019" y="1704906"/>
                </a:lnTo>
                <a:lnTo>
                  <a:pt x="177047" y="1671271"/>
                </a:lnTo>
                <a:lnTo>
                  <a:pt x="153577" y="1636960"/>
                </a:lnTo>
                <a:lnTo>
                  <a:pt x="131642" y="1601997"/>
                </a:lnTo>
                <a:lnTo>
                  <a:pt x="111274" y="1566406"/>
                </a:lnTo>
                <a:lnTo>
                  <a:pt x="92506" y="1530212"/>
                </a:lnTo>
                <a:lnTo>
                  <a:pt x="75370" y="1493439"/>
                </a:lnTo>
                <a:lnTo>
                  <a:pt x="59900" y="1456110"/>
                </a:lnTo>
                <a:lnTo>
                  <a:pt x="46127" y="1418251"/>
                </a:lnTo>
                <a:lnTo>
                  <a:pt x="34085" y="1379884"/>
                </a:lnTo>
                <a:lnTo>
                  <a:pt x="23806" y="1341034"/>
                </a:lnTo>
                <a:lnTo>
                  <a:pt x="15323" y="1301726"/>
                </a:lnTo>
                <a:lnTo>
                  <a:pt x="8668" y="1261983"/>
                </a:lnTo>
                <a:lnTo>
                  <a:pt x="3874" y="1221830"/>
                </a:lnTo>
                <a:lnTo>
                  <a:pt x="974" y="1181290"/>
                </a:lnTo>
                <a:lnTo>
                  <a:pt x="0" y="1140388"/>
                </a:lnTo>
                <a:lnTo>
                  <a:pt x="974" y="1099486"/>
                </a:lnTo>
                <a:lnTo>
                  <a:pt x="3874" y="1058946"/>
                </a:lnTo>
                <a:lnTo>
                  <a:pt x="8668" y="1018793"/>
                </a:lnTo>
                <a:lnTo>
                  <a:pt x="15323" y="979050"/>
                </a:lnTo>
                <a:lnTo>
                  <a:pt x="23806" y="939741"/>
                </a:lnTo>
                <a:lnTo>
                  <a:pt x="34085" y="900892"/>
                </a:lnTo>
                <a:lnTo>
                  <a:pt x="46127" y="862525"/>
                </a:lnTo>
                <a:lnTo>
                  <a:pt x="59900" y="824666"/>
                </a:lnTo>
                <a:lnTo>
                  <a:pt x="75370" y="787337"/>
                </a:lnTo>
                <a:lnTo>
                  <a:pt x="92506" y="750564"/>
                </a:lnTo>
                <a:lnTo>
                  <a:pt x="111274" y="714370"/>
                </a:lnTo>
                <a:lnTo>
                  <a:pt x="131642" y="678779"/>
                </a:lnTo>
                <a:lnTo>
                  <a:pt x="153577" y="643816"/>
                </a:lnTo>
                <a:lnTo>
                  <a:pt x="177047" y="609505"/>
                </a:lnTo>
                <a:lnTo>
                  <a:pt x="202019" y="575870"/>
                </a:lnTo>
                <a:lnTo>
                  <a:pt x="228460" y="542934"/>
                </a:lnTo>
                <a:lnTo>
                  <a:pt x="256338" y="510723"/>
                </a:lnTo>
                <a:lnTo>
                  <a:pt x="285620" y="479260"/>
                </a:lnTo>
                <a:lnTo>
                  <a:pt x="316273" y="448569"/>
                </a:lnTo>
                <a:lnTo>
                  <a:pt x="348266" y="418675"/>
                </a:lnTo>
                <a:lnTo>
                  <a:pt x="381564" y="389601"/>
                </a:lnTo>
                <a:lnTo>
                  <a:pt x="416136" y="361372"/>
                </a:lnTo>
                <a:lnTo>
                  <a:pt x="451948" y="334012"/>
                </a:lnTo>
                <a:lnTo>
                  <a:pt x="488969" y="307544"/>
                </a:lnTo>
                <a:lnTo>
                  <a:pt x="527166" y="281994"/>
                </a:lnTo>
                <a:lnTo>
                  <a:pt x="566505" y="257385"/>
                </a:lnTo>
                <a:lnTo>
                  <a:pt x="606955" y="233741"/>
                </a:lnTo>
                <a:lnTo>
                  <a:pt x="648482" y="211087"/>
                </a:lnTo>
                <a:lnTo>
                  <a:pt x="691055" y="189446"/>
                </a:lnTo>
                <a:lnTo>
                  <a:pt x="734640" y="168843"/>
                </a:lnTo>
                <a:lnTo>
                  <a:pt x="779204" y="149302"/>
                </a:lnTo>
                <a:lnTo>
                  <a:pt x="824716" y="130846"/>
                </a:lnTo>
                <a:lnTo>
                  <a:pt x="871142" y="113501"/>
                </a:lnTo>
                <a:lnTo>
                  <a:pt x="918450" y="97290"/>
                </a:lnTo>
                <a:lnTo>
                  <a:pt x="966608" y="82237"/>
                </a:lnTo>
                <a:lnTo>
                  <a:pt x="1015581" y="68366"/>
                </a:lnTo>
                <a:lnTo>
                  <a:pt x="1065339" y="55702"/>
                </a:lnTo>
                <a:lnTo>
                  <a:pt x="1115848" y="44269"/>
                </a:lnTo>
                <a:lnTo>
                  <a:pt x="1167076" y="34090"/>
                </a:lnTo>
                <a:lnTo>
                  <a:pt x="1218989" y="25191"/>
                </a:lnTo>
                <a:lnTo>
                  <a:pt x="1271556" y="17594"/>
                </a:lnTo>
                <a:lnTo>
                  <a:pt x="1324744" y="11324"/>
                </a:lnTo>
                <a:lnTo>
                  <a:pt x="1378520" y="6406"/>
                </a:lnTo>
                <a:lnTo>
                  <a:pt x="1432851" y="2863"/>
                </a:lnTo>
                <a:lnTo>
                  <a:pt x="1487705" y="719"/>
                </a:lnTo>
                <a:lnTo>
                  <a:pt x="1543050" y="0"/>
                </a:lnTo>
                <a:lnTo>
                  <a:pt x="1598394" y="719"/>
                </a:lnTo>
                <a:lnTo>
                  <a:pt x="1653248" y="2863"/>
                </a:lnTo>
                <a:lnTo>
                  <a:pt x="1707579" y="6406"/>
                </a:lnTo>
                <a:lnTo>
                  <a:pt x="1761355" y="11324"/>
                </a:lnTo>
                <a:lnTo>
                  <a:pt x="1814543" y="17594"/>
                </a:lnTo>
                <a:lnTo>
                  <a:pt x="1867110" y="25191"/>
                </a:lnTo>
                <a:lnTo>
                  <a:pt x="1919023" y="34090"/>
                </a:lnTo>
                <a:lnTo>
                  <a:pt x="1970251" y="44269"/>
                </a:lnTo>
                <a:lnTo>
                  <a:pt x="2020760" y="55702"/>
                </a:lnTo>
                <a:lnTo>
                  <a:pt x="2070518" y="68366"/>
                </a:lnTo>
                <a:lnTo>
                  <a:pt x="2119492" y="82237"/>
                </a:lnTo>
                <a:lnTo>
                  <a:pt x="2167649" y="97290"/>
                </a:lnTo>
                <a:lnTo>
                  <a:pt x="2214957" y="113501"/>
                </a:lnTo>
                <a:lnTo>
                  <a:pt x="2261383" y="130846"/>
                </a:lnTo>
                <a:lnTo>
                  <a:pt x="2306895" y="149302"/>
                </a:lnTo>
                <a:lnTo>
                  <a:pt x="2351459" y="168843"/>
                </a:lnTo>
                <a:lnTo>
                  <a:pt x="2395044" y="189446"/>
                </a:lnTo>
                <a:lnTo>
                  <a:pt x="2437617" y="211087"/>
                </a:lnTo>
                <a:lnTo>
                  <a:pt x="2479144" y="233741"/>
                </a:lnTo>
                <a:lnTo>
                  <a:pt x="2519594" y="257385"/>
                </a:lnTo>
                <a:lnTo>
                  <a:pt x="2558933" y="281994"/>
                </a:lnTo>
                <a:lnTo>
                  <a:pt x="2597130" y="307544"/>
                </a:lnTo>
                <a:lnTo>
                  <a:pt x="2634151" y="334012"/>
                </a:lnTo>
                <a:lnTo>
                  <a:pt x="2669963" y="361372"/>
                </a:lnTo>
                <a:lnTo>
                  <a:pt x="2704535" y="389601"/>
                </a:lnTo>
                <a:lnTo>
                  <a:pt x="2737833" y="418675"/>
                </a:lnTo>
                <a:lnTo>
                  <a:pt x="2769826" y="448569"/>
                </a:lnTo>
                <a:lnTo>
                  <a:pt x="2800479" y="479260"/>
                </a:lnTo>
                <a:lnTo>
                  <a:pt x="2829761" y="510723"/>
                </a:lnTo>
                <a:lnTo>
                  <a:pt x="2857639" y="542934"/>
                </a:lnTo>
                <a:lnTo>
                  <a:pt x="2884080" y="575870"/>
                </a:lnTo>
                <a:lnTo>
                  <a:pt x="2909052" y="609505"/>
                </a:lnTo>
                <a:lnTo>
                  <a:pt x="2932522" y="643816"/>
                </a:lnTo>
                <a:lnTo>
                  <a:pt x="2954457" y="678779"/>
                </a:lnTo>
                <a:lnTo>
                  <a:pt x="2974825" y="714370"/>
                </a:lnTo>
                <a:lnTo>
                  <a:pt x="2993593" y="750564"/>
                </a:lnTo>
                <a:lnTo>
                  <a:pt x="3010729" y="787337"/>
                </a:lnTo>
                <a:lnTo>
                  <a:pt x="3026199" y="824666"/>
                </a:lnTo>
                <a:lnTo>
                  <a:pt x="3039972" y="862525"/>
                </a:lnTo>
                <a:lnTo>
                  <a:pt x="3052014" y="900892"/>
                </a:lnTo>
                <a:lnTo>
                  <a:pt x="3062293" y="939741"/>
                </a:lnTo>
                <a:lnTo>
                  <a:pt x="3070776" y="979050"/>
                </a:lnTo>
                <a:lnTo>
                  <a:pt x="3077431" y="1018793"/>
                </a:lnTo>
                <a:lnTo>
                  <a:pt x="3082225" y="1058946"/>
                </a:lnTo>
                <a:lnTo>
                  <a:pt x="3082612" y="1064352"/>
                </a:lnTo>
                <a:lnTo>
                  <a:pt x="3082612" y="1216424"/>
                </a:lnTo>
                <a:lnTo>
                  <a:pt x="3077431" y="1261983"/>
                </a:lnTo>
                <a:lnTo>
                  <a:pt x="3070776" y="1301726"/>
                </a:lnTo>
                <a:lnTo>
                  <a:pt x="3062293" y="1341034"/>
                </a:lnTo>
                <a:lnTo>
                  <a:pt x="3052014" y="1379884"/>
                </a:lnTo>
                <a:lnTo>
                  <a:pt x="3039972" y="1418251"/>
                </a:lnTo>
                <a:lnTo>
                  <a:pt x="3026199" y="1456110"/>
                </a:lnTo>
                <a:lnTo>
                  <a:pt x="3010729" y="1493439"/>
                </a:lnTo>
                <a:lnTo>
                  <a:pt x="2993593" y="1530212"/>
                </a:lnTo>
                <a:lnTo>
                  <a:pt x="2974825" y="1566406"/>
                </a:lnTo>
                <a:lnTo>
                  <a:pt x="2954457" y="1601997"/>
                </a:lnTo>
                <a:lnTo>
                  <a:pt x="2932522" y="1636960"/>
                </a:lnTo>
                <a:lnTo>
                  <a:pt x="2909052" y="1671271"/>
                </a:lnTo>
                <a:lnTo>
                  <a:pt x="2884080" y="1704906"/>
                </a:lnTo>
                <a:lnTo>
                  <a:pt x="2857639" y="1737842"/>
                </a:lnTo>
                <a:lnTo>
                  <a:pt x="2829761" y="1770053"/>
                </a:lnTo>
                <a:lnTo>
                  <a:pt x="2800479" y="1801516"/>
                </a:lnTo>
                <a:lnTo>
                  <a:pt x="2769826" y="1832207"/>
                </a:lnTo>
                <a:lnTo>
                  <a:pt x="2737833" y="1862101"/>
                </a:lnTo>
                <a:lnTo>
                  <a:pt x="2704535" y="1891175"/>
                </a:lnTo>
                <a:lnTo>
                  <a:pt x="2669963" y="1919404"/>
                </a:lnTo>
                <a:lnTo>
                  <a:pt x="2634151" y="1946764"/>
                </a:lnTo>
                <a:lnTo>
                  <a:pt x="2597130" y="1973232"/>
                </a:lnTo>
                <a:lnTo>
                  <a:pt x="2558933" y="1998782"/>
                </a:lnTo>
                <a:lnTo>
                  <a:pt x="2519594" y="2023391"/>
                </a:lnTo>
                <a:lnTo>
                  <a:pt x="2479144" y="2047035"/>
                </a:lnTo>
                <a:lnTo>
                  <a:pt x="2437617" y="2069689"/>
                </a:lnTo>
                <a:lnTo>
                  <a:pt x="2395044" y="2091330"/>
                </a:lnTo>
                <a:lnTo>
                  <a:pt x="2351459" y="2111933"/>
                </a:lnTo>
                <a:lnTo>
                  <a:pt x="2306895" y="2131474"/>
                </a:lnTo>
                <a:lnTo>
                  <a:pt x="2261383" y="2149930"/>
                </a:lnTo>
                <a:lnTo>
                  <a:pt x="2214957" y="2167275"/>
                </a:lnTo>
                <a:lnTo>
                  <a:pt x="2167649" y="2183486"/>
                </a:lnTo>
                <a:lnTo>
                  <a:pt x="2119492" y="2198539"/>
                </a:lnTo>
                <a:lnTo>
                  <a:pt x="2070518" y="2212410"/>
                </a:lnTo>
                <a:lnTo>
                  <a:pt x="2020760" y="2225074"/>
                </a:lnTo>
                <a:lnTo>
                  <a:pt x="1970251" y="2236507"/>
                </a:lnTo>
                <a:lnTo>
                  <a:pt x="1919023" y="2246686"/>
                </a:lnTo>
                <a:lnTo>
                  <a:pt x="1867110" y="2255586"/>
                </a:lnTo>
                <a:lnTo>
                  <a:pt x="1814543" y="2263182"/>
                </a:lnTo>
                <a:lnTo>
                  <a:pt x="1761355" y="2269452"/>
                </a:lnTo>
                <a:lnTo>
                  <a:pt x="1707579" y="2274370"/>
                </a:lnTo>
                <a:lnTo>
                  <a:pt x="1653248" y="2277913"/>
                </a:lnTo>
                <a:lnTo>
                  <a:pt x="1598394" y="2280057"/>
                </a:lnTo>
                <a:lnTo>
                  <a:pt x="1543050" y="2280776"/>
                </a:lnTo>
                <a:close/>
              </a:path>
            </a:pathLst>
          </a:custGeom>
          <a:solidFill>
            <a:srgbClr val="203B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51886" y="5389983"/>
            <a:ext cx="2384425" cy="87058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sz="2500" spc="-130" dirty="0">
                <a:solidFill>
                  <a:srgbClr val="F5E4E1"/>
                </a:solidFill>
                <a:latin typeface="Arial Black"/>
                <a:cs typeface="Arial Black"/>
              </a:rPr>
              <a:t>Trouble</a:t>
            </a:r>
            <a:r>
              <a:rPr sz="2500" spc="-150" dirty="0">
                <a:solidFill>
                  <a:srgbClr val="F5E4E1"/>
                </a:solidFill>
                <a:latin typeface="Arial Black"/>
                <a:cs typeface="Arial Black"/>
              </a:rPr>
              <a:t> </a:t>
            </a:r>
            <a:r>
              <a:rPr sz="2500" spc="-25" dirty="0">
                <a:solidFill>
                  <a:srgbClr val="F5E4E1"/>
                </a:solidFill>
                <a:latin typeface="Arial Black"/>
                <a:cs typeface="Arial Black"/>
              </a:rPr>
              <a:t>du</a:t>
            </a:r>
            <a:endParaRPr sz="25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sz="2500" spc="-110" dirty="0">
                <a:solidFill>
                  <a:srgbClr val="F5E4E1"/>
                </a:solidFill>
                <a:latin typeface="Arial Black"/>
                <a:cs typeface="Arial Black"/>
              </a:rPr>
              <a:t>comportement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Aller</a:t>
            </a:r>
            <a:r>
              <a:rPr spc="-114" dirty="0"/>
              <a:t> </a:t>
            </a:r>
            <a:r>
              <a:rPr dirty="0"/>
              <a:t>plus</a:t>
            </a:r>
            <a:r>
              <a:rPr spc="-110" dirty="0"/>
              <a:t> </a:t>
            </a:r>
            <a:r>
              <a:rPr dirty="0"/>
              <a:t>loin</a:t>
            </a:r>
            <a:r>
              <a:rPr spc="-110" dirty="0"/>
              <a:t> </a:t>
            </a:r>
            <a:r>
              <a:rPr dirty="0"/>
              <a:t>que</a:t>
            </a:r>
            <a:r>
              <a:rPr spc="-114" dirty="0"/>
              <a:t> </a:t>
            </a:r>
            <a:r>
              <a:rPr dirty="0"/>
              <a:t>les</a:t>
            </a:r>
            <a:r>
              <a:rPr spc="-110" dirty="0"/>
              <a:t> </a:t>
            </a:r>
            <a:r>
              <a:rPr dirty="0"/>
              <a:t>troubles</a:t>
            </a:r>
            <a:r>
              <a:rPr spc="-110" dirty="0"/>
              <a:t> </a:t>
            </a:r>
            <a:r>
              <a:rPr dirty="0"/>
              <a:t>du</a:t>
            </a:r>
            <a:r>
              <a:rPr spc="-114" dirty="0"/>
              <a:t> </a:t>
            </a:r>
            <a:r>
              <a:rPr spc="-10" dirty="0"/>
              <a:t>comportement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66174" y="2374126"/>
            <a:ext cx="3958590" cy="479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50" spc="-95" dirty="0">
                <a:solidFill>
                  <a:srgbClr val="325C78"/>
                </a:solidFill>
                <a:latin typeface="Arial Black"/>
                <a:cs typeface="Arial Black"/>
              </a:rPr>
              <a:t>Identifier</a:t>
            </a:r>
            <a:r>
              <a:rPr sz="2950" spc="-18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215" dirty="0">
                <a:solidFill>
                  <a:srgbClr val="325C78"/>
                </a:solidFill>
                <a:latin typeface="Arial Black"/>
                <a:cs typeface="Arial Black"/>
              </a:rPr>
              <a:t>les</a:t>
            </a:r>
            <a:r>
              <a:rPr sz="2950" spc="-18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40" dirty="0">
                <a:solidFill>
                  <a:srgbClr val="325C78"/>
                </a:solidFill>
                <a:latin typeface="Arial Black"/>
                <a:cs typeface="Arial Black"/>
              </a:rPr>
              <a:t>besoins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92806" y="3626768"/>
            <a:ext cx="2205355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dirty="0">
                <a:latin typeface="Lucida Sans Unicode"/>
                <a:cs typeface="Lucida Sans Unicode"/>
              </a:rPr>
              <a:t>Besoin</a:t>
            </a:r>
            <a:r>
              <a:rPr sz="1850" spc="-114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de</a:t>
            </a:r>
            <a:r>
              <a:rPr sz="1850" spc="-110" dirty="0">
                <a:latin typeface="Lucida Sans Unicode"/>
                <a:cs typeface="Lucida Sans Unicode"/>
              </a:rPr>
              <a:t> </a:t>
            </a:r>
            <a:r>
              <a:rPr sz="1850" spc="-30" dirty="0">
                <a:latin typeface="Lucida Sans Unicode"/>
                <a:cs typeface="Lucida Sans Unicode"/>
              </a:rPr>
              <a:t>sécurité</a:t>
            </a:r>
            <a:r>
              <a:rPr sz="1850" spc="-114" dirty="0">
                <a:latin typeface="Lucida Sans Unicode"/>
                <a:cs typeface="Lucida Sans Unicode"/>
              </a:rPr>
              <a:t> </a:t>
            </a:r>
            <a:r>
              <a:rPr sz="1850" spc="-50" dirty="0">
                <a:latin typeface="Lucida Sans Unicode"/>
                <a:cs typeface="Lucida Sans Unicode"/>
              </a:rPr>
              <a:t>?</a:t>
            </a:r>
            <a:endParaRPr sz="18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730689" y="5121105"/>
            <a:ext cx="2217420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dirty="0">
                <a:latin typeface="Lucida Sans Unicode"/>
                <a:cs typeface="Lucida Sans Unicode"/>
              </a:rPr>
              <a:t>Besoin</a:t>
            </a:r>
            <a:r>
              <a:rPr sz="1850" spc="-120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de</a:t>
            </a:r>
            <a:r>
              <a:rPr sz="1850" spc="-114" dirty="0">
                <a:latin typeface="Lucida Sans Unicode"/>
                <a:cs typeface="Lucida Sans Unicode"/>
              </a:rPr>
              <a:t> </a:t>
            </a:r>
            <a:r>
              <a:rPr sz="1850" spc="-35" dirty="0">
                <a:latin typeface="Lucida Sans Unicode"/>
                <a:cs typeface="Lucida Sans Unicode"/>
              </a:rPr>
              <a:t>discuter</a:t>
            </a:r>
            <a:r>
              <a:rPr sz="1850" spc="-110" dirty="0">
                <a:latin typeface="Lucida Sans Unicode"/>
                <a:cs typeface="Lucida Sans Unicode"/>
              </a:rPr>
              <a:t> </a:t>
            </a:r>
            <a:r>
              <a:rPr sz="1850" spc="-50" dirty="0">
                <a:latin typeface="Lucida Sans Unicode"/>
                <a:cs typeface="Lucida Sans Unicode"/>
              </a:rPr>
              <a:t>?</a:t>
            </a:r>
            <a:endParaRPr sz="18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76737" y="6611384"/>
            <a:ext cx="2378710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dirty="0">
                <a:latin typeface="Lucida Sans Unicode"/>
                <a:cs typeface="Lucida Sans Unicode"/>
              </a:rPr>
              <a:t>Besoin</a:t>
            </a:r>
            <a:r>
              <a:rPr sz="1850" spc="-105" dirty="0">
                <a:latin typeface="Lucida Sans Unicode"/>
                <a:cs typeface="Lucida Sans Unicode"/>
              </a:rPr>
              <a:t> </a:t>
            </a:r>
            <a:r>
              <a:rPr sz="1850" spc="-45" dirty="0">
                <a:latin typeface="Lucida Sans Unicode"/>
                <a:cs typeface="Lucida Sans Unicode"/>
              </a:rPr>
              <a:t>d’autonomie</a:t>
            </a:r>
            <a:r>
              <a:rPr sz="1850" spc="-105" dirty="0">
                <a:latin typeface="Lucida Sans Unicode"/>
                <a:cs typeface="Lucida Sans Unicode"/>
              </a:rPr>
              <a:t> </a:t>
            </a:r>
            <a:r>
              <a:rPr sz="1850" spc="-50" dirty="0">
                <a:latin typeface="Lucida Sans Unicode"/>
                <a:cs typeface="Lucida Sans Unicode"/>
              </a:rPr>
              <a:t>?</a:t>
            </a:r>
            <a:endParaRPr sz="18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440040" y="3486466"/>
            <a:ext cx="5276215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dirty="0">
                <a:latin typeface="Lucida Sans Unicode"/>
                <a:cs typeface="Lucida Sans Unicode"/>
              </a:rPr>
              <a:t>Besoin</a:t>
            </a:r>
            <a:r>
              <a:rPr sz="1850" spc="-95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de</a:t>
            </a:r>
            <a:r>
              <a:rPr sz="1850" spc="-95" dirty="0">
                <a:latin typeface="Lucida Sans Unicode"/>
                <a:cs typeface="Lucida Sans Unicode"/>
              </a:rPr>
              <a:t> </a:t>
            </a:r>
            <a:r>
              <a:rPr sz="1850" spc="-20" dirty="0">
                <a:latin typeface="Lucida Sans Unicode"/>
                <a:cs typeface="Lucida Sans Unicode"/>
              </a:rPr>
              <a:t>réduire</a:t>
            </a:r>
            <a:r>
              <a:rPr sz="1850" spc="-95" dirty="0">
                <a:latin typeface="Lucida Sans Unicode"/>
                <a:cs typeface="Lucida Sans Unicode"/>
              </a:rPr>
              <a:t> </a:t>
            </a:r>
            <a:r>
              <a:rPr sz="1850" spc="-40" dirty="0">
                <a:latin typeface="Lucida Sans Unicode"/>
                <a:cs typeface="Lucida Sans Unicode"/>
              </a:rPr>
              <a:t>les</a:t>
            </a:r>
            <a:r>
              <a:rPr sz="1850" spc="-95" dirty="0">
                <a:latin typeface="Lucida Sans Unicode"/>
                <a:cs typeface="Lucida Sans Unicode"/>
              </a:rPr>
              <a:t> </a:t>
            </a:r>
            <a:r>
              <a:rPr sz="1850" spc="-40" dirty="0">
                <a:latin typeface="Lucida Sans Unicode"/>
                <a:cs typeface="Lucida Sans Unicode"/>
              </a:rPr>
              <a:t>stimulations</a:t>
            </a:r>
            <a:r>
              <a:rPr sz="1850" spc="-95" dirty="0">
                <a:latin typeface="Lucida Sans Unicode"/>
                <a:cs typeface="Lucida Sans Unicode"/>
              </a:rPr>
              <a:t> </a:t>
            </a:r>
            <a:r>
              <a:rPr sz="1850" spc="-35" dirty="0">
                <a:latin typeface="Lucida Sans Unicode"/>
                <a:cs typeface="Lucida Sans Unicode"/>
              </a:rPr>
              <a:t>sensorielles</a:t>
            </a:r>
            <a:r>
              <a:rPr sz="1850" spc="-90" dirty="0">
                <a:latin typeface="Lucida Sans Unicode"/>
                <a:cs typeface="Lucida Sans Unicode"/>
              </a:rPr>
              <a:t> </a:t>
            </a:r>
            <a:r>
              <a:rPr sz="1850" spc="-50" dirty="0">
                <a:latin typeface="Lucida Sans Unicode"/>
                <a:cs typeface="Lucida Sans Unicode"/>
              </a:rPr>
              <a:t>?</a:t>
            </a:r>
            <a:endParaRPr sz="18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944516" y="5121105"/>
            <a:ext cx="3547110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dirty="0">
                <a:latin typeface="Lucida Sans Unicode"/>
                <a:cs typeface="Lucida Sans Unicode"/>
              </a:rPr>
              <a:t>Besoin</a:t>
            </a:r>
            <a:r>
              <a:rPr sz="1850" spc="-105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de</a:t>
            </a:r>
            <a:r>
              <a:rPr sz="1850" spc="-105" dirty="0">
                <a:latin typeface="Lucida Sans Unicode"/>
                <a:cs typeface="Lucida Sans Unicode"/>
              </a:rPr>
              <a:t> </a:t>
            </a:r>
            <a:r>
              <a:rPr sz="1850" spc="-20" dirty="0">
                <a:latin typeface="Lucida Sans Unicode"/>
                <a:cs typeface="Lucida Sans Unicode"/>
              </a:rPr>
              <a:t>réduire</a:t>
            </a:r>
            <a:r>
              <a:rPr sz="1850" spc="-105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une</a:t>
            </a:r>
            <a:r>
              <a:rPr sz="1850" spc="-100" dirty="0">
                <a:latin typeface="Lucida Sans Unicode"/>
                <a:cs typeface="Lucida Sans Unicode"/>
              </a:rPr>
              <a:t> </a:t>
            </a:r>
            <a:r>
              <a:rPr sz="1850" spc="-25" dirty="0">
                <a:latin typeface="Lucida Sans Unicode"/>
                <a:cs typeface="Lucida Sans Unicode"/>
              </a:rPr>
              <a:t>douleur</a:t>
            </a:r>
            <a:r>
              <a:rPr sz="1850" spc="-105" dirty="0">
                <a:latin typeface="Lucida Sans Unicode"/>
                <a:cs typeface="Lucida Sans Unicode"/>
              </a:rPr>
              <a:t> </a:t>
            </a:r>
            <a:r>
              <a:rPr sz="1850" spc="-50" dirty="0">
                <a:latin typeface="Lucida Sans Unicode"/>
                <a:cs typeface="Lucida Sans Unicode"/>
              </a:rPr>
              <a:t>?</a:t>
            </a:r>
            <a:endParaRPr sz="18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692303" y="6755743"/>
            <a:ext cx="3060065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dirty="0">
                <a:latin typeface="Lucida Sans Unicode"/>
                <a:cs typeface="Lucida Sans Unicode"/>
              </a:rPr>
              <a:t>Besoin</a:t>
            </a:r>
            <a:r>
              <a:rPr sz="1850" spc="-110" dirty="0">
                <a:latin typeface="Lucida Sans Unicode"/>
                <a:cs typeface="Lucida Sans Unicode"/>
              </a:rPr>
              <a:t> </a:t>
            </a:r>
            <a:r>
              <a:rPr sz="1850" dirty="0">
                <a:latin typeface="Lucida Sans Unicode"/>
                <a:cs typeface="Lucida Sans Unicode"/>
              </a:rPr>
              <a:t>de</a:t>
            </a:r>
            <a:r>
              <a:rPr sz="1850" spc="-110" dirty="0">
                <a:latin typeface="Lucida Sans Unicode"/>
                <a:cs typeface="Lucida Sans Unicode"/>
              </a:rPr>
              <a:t> </a:t>
            </a:r>
            <a:r>
              <a:rPr sz="1850" spc="-25" dirty="0">
                <a:latin typeface="Lucida Sans Unicode"/>
                <a:cs typeface="Lucida Sans Unicode"/>
              </a:rPr>
              <a:t>compréhension</a:t>
            </a:r>
            <a:r>
              <a:rPr sz="1850" spc="-110" dirty="0">
                <a:latin typeface="Lucida Sans Unicode"/>
                <a:cs typeface="Lucida Sans Unicode"/>
              </a:rPr>
              <a:t> </a:t>
            </a:r>
            <a:r>
              <a:rPr sz="1850" spc="-50" dirty="0">
                <a:latin typeface="Lucida Sans Unicode"/>
                <a:cs typeface="Lucida Sans Unicode"/>
              </a:rPr>
              <a:t>?</a:t>
            </a:r>
            <a:endParaRPr sz="1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503" y="2851063"/>
            <a:ext cx="3865879" cy="38735"/>
          </a:xfrm>
          <a:custGeom>
            <a:avLst/>
            <a:gdLst/>
            <a:ahLst/>
            <a:cxnLst/>
            <a:rect l="l" t="t" r="r" b="b"/>
            <a:pathLst>
              <a:path w="3865879" h="38735">
                <a:moveTo>
                  <a:pt x="0" y="38244"/>
                </a:moveTo>
                <a:lnTo>
                  <a:pt x="3865698" y="0"/>
                </a:lnTo>
              </a:path>
            </a:pathLst>
          </a:custGeom>
          <a:ln w="9524">
            <a:solidFill>
              <a:srgbClr val="325C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00949" y="4681559"/>
            <a:ext cx="3082925" cy="2280920"/>
          </a:xfrm>
          <a:custGeom>
            <a:avLst/>
            <a:gdLst/>
            <a:ahLst/>
            <a:cxnLst/>
            <a:rect l="l" t="t" r="r" b="b"/>
            <a:pathLst>
              <a:path w="3082925" h="2280920">
                <a:moveTo>
                  <a:pt x="1543050" y="2280776"/>
                </a:moveTo>
                <a:lnTo>
                  <a:pt x="1487705" y="2280057"/>
                </a:lnTo>
                <a:lnTo>
                  <a:pt x="1432851" y="2277913"/>
                </a:lnTo>
                <a:lnTo>
                  <a:pt x="1378520" y="2274370"/>
                </a:lnTo>
                <a:lnTo>
                  <a:pt x="1324744" y="2269452"/>
                </a:lnTo>
                <a:lnTo>
                  <a:pt x="1271556" y="2263182"/>
                </a:lnTo>
                <a:lnTo>
                  <a:pt x="1218989" y="2255586"/>
                </a:lnTo>
                <a:lnTo>
                  <a:pt x="1167076" y="2246686"/>
                </a:lnTo>
                <a:lnTo>
                  <a:pt x="1115848" y="2236507"/>
                </a:lnTo>
                <a:lnTo>
                  <a:pt x="1065339" y="2225074"/>
                </a:lnTo>
                <a:lnTo>
                  <a:pt x="1015581" y="2212410"/>
                </a:lnTo>
                <a:lnTo>
                  <a:pt x="966608" y="2198539"/>
                </a:lnTo>
                <a:lnTo>
                  <a:pt x="918450" y="2183486"/>
                </a:lnTo>
                <a:lnTo>
                  <a:pt x="871142" y="2167275"/>
                </a:lnTo>
                <a:lnTo>
                  <a:pt x="824716" y="2149930"/>
                </a:lnTo>
                <a:lnTo>
                  <a:pt x="779204" y="2131474"/>
                </a:lnTo>
                <a:lnTo>
                  <a:pt x="734640" y="2111933"/>
                </a:lnTo>
                <a:lnTo>
                  <a:pt x="691055" y="2091330"/>
                </a:lnTo>
                <a:lnTo>
                  <a:pt x="648482" y="2069689"/>
                </a:lnTo>
                <a:lnTo>
                  <a:pt x="606955" y="2047035"/>
                </a:lnTo>
                <a:lnTo>
                  <a:pt x="566505" y="2023391"/>
                </a:lnTo>
                <a:lnTo>
                  <a:pt x="527166" y="1998782"/>
                </a:lnTo>
                <a:lnTo>
                  <a:pt x="488969" y="1973232"/>
                </a:lnTo>
                <a:lnTo>
                  <a:pt x="451948" y="1946764"/>
                </a:lnTo>
                <a:lnTo>
                  <a:pt x="416136" y="1919404"/>
                </a:lnTo>
                <a:lnTo>
                  <a:pt x="381564" y="1891175"/>
                </a:lnTo>
                <a:lnTo>
                  <a:pt x="348266" y="1862101"/>
                </a:lnTo>
                <a:lnTo>
                  <a:pt x="316273" y="1832207"/>
                </a:lnTo>
                <a:lnTo>
                  <a:pt x="285620" y="1801516"/>
                </a:lnTo>
                <a:lnTo>
                  <a:pt x="256338" y="1770053"/>
                </a:lnTo>
                <a:lnTo>
                  <a:pt x="228460" y="1737842"/>
                </a:lnTo>
                <a:lnTo>
                  <a:pt x="202019" y="1704906"/>
                </a:lnTo>
                <a:lnTo>
                  <a:pt x="177047" y="1671271"/>
                </a:lnTo>
                <a:lnTo>
                  <a:pt x="153577" y="1636960"/>
                </a:lnTo>
                <a:lnTo>
                  <a:pt x="131642" y="1601997"/>
                </a:lnTo>
                <a:lnTo>
                  <a:pt x="111274" y="1566406"/>
                </a:lnTo>
                <a:lnTo>
                  <a:pt x="92506" y="1530212"/>
                </a:lnTo>
                <a:lnTo>
                  <a:pt x="75370" y="1493439"/>
                </a:lnTo>
                <a:lnTo>
                  <a:pt x="59900" y="1456110"/>
                </a:lnTo>
                <a:lnTo>
                  <a:pt x="46127" y="1418251"/>
                </a:lnTo>
                <a:lnTo>
                  <a:pt x="34085" y="1379884"/>
                </a:lnTo>
                <a:lnTo>
                  <a:pt x="23806" y="1341034"/>
                </a:lnTo>
                <a:lnTo>
                  <a:pt x="15323" y="1301726"/>
                </a:lnTo>
                <a:lnTo>
                  <a:pt x="8668" y="1261983"/>
                </a:lnTo>
                <a:lnTo>
                  <a:pt x="3874" y="1221830"/>
                </a:lnTo>
                <a:lnTo>
                  <a:pt x="974" y="1181290"/>
                </a:lnTo>
                <a:lnTo>
                  <a:pt x="0" y="1140388"/>
                </a:lnTo>
                <a:lnTo>
                  <a:pt x="974" y="1099486"/>
                </a:lnTo>
                <a:lnTo>
                  <a:pt x="3874" y="1058946"/>
                </a:lnTo>
                <a:lnTo>
                  <a:pt x="8668" y="1018793"/>
                </a:lnTo>
                <a:lnTo>
                  <a:pt x="15323" y="979050"/>
                </a:lnTo>
                <a:lnTo>
                  <a:pt x="23806" y="939741"/>
                </a:lnTo>
                <a:lnTo>
                  <a:pt x="34085" y="900892"/>
                </a:lnTo>
                <a:lnTo>
                  <a:pt x="46127" y="862525"/>
                </a:lnTo>
                <a:lnTo>
                  <a:pt x="59900" y="824666"/>
                </a:lnTo>
                <a:lnTo>
                  <a:pt x="75370" y="787337"/>
                </a:lnTo>
                <a:lnTo>
                  <a:pt x="92506" y="750564"/>
                </a:lnTo>
                <a:lnTo>
                  <a:pt x="111274" y="714370"/>
                </a:lnTo>
                <a:lnTo>
                  <a:pt x="131642" y="678779"/>
                </a:lnTo>
                <a:lnTo>
                  <a:pt x="153577" y="643816"/>
                </a:lnTo>
                <a:lnTo>
                  <a:pt x="177047" y="609505"/>
                </a:lnTo>
                <a:lnTo>
                  <a:pt x="202019" y="575870"/>
                </a:lnTo>
                <a:lnTo>
                  <a:pt x="228460" y="542934"/>
                </a:lnTo>
                <a:lnTo>
                  <a:pt x="256338" y="510723"/>
                </a:lnTo>
                <a:lnTo>
                  <a:pt x="285620" y="479260"/>
                </a:lnTo>
                <a:lnTo>
                  <a:pt x="316273" y="448569"/>
                </a:lnTo>
                <a:lnTo>
                  <a:pt x="348266" y="418675"/>
                </a:lnTo>
                <a:lnTo>
                  <a:pt x="381564" y="389601"/>
                </a:lnTo>
                <a:lnTo>
                  <a:pt x="416136" y="361372"/>
                </a:lnTo>
                <a:lnTo>
                  <a:pt x="451948" y="334012"/>
                </a:lnTo>
                <a:lnTo>
                  <a:pt x="488969" y="307544"/>
                </a:lnTo>
                <a:lnTo>
                  <a:pt x="527166" y="281994"/>
                </a:lnTo>
                <a:lnTo>
                  <a:pt x="566505" y="257385"/>
                </a:lnTo>
                <a:lnTo>
                  <a:pt x="606955" y="233741"/>
                </a:lnTo>
                <a:lnTo>
                  <a:pt x="648482" y="211087"/>
                </a:lnTo>
                <a:lnTo>
                  <a:pt x="691055" y="189446"/>
                </a:lnTo>
                <a:lnTo>
                  <a:pt x="734640" y="168843"/>
                </a:lnTo>
                <a:lnTo>
                  <a:pt x="779204" y="149302"/>
                </a:lnTo>
                <a:lnTo>
                  <a:pt x="824716" y="130846"/>
                </a:lnTo>
                <a:lnTo>
                  <a:pt x="871142" y="113501"/>
                </a:lnTo>
                <a:lnTo>
                  <a:pt x="918450" y="97290"/>
                </a:lnTo>
                <a:lnTo>
                  <a:pt x="966608" y="82237"/>
                </a:lnTo>
                <a:lnTo>
                  <a:pt x="1015581" y="68366"/>
                </a:lnTo>
                <a:lnTo>
                  <a:pt x="1065339" y="55702"/>
                </a:lnTo>
                <a:lnTo>
                  <a:pt x="1115848" y="44269"/>
                </a:lnTo>
                <a:lnTo>
                  <a:pt x="1167076" y="34090"/>
                </a:lnTo>
                <a:lnTo>
                  <a:pt x="1218989" y="25191"/>
                </a:lnTo>
                <a:lnTo>
                  <a:pt x="1271556" y="17594"/>
                </a:lnTo>
                <a:lnTo>
                  <a:pt x="1324744" y="11324"/>
                </a:lnTo>
                <a:lnTo>
                  <a:pt x="1378520" y="6406"/>
                </a:lnTo>
                <a:lnTo>
                  <a:pt x="1432851" y="2863"/>
                </a:lnTo>
                <a:lnTo>
                  <a:pt x="1487705" y="719"/>
                </a:lnTo>
                <a:lnTo>
                  <a:pt x="1543050" y="0"/>
                </a:lnTo>
                <a:lnTo>
                  <a:pt x="1598394" y="719"/>
                </a:lnTo>
                <a:lnTo>
                  <a:pt x="1653248" y="2863"/>
                </a:lnTo>
                <a:lnTo>
                  <a:pt x="1707579" y="6406"/>
                </a:lnTo>
                <a:lnTo>
                  <a:pt x="1761355" y="11324"/>
                </a:lnTo>
                <a:lnTo>
                  <a:pt x="1814543" y="17594"/>
                </a:lnTo>
                <a:lnTo>
                  <a:pt x="1867110" y="25191"/>
                </a:lnTo>
                <a:lnTo>
                  <a:pt x="1919023" y="34090"/>
                </a:lnTo>
                <a:lnTo>
                  <a:pt x="1970251" y="44269"/>
                </a:lnTo>
                <a:lnTo>
                  <a:pt x="2020760" y="55702"/>
                </a:lnTo>
                <a:lnTo>
                  <a:pt x="2070518" y="68366"/>
                </a:lnTo>
                <a:lnTo>
                  <a:pt x="2119492" y="82237"/>
                </a:lnTo>
                <a:lnTo>
                  <a:pt x="2167649" y="97290"/>
                </a:lnTo>
                <a:lnTo>
                  <a:pt x="2214957" y="113501"/>
                </a:lnTo>
                <a:lnTo>
                  <a:pt x="2261383" y="130846"/>
                </a:lnTo>
                <a:lnTo>
                  <a:pt x="2306895" y="149302"/>
                </a:lnTo>
                <a:lnTo>
                  <a:pt x="2351459" y="168843"/>
                </a:lnTo>
                <a:lnTo>
                  <a:pt x="2395044" y="189446"/>
                </a:lnTo>
                <a:lnTo>
                  <a:pt x="2437617" y="211087"/>
                </a:lnTo>
                <a:lnTo>
                  <a:pt x="2479144" y="233741"/>
                </a:lnTo>
                <a:lnTo>
                  <a:pt x="2519594" y="257385"/>
                </a:lnTo>
                <a:lnTo>
                  <a:pt x="2558933" y="281994"/>
                </a:lnTo>
                <a:lnTo>
                  <a:pt x="2597130" y="307544"/>
                </a:lnTo>
                <a:lnTo>
                  <a:pt x="2634151" y="334012"/>
                </a:lnTo>
                <a:lnTo>
                  <a:pt x="2669963" y="361372"/>
                </a:lnTo>
                <a:lnTo>
                  <a:pt x="2704535" y="389601"/>
                </a:lnTo>
                <a:lnTo>
                  <a:pt x="2737833" y="418675"/>
                </a:lnTo>
                <a:lnTo>
                  <a:pt x="2769826" y="448569"/>
                </a:lnTo>
                <a:lnTo>
                  <a:pt x="2800479" y="479260"/>
                </a:lnTo>
                <a:lnTo>
                  <a:pt x="2829761" y="510723"/>
                </a:lnTo>
                <a:lnTo>
                  <a:pt x="2857639" y="542934"/>
                </a:lnTo>
                <a:lnTo>
                  <a:pt x="2884080" y="575870"/>
                </a:lnTo>
                <a:lnTo>
                  <a:pt x="2909052" y="609505"/>
                </a:lnTo>
                <a:lnTo>
                  <a:pt x="2932522" y="643816"/>
                </a:lnTo>
                <a:lnTo>
                  <a:pt x="2954457" y="678779"/>
                </a:lnTo>
                <a:lnTo>
                  <a:pt x="2974825" y="714370"/>
                </a:lnTo>
                <a:lnTo>
                  <a:pt x="2993593" y="750564"/>
                </a:lnTo>
                <a:lnTo>
                  <a:pt x="3010729" y="787337"/>
                </a:lnTo>
                <a:lnTo>
                  <a:pt x="3026199" y="824666"/>
                </a:lnTo>
                <a:lnTo>
                  <a:pt x="3039972" y="862525"/>
                </a:lnTo>
                <a:lnTo>
                  <a:pt x="3052014" y="900892"/>
                </a:lnTo>
                <a:lnTo>
                  <a:pt x="3062293" y="939741"/>
                </a:lnTo>
                <a:lnTo>
                  <a:pt x="3070776" y="979050"/>
                </a:lnTo>
                <a:lnTo>
                  <a:pt x="3077431" y="1018793"/>
                </a:lnTo>
                <a:lnTo>
                  <a:pt x="3082225" y="1058946"/>
                </a:lnTo>
                <a:lnTo>
                  <a:pt x="3082612" y="1064352"/>
                </a:lnTo>
                <a:lnTo>
                  <a:pt x="3082612" y="1216424"/>
                </a:lnTo>
                <a:lnTo>
                  <a:pt x="3077431" y="1261983"/>
                </a:lnTo>
                <a:lnTo>
                  <a:pt x="3070776" y="1301726"/>
                </a:lnTo>
                <a:lnTo>
                  <a:pt x="3062293" y="1341034"/>
                </a:lnTo>
                <a:lnTo>
                  <a:pt x="3052014" y="1379884"/>
                </a:lnTo>
                <a:lnTo>
                  <a:pt x="3039972" y="1418251"/>
                </a:lnTo>
                <a:lnTo>
                  <a:pt x="3026199" y="1456110"/>
                </a:lnTo>
                <a:lnTo>
                  <a:pt x="3010729" y="1493439"/>
                </a:lnTo>
                <a:lnTo>
                  <a:pt x="2993593" y="1530212"/>
                </a:lnTo>
                <a:lnTo>
                  <a:pt x="2974825" y="1566406"/>
                </a:lnTo>
                <a:lnTo>
                  <a:pt x="2954457" y="1601997"/>
                </a:lnTo>
                <a:lnTo>
                  <a:pt x="2932522" y="1636960"/>
                </a:lnTo>
                <a:lnTo>
                  <a:pt x="2909052" y="1671271"/>
                </a:lnTo>
                <a:lnTo>
                  <a:pt x="2884080" y="1704906"/>
                </a:lnTo>
                <a:lnTo>
                  <a:pt x="2857639" y="1737842"/>
                </a:lnTo>
                <a:lnTo>
                  <a:pt x="2829761" y="1770053"/>
                </a:lnTo>
                <a:lnTo>
                  <a:pt x="2800479" y="1801516"/>
                </a:lnTo>
                <a:lnTo>
                  <a:pt x="2769826" y="1832207"/>
                </a:lnTo>
                <a:lnTo>
                  <a:pt x="2737833" y="1862101"/>
                </a:lnTo>
                <a:lnTo>
                  <a:pt x="2704535" y="1891175"/>
                </a:lnTo>
                <a:lnTo>
                  <a:pt x="2669963" y="1919404"/>
                </a:lnTo>
                <a:lnTo>
                  <a:pt x="2634151" y="1946764"/>
                </a:lnTo>
                <a:lnTo>
                  <a:pt x="2597130" y="1973232"/>
                </a:lnTo>
                <a:lnTo>
                  <a:pt x="2558933" y="1998782"/>
                </a:lnTo>
                <a:lnTo>
                  <a:pt x="2519594" y="2023391"/>
                </a:lnTo>
                <a:lnTo>
                  <a:pt x="2479144" y="2047035"/>
                </a:lnTo>
                <a:lnTo>
                  <a:pt x="2437617" y="2069689"/>
                </a:lnTo>
                <a:lnTo>
                  <a:pt x="2395044" y="2091330"/>
                </a:lnTo>
                <a:lnTo>
                  <a:pt x="2351459" y="2111933"/>
                </a:lnTo>
                <a:lnTo>
                  <a:pt x="2306895" y="2131474"/>
                </a:lnTo>
                <a:lnTo>
                  <a:pt x="2261383" y="2149930"/>
                </a:lnTo>
                <a:lnTo>
                  <a:pt x="2214957" y="2167275"/>
                </a:lnTo>
                <a:lnTo>
                  <a:pt x="2167649" y="2183486"/>
                </a:lnTo>
                <a:lnTo>
                  <a:pt x="2119492" y="2198539"/>
                </a:lnTo>
                <a:lnTo>
                  <a:pt x="2070518" y="2212410"/>
                </a:lnTo>
                <a:lnTo>
                  <a:pt x="2020760" y="2225074"/>
                </a:lnTo>
                <a:lnTo>
                  <a:pt x="1970251" y="2236507"/>
                </a:lnTo>
                <a:lnTo>
                  <a:pt x="1919023" y="2246686"/>
                </a:lnTo>
                <a:lnTo>
                  <a:pt x="1867110" y="2255586"/>
                </a:lnTo>
                <a:lnTo>
                  <a:pt x="1814543" y="2263182"/>
                </a:lnTo>
                <a:lnTo>
                  <a:pt x="1761355" y="2269452"/>
                </a:lnTo>
                <a:lnTo>
                  <a:pt x="1707579" y="2274370"/>
                </a:lnTo>
                <a:lnTo>
                  <a:pt x="1653248" y="2277913"/>
                </a:lnTo>
                <a:lnTo>
                  <a:pt x="1598394" y="2280057"/>
                </a:lnTo>
                <a:lnTo>
                  <a:pt x="1543050" y="2280776"/>
                </a:lnTo>
                <a:close/>
              </a:path>
            </a:pathLst>
          </a:custGeom>
          <a:solidFill>
            <a:srgbClr val="203B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51886" y="5389983"/>
            <a:ext cx="2384425" cy="87058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sz="2500" spc="-130" dirty="0">
                <a:solidFill>
                  <a:srgbClr val="F5E4E1"/>
                </a:solidFill>
                <a:latin typeface="Arial Black"/>
                <a:cs typeface="Arial Black"/>
              </a:rPr>
              <a:t>Trouble</a:t>
            </a:r>
            <a:r>
              <a:rPr sz="2500" spc="-150" dirty="0">
                <a:solidFill>
                  <a:srgbClr val="F5E4E1"/>
                </a:solidFill>
                <a:latin typeface="Arial Black"/>
                <a:cs typeface="Arial Black"/>
              </a:rPr>
              <a:t> </a:t>
            </a:r>
            <a:r>
              <a:rPr sz="2500" spc="-25" dirty="0">
                <a:solidFill>
                  <a:srgbClr val="F5E4E1"/>
                </a:solidFill>
                <a:latin typeface="Arial Black"/>
                <a:cs typeface="Arial Black"/>
              </a:rPr>
              <a:t>du</a:t>
            </a:r>
            <a:endParaRPr sz="25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sz="2500" spc="-110" dirty="0">
                <a:solidFill>
                  <a:srgbClr val="F5E4E1"/>
                </a:solidFill>
                <a:latin typeface="Arial Black"/>
                <a:cs typeface="Arial Black"/>
              </a:rPr>
              <a:t>comportement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/>
              <a:t>Aller</a:t>
            </a:r>
            <a:r>
              <a:rPr spc="-114" dirty="0"/>
              <a:t> </a:t>
            </a:r>
            <a:r>
              <a:rPr dirty="0"/>
              <a:t>plus</a:t>
            </a:r>
            <a:r>
              <a:rPr spc="-110" dirty="0"/>
              <a:t> </a:t>
            </a:r>
            <a:r>
              <a:rPr dirty="0"/>
              <a:t>loin</a:t>
            </a:r>
            <a:r>
              <a:rPr spc="-110" dirty="0"/>
              <a:t> </a:t>
            </a:r>
            <a:r>
              <a:rPr dirty="0"/>
              <a:t>que</a:t>
            </a:r>
            <a:r>
              <a:rPr spc="-114" dirty="0"/>
              <a:t> </a:t>
            </a:r>
            <a:r>
              <a:rPr dirty="0"/>
              <a:t>les</a:t>
            </a:r>
            <a:r>
              <a:rPr spc="-110" dirty="0"/>
              <a:t> </a:t>
            </a:r>
            <a:r>
              <a:rPr dirty="0"/>
              <a:t>troubles</a:t>
            </a:r>
            <a:r>
              <a:rPr spc="-110" dirty="0"/>
              <a:t> </a:t>
            </a:r>
            <a:r>
              <a:rPr dirty="0"/>
              <a:t>du</a:t>
            </a:r>
            <a:r>
              <a:rPr spc="-114" dirty="0"/>
              <a:t> </a:t>
            </a:r>
            <a:r>
              <a:rPr spc="-10" dirty="0"/>
              <a:t>comportement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66174" y="2374126"/>
            <a:ext cx="3958590" cy="4794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50" spc="-95" dirty="0">
                <a:solidFill>
                  <a:srgbClr val="325C78"/>
                </a:solidFill>
                <a:latin typeface="Arial Black"/>
                <a:cs typeface="Arial Black"/>
              </a:rPr>
              <a:t>Identifier</a:t>
            </a:r>
            <a:r>
              <a:rPr sz="2950" spc="-18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215" dirty="0">
                <a:solidFill>
                  <a:srgbClr val="325C78"/>
                </a:solidFill>
                <a:latin typeface="Arial Black"/>
                <a:cs typeface="Arial Black"/>
              </a:rPr>
              <a:t>les</a:t>
            </a:r>
            <a:r>
              <a:rPr sz="2950" spc="-180" dirty="0">
                <a:solidFill>
                  <a:srgbClr val="325C78"/>
                </a:solidFill>
                <a:latin typeface="Arial Black"/>
                <a:cs typeface="Arial Black"/>
              </a:rPr>
              <a:t> </a:t>
            </a:r>
            <a:r>
              <a:rPr sz="2950" spc="-140" dirty="0">
                <a:solidFill>
                  <a:srgbClr val="325C78"/>
                </a:solidFill>
                <a:latin typeface="Arial Black"/>
                <a:cs typeface="Arial Black"/>
              </a:rPr>
              <a:t>besoins</a:t>
            </a:r>
            <a:endParaRPr sz="295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43334" y="7385667"/>
            <a:ext cx="2103755" cy="10541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15399"/>
              </a:lnSpc>
              <a:spcBef>
                <a:spcPts val="90"/>
              </a:spcBef>
            </a:pPr>
            <a:r>
              <a:rPr sz="1950" spc="-55" dirty="0">
                <a:latin typeface="Lucida Sans Unicode"/>
                <a:cs typeface="Lucida Sans Unicode"/>
              </a:rPr>
              <a:t>J’aimerais</a:t>
            </a:r>
            <a:r>
              <a:rPr sz="1950" spc="-100" dirty="0">
                <a:latin typeface="Lucida Sans Unicode"/>
                <a:cs typeface="Lucida Sans Unicode"/>
              </a:rPr>
              <a:t> </a:t>
            </a:r>
            <a:r>
              <a:rPr sz="1950" spc="-25" dirty="0">
                <a:latin typeface="Lucida Sans Unicode"/>
                <a:cs typeface="Lucida Sans Unicode"/>
              </a:rPr>
              <a:t>que </a:t>
            </a:r>
            <a:r>
              <a:rPr sz="1950" spc="-45" dirty="0">
                <a:latin typeface="Lucida Sans Unicode"/>
                <a:cs typeface="Lucida Sans Unicode"/>
              </a:rPr>
              <a:t>quelqu’un</a:t>
            </a:r>
            <a:r>
              <a:rPr sz="1950" spc="-95" dirty="0">
                <a:latin typeface="Lucida Sans Unicode"/>
                <a:cs typeface="Lucida Sans Unicode"/>
              </a:rPr>
              <a:t> </a:t>
            </a:r>
            <a:r>
              <a:rPr sz="1950" spc="-30" dirty="0">
                <a:latin typeface="Lucida Sans Unicode"/>
                <a:cs typeface="Lucida Sans Unicode"/>
              </a:rPr>
              <a:t>discute </a:t>
            </a:r>
            <a:r>
              <a:rPr sz="1950" spc="-10" dirty="0">
                <a:latin typeface="Lucida Sans Unicode"/>
                <a:cs typeface="Lucida Sans Unicode"/>
              </a:rPr>
              <a:t>avec</a:t>
            </a:r>
            <a:r>
              <a:rPr sz="1950" spc="-130" dirty="0">
                <a:latin typeface="Lucida Sans Unicode"/>
                <a:cs typeface="Lucida Sans Unicode"/>
              </a:rPr>
              <a:t> </a:t>
            </a:r>
            <a:r>
              <a:rPr sz="1950" spc="-25" dirty="0">
                <a:latin typeface="Lucida Sans Unicode"/>
                <a:cs typeface="Lucida Sans Unicode"/>
              </a:rPr>
              <a:t>moi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79102" y="3637194"/>
            <a:ext cx="2021839" cy="1127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6599"/>
              </a:lnSpc>
              <a:spcBef>
                <a:spcPts val="95"/>
              </a:spcBef>
            </a:pPr>
            <a:r>
              <a:rPr sz="1550" dirty="0">
                <a:latin typeface="Lucida Sans Unicode"/>
                <a:cs typeface="Lucida Sans Unicode"/>
              </a:rPr>
              <a:t>Même</a:t>
            </a:r>
            <a:r>
              <a:rPr sz="1550" spc="-60" dirty="0">
                <a:latin typeface="Lucida Sans Unicode"/>
                <a:cs typeface="Lucida Sans Unicode"/>
              </a:rPr>
              <a:t> </a:t>
            </a:r>
            <a:r>
              <a:rPr sz="1550" spc="-55" dirty="0">
                <a:latin typeface="Lucida Sans Unicode"/>
                <a:cs typeface="Lucida Sans Unicode"/>
              </a:rPr>
              <a:t>si</a:t>
            </a:r>
            <a:r>
              <a:rPr sz="1550" spc="-60" dirty="0">
                <a:latin typeface="Lucida Sans Unicode"/>
                <a:cs typeface="Lucida Sans Unicode"/>
              </a:rPr>
              <a:t> </a:t>
            </a:r>
            <a:r>
              <a:rPr sz="1550" spc="-95" dirty="0">
                <a:latin typeface="Lucida Sans Unicode"/>
                <a:cs typeface="Lucida Sans Unicode"/>
              </a:rPr>
              <a:t>j’ai</a:t>
            </a:r>
            <a:r>
              <a:rPr sz="1550" spc="-55" dirty="0">
                <a:latin typeface="Lucida Sans Unicode"/>
                <a:cs typeface="Lucida Sans Unicode"/>
              </a:rPr>
              <a:t> </a:t>
            </a:r>
            <a:r>
              <a:rPr sz="1550" spc="-25" dirty="0">
                <a:latin typeface="Lucida Sans Unicode"/>
                <a:cs typeface="Lucida Sans Unicode"/>
              </a:rPr>
              <a:t>moins</a:t>
            </a:r>
            <a:r>
              <a:rPr sz="1550" spc="-60" dirty="0">
                <a:latin typeface="Lucida Sans Unicode"/>
                <a:cs typeface="Lucida Sans Unicode"/>
              </a:rPr>
              <a:t> </a:t>
            </a:r>
            <a:r>
              <a:rPr sz="1550" spc="-25" dirty="0">
                <a:latin typeface="Lucida Sans Unicode"/>
                <a:cs typeface="Lucida Sans Unicode"/>
              </a:rPr>
              <a:t>de </a:t>
            </a:r>
            <a:r>
              <a:rPr sz="1550" spc="-40" dirty="0">
                <a:latin typeface="Lucida Sans Unicode"/>
                <a:cs typeface="Lucida Sans Unicode"/>
              </a:rPr>
              <a:t>force,</a:t>
            </a:r>
            <a:r>
              <a:rPr sz="1550" spc="-80" dirty="0">
                <a:latin typeface="Lucida Sans Unicode"/>
                <a:cs typeface="Lucida Sans Unicode"/>
              </a:rPr>
              <a:t> </a:t>
            </a:r>
            <a:r>
              <a:rPr sz="1550" spc="-45" dirty="0">
                <a:latin typeface="Lucida Sans Unicode"/>
                <a:cs typeface="Lucida Sans Unicode"/>
              </a:rPr>
              <a:t>je</a:t>
            </a:r>
            <a:r>
              <a:rPr sz="1550" spc="-80" dirty="0">
                <a:latin typeface="Lucida Sans Unicode"/>
                <a:cs typeface="Lucida Sans Unicode"/>
              </a:rPr>
              <a:t> </a:t>
            </a:r>
            <a:r>
              <a:rPr sz="1550" dirty="0">
                <a:latin typeface="Lucida Sans Unicode"/>
                <a:cs typeface="Lucida Sans Unicode"/>
              </a:rPr>
              <a:t>ne</a:t>
            </a:r>
            <a:r>
              <a:rPr sz="1550" spc="-75" dirty="0">
                <a:latin typeface="Lucida Sans Unicode"/>
                <a:cs typeface="Lucida Sans Unicode"/>
              </a:rPr>
              <a:t> </a:t>
            </a:r>
            <a:r>
              <a:rPr sz="1550" spc="-40" dirty="0">
                <a:latin typeface="Lucida Sans Unicode"/>
                <a:cs typeface="Lucida Sans Unicode"/>
              </a:rPr>
              <a:t>veux</a:t>
            </a:r>
            <a:r>
              <a:rPr sz="1550" spc="-80" dirty="0">
                <a:latin typeface="Lucida Sans Unicode"/>
                <a:cs typeface="Lucida Sans Unicode"/>
              </a:rPr>
              <a:t> </a:t>
            </a:r>
            <a:r>
              <a:rPr sz="1550" spc="-25" dirty="0">
                <a:latin typeface="Lucida Sans Unicode"/>
                <a:cs typeface="Lucida Sans Unicode"/>
              </a:rPr>
              <a:t>pas </a:t>
            </a:r>
            <a:r>
              <a:rPr sz="1550" dirty="0">
                <a:latin typeface="Lucida Sans Unicode"/>
                <a:cs typeface="Lucida Sans Unicode"/>
              </a:rPr>
              <a:t>que</a:t>
            </a:r>
            <a:r>
              <a:rPr sz="1550" spc="-70" dirty="0">
                <a:latin typeface="Lucida Sans Unicode"/>
                <a:cs typeface="Lucida Sans Unicode"/>
              </a:rPr>
              <a:t> </a:t>
            </a:r>
            <a:r>
              <a:rPr sz="1550" spc="-45" dirty="0">
                <a:latin typeface="Lucida Sans Unicode"/>
                <a:cs typeface="Lucida Sans Unicode"/>
              </a:rPr>
              <a:t>quelqu’un</a:t>
            </a:r>
            <a:r>
              <a:rPr sz="1550" spc="-70" dirty="0">
                <a:latin typeface="Lucida Sans Unicode"/>
                <a:cs typeface="Lucida Sans Unicode"/>
              </a:rPr>
              <a:t> </a:t>
            </a:r>
            <a:r>
              <a:rPr sz="1550" spc="-20" dirty="0">
                <a:latin typeface="Lucida Sans Unicode"/>
                <a:cs typeface="Lucida Sans Unicode"/>
              </a:rPr>
              <a:t>creuse </a:t>
            </a:r>
            <a:r>
              <a:rPr sz="1550" dirty="0">
                <a:latin typeface="Lucida Sans Unicode"/>
                <a:cs typeface="Lucida Sans Unicode"/>
              </a:rPr>
              <a:t>à</a:t>
            </a:r>
            <a:r>
              <a:rPr sz="1550" spc="-75" dirty="0">
                <a:latin typeface="Lucida Sans Unicode"/>
                <a:cs typeface="Lucida Sans Unicode"/>
              </a:rPr>
              <a:t> </a:t>
            </a:r>
            <a:r>
              <a:rPr sz="1550" dirty="0">
                <a:latin typeface="Lucida Sans Unicode"/>
                <a:cs typeface="Lucida Sans Unicode"/>
              </a:rPr>
              <a:t>ma</a:t>
            </a:r>
            <a:r>
              <a:rPr sz="1550" spc="-70" dirty="0">
                <a:latin typeface="Lucida Sans Unicode"/>
                <a:cs typeface="Lucida Sans Unicode"/>
              </a:rPr>
              <a:t> </a:t>
            </a:r>
            <a:r>
              <a:rPr sz="1550" spc="-10" dirty="0">
                <a:latin typeface="Lucida Sans Unicode"/>
                <a:cs typeface="Lucida Sans Unicode"/>
              </a:rPr>
              <a:t>place</a:t>
            </a:r>
            <a:endParaRPr sz="15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 rot="20700000">
            <a:off x="3326628" y="6042119"/>
            <a:ext cx="1501712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9"/>
              </a:lnSpc>
            </a:pPr>
            <a:r>
              <a:rPr sz="2000" spc="-130" dirty="0">
                <a:latin typeface="Lucida Sans Unicode"/>
                <a:cs typeface="Lucida Sans Unicode"/>
              </a:rPr>
              <a:t>J‘ai </a:t>
            </a:r>
            <a:r>
              <a:rPr sz="2000" spc="-75" dirty="0">
                <a:latin typeface="Lucida Sans Unicode"/>
                <a:cs typeface="Lucida Sans Unicode"/>
              </a:rPr>
              <a:t>so</a:t>
            </a:r>
            <a:r>
              <a:rPr sz="3000" spc="-112" baseline="1388" dirty="0">
                <a:latin typeface="Lucida Sans Unicode"/>
                <a:cs typeface="Lucida Sans Unicode"/>
              </a:rPr>
              <a:t>if</a:t>
            </a:r>
            <a:r>
              <a:rPr sz="3000" spc="-187" baseline="1388" dirty="0">
                <a:latin typeface="Lucida Sans Unicode"/>
                <a:cs typeface="Lucida Sans Unicode"/>
              </a:rPr>
              <a:t> </a:t>
            </a:r>
            <a:r>
              <a:rPr sz="3000" spc="-60" baseline="1388" dirty="0">
                <a:latin typeface="Lucida Sans Unicode"/>
                <a:cs typeface="Lucida Sans Unicode"/>
              </a:rPr>
              <a:t>et</a:t>
            </a:r>
            <a:r>
              <a:rPr sz="3000" spc="-187" baseline="1388" dirty="0">
                <a:latin typeface="Lucida Sans Unicode"/>
                <a:cs typeface="Lucida Sans Unicode"/>
              </a:rPr>
              <a:t> </a:t>
            </a:r>
            <a:r>
              <a:rPr sz="3000" spc="-127" baseline="1388" dirty="0">
                <a:latin typeface="Lucida Sans Unicode"/>
                <a:cs typeface="Lucida Sans Unicode"/>
              </a:rPr>
              <a:t>j’ai</a:t>
            </a:r>
            <a:endParaRPr sz="3000" baseline="1388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 rot="20700000">
            <a:off x="3346810" y="6381384"/>
            <a:ext cx="1647108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89"/>
              </a:lnSpc>
            </a:pPr>
            <a:r>
              <a:rPr sz="2000" spc="-50" dirty="0">
                <a:latin typeface="Lucida Sans Unicode"/>
                <a:cs typeface="Lucida Sans Unicode"/>
              </a:rPr>
              <a:t>mal</a:t>
            </a:r>
            <a:r>
              <a:rPr sz="2000" spc="-125" dirty="0">
                <a:latin typeface="Lucida Sans Unicode"/>
                <a:cs typeface="Lucida Sans Unicode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a</a:t>
            </a:r>
            <a:r>
              <a:rPr sz="3000" spc="-30" baseline="1388" dirty="0">
                <a:latin typeface="Lucida Sans Unicode"/>
                <a:cs typeface="Lucida Sans Unicode"/>
              </a:rPr>
              <a:t>u</a:t>
            </a:r>
            <a:r>
              <a:rPr sz="3000" spc="-179" baseline="1388" dirty="0">
                <a:latin typeface="Lucida Sans Unicode"/>
                <a:cs typeface="Lucida Sans Unicode"/>
              </a:rPr>
              <a:t> </a:t>
            </a:r>
            <a:r>
              <a:rPr sz="3000" spc="-15" baseline="1388" dirty="0">
                <a:latin typeface="Lucida Sans Unicode"/>
                <a:cs typeface="Lucida Sans Unicode"/>
              </a:rPr>
              <a:t>ventre</a:t>
            </a:r>
            <a:endParaRPr sz="3000" baseline="1388">
              <a:latin typeface="Lucida Sans Unicode"/>
              <a:cs typeface="Lucida Sans Unicode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8587" y="2921697"/>
            <a:ext cx="3212306" cy="3182161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 rot="540000">
            <a:off x="11110175" y="3875752"/>
            <a:ext cx="1730010" cy="22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10"/>
              </a:lnSpc>
            </a:pPr>
            <a:r>
              <a:rPr sz="1800" dirty="0">
                <a:latin typeface="Lucida Sans Unicode"/>
                <a:cs typeface="Lucida Sans Unicode"/>
              </a:rPr>
              <a:t>Que</a:t>
            </a:r>
            <a:r>
              <a:rPr sz="1800" spc="-5" dirty="0">
                <a:latin typeface="Lucida Sans Unicode"/>
                <a:cs typeface="Lucida Sans Unicode"/>
              </a:rPr>
              <a:t> </a:t>
            </a:r>
            <a:r>
              <a:rPr sz="1800" spc="-85" dirty="0">
                <a:latin typeface="Lucida Sans Unicode"/>
                <a:cs typeface="Lucida Sans Unicode"/>
              </a:rPr>
              <a:t>cherche-</a:t>
            </a:r>
            <a:r>
              <a:rPr sz="1800" spc="-254" dirty="0">
                <a:latin typeface="Lucida Sans Unicode"/>
                <a:cs typeface="Lucida Sans Unicode"/>
              </a:rPr>
              <a:t>t-</a:t>
            </a:r>
            <a:r>
              <a:rPr sz="1800" spc="-35" dirty="0">
                <a:latin typeface="Lucida Sans Unicode"/>
                <a:cs typeface="Lucida Sans Unicode"/>
              </a:rPr>
              <a:t>il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7881620">
              <a:lnSpc>
                <a:spcPct val="100000"/>
              </a:lnSpc>
              <a:spcBef>
                <a:spcPts val="235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18" name="object 18"/>
          <p:cNvSpPr txBox="1"/>
          <p:nvPr/>
        </p:nvSpPr>
        <p:spPr>
          <a:xfrm rot="540000">
            <a:off x="11058941" y="4192504"/>
            <a:ext cx="1731269" cy="22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10"/>
              </a:lnSpc>
            </a:pPr>
            <a:r>
              <a:rPr sz="1800" dirty="0">
                <a:latin typeface="Lucida Sans Unicode"/>
                <a:cs typeface="Lucida Sans Unicode"/>
              </a:rPr>
              <a:t>à</a:t>
            </a:r>
            <a:r>
              <a:rPr sz="1800" spc="-90" dirty="0">
                <a:latin typeface="Lucida Sans Unicode"/>
                <a:cs typeface="Lucida Sans Unicode"/>
              </a:rPr>
              <a:t> </a:t>
            </a:r>
            <a:r>
              <a:rPr sz="1800" spc="-20" dirty="0">
                <a:latin typeface="Lucida Sans Unicode"/>
                <a:cs typeface="Lucida Sans Unicode"/>
              </a:rPr>
              <a:t>communiquer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 rot="540000">
            <a:off x="11748351" y="4508912"/>
            <a:ext cx="251723" cy="22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10"/>
              </a:lnSpc>
            </a:pPr>
            <a:r>
              <a:rPr sz="1800" spc="-50" dirty="0">
                <a:latin typeface="Lucida Sans Unicode"/>
                <a:cs typeface="Lucida Sans Unicode"/>
              </a:rPr>
              <a:t>?</a:t>
            </a:r>
            <a:endParaRPr sz="1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46600" y="9232962"/>
            <a:ext cx="316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0" dirty="0">
                <a:latin typeface="Lucida Sans Unicode"/>
                <a:cs typeface="Lucida Sans Unicode"/>
              </a:rPr>
              <a:t>22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1289" y="1015993"/>
            <a:ext cx="17733645" cy="825500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00" spc="-35" dirty="0">
                <a:latin typeface="Lucida Sans Unicode"/>
                <a:cs typeface="Lucida Sans Unicode"/>
              </a:rPr>
              <a:t>Amieva,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H.,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Phillips,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L.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H.,</a:t>
            </a:r>
            <a:r>
              <a:rPr sz="1000" spc="-25" dirty="0">
                <a:latin typeface="Lucida Sans Unicode"/>
                <a:cs typeface="Lucida Sans Unicode"/>
              </a:rPr>
              <a:t> Della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Sala, </a:t>
            </a:r>
            <a:r>
              <a:rPr sz="1000" spc="-40" dirty="0">
                <a:latin typeface="Lucida Sans Unicode"/>
                <a:cs typeface="Lucida Sans Unicode"/>
              </a:rPr>
              <a:t>S.,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0" dirty="0">
                <a:latin typeface="Lucida Sans Unicode"/>
                <a:cs typeface="Lucida Sans Unicode"/>
              </a:rPr>
              <a:t> Henry,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J.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D.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(2004).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Inhibitory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functioning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 </a:t>
            </a:r>
            <a:r>
              <a:rPr sz="1000" spc="-50" dirty="0">
                <a:latin typeface="Lucida Sans Unicode"/>
                <a:cs typeface="Lucida Sans Unicode"/>
              </a:rPr>
              <a:t>Alzheimer’s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disease. </a:t>
            </a:r>
            <a:r>
              <a:rPr sz="1000" spc="-20" dirty="0">
                <a:latin typeface="Lucida Sans Unicode"/>
                <a:cs typeface="Lucida Sans Unicode"/>
              </a:rPr>
              <a:t>Brain,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127(5),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949</a:t>
            </a:r>
            <a:r>
              <a:rPr sz="1000" spc="-60" dirty="0">
                <a:latin typeface="PMingLiU-ExtB"/>
                <a:cs typeface="PMingLiU-ExtB"/>
              </a:rPr>
              <a:t>-</a:t>
            </a:r>
            <a:r>
              <a:rPr sz="1000" spc="-70" dirty="0">
                <a:latin typeface="Lucida Sans Unicode"/>
                <a:cs typeface="Lucida Sans Unicode"/>
              </a:rPr>
              <a:t>964.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  <a:hlinkClick r:id="rId2"/>
              </a:rPr>
              <a:t>https://doi.org/10.1093/brain/awh045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12500"/>
              </a:lnSpc>
            </a:pPr>
            <a:r>
              <a:rPr sz="1000" spc="-45" dirty="0">
                <a:latin typeface="Lucida Sans Unicode"/>
                <a:cs typeface="Lucida Sans Unicode"/>
              </a:rPr>
              <a:t>Angeles,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R.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C.,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Berge,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L.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I.,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Gedde,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H.,</a:t>
            </a:r>
            <a:r>
              <a:rPr sz="1000" spc="-35" dirty="0">
                <a:latin typeface="Lucida Sans Unicode"/>
                <a:cs typeface="Lucida Sans Unicode"/>
              </a:rPr>
              <a:t> Kjerstad, E., </a:t>
            </a:r>
            <a:r>
              <a:rPr sz="1000" spc="-40" dirty="0">
                <a:latin typeface="Lucida Sans Unicode"/>
                <a:cs typeface="Lucida Sans Unicode"/>
              </a:rPr>
              <a:t>Vislapuu,</a:t>
            </a:r>
            <a:r>
              <a:rPr sz="1000" spc="-30" dirty="0">
                <a:latin typeface="Lucida Sans Unicode"/>
                <a:cs typeface="Lucida Sans Unicode"/>
              </a:rPr>
              <a:t> M.,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Puaschitz,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N.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G.,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Husebo,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B.</a:t>
            </a:r>
            <a:r>
              <a:rPr sz="1000" spc="-30" dirty="0">
                <a:latin typeface="Lucida Sans Unicode"/>
                <a:cs typeface="Lucida Sans Unicode"/>
              </a:rPr>
              <a:t> S.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(2021).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Which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factors </a:t>
            </a:r>
            <a:r>
              <a:rPr sz="1000" spc="-25" dirty="0">
                <a:latin typeface="Lucida Sans Unicode"/>
                <a:cs typeface="Lucida Sans Unicode"/>
              </a:rPr>
              <a:t>increase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informal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care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hours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societal</a:t>
            </a:r>
            <a:r>
              <a:rPr sz="1000" spc="-35" dirty="0">
                <a:latin typeface="Lucida Sans Unicode"/>
                <a:cs typeface="Lucida Sans Unicode"/>
              </a:rPr>
              <a:t> costs</a:t>
            </a:r>
            <a:r>
              <a:rPr sz="1000" spc="-30" dirty="0">
                <a:latin typeface="Lucida Sans Unicode"/>
                <a:cs typeface="Lucida Sans Unicode"/>
              </a:rPr>
              <a:t> among</a:t>
            </a:r>
            <a:r>
              <a:rPr sz="1000" spc="-35" dirty="0">
                <a:latin typeface="Lucida Sans Unicode"/>
                <a:cs typeface="Lucida Sans Unicode"/>
              </a:rPr>
              <a:t> caregivers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people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with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dementia?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A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systematic </a:t>
            </a:r>
            <a:r>
              <a:rPr sz="1000" spc="-20" dirty="0">
                <a:latin typeface="Lucida Sans Unicode"/>
                <a:cs typeface="Lucida Sans Unicode"/>
              </a:rPr>
              <a:t>review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Resource</a:t>
            </a:r>
            <a:r>
              <a:rPr sz="1000" spc="-35" dirty="0">
                <a:latin typeface="Lucida Sans Unicode"/>
                <a:cs typeface="Lucida Sans Unicode"/>
              </a:rPr>
              <a:t> Utilization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Dementia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(RUD).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Health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Economics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Review, </a:t>
            </a:r>
            <a:r>
              <a:rPr sz="1000" spc="-65" dirty="0">
                <a:latin typeface="Lucida Sans Unicode"/>
                <a:cs typeface="Lucida Sans Unicode"/>
              </a:rPr>
              <a:t>11(1),</a:t>
            </a:r>
            <a:r>
              <a:rPr sz="1000" spc="130" dirty="0">
                <a:latin typeface="Lucida Sans Unicode"/>
                <a:cs typeface="Lucida Sans Unicode"/>
              </a:rPr>
              <a:t> </a:t>
            </a:r>
            <a:r>
              <a:rPr sz="1000" spc="-75" dirty="0">
                <a:latin typeface="Lucida Sans Unicode"/>
                <a:cs typeface="Lucida Sans Unicode"/>
              </a:rPr>
              <a:t>37.</a:t>
            </a:r>
            <a:r>
              <a:rPr sz="1000" spc="13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  <a:hlinkClick r:id="rId3"/>
              </a:rPr>
              <a:t>https://doi.org/10.1186/s13561-</a:t>
            </a:r>
            <a:r>
              <a:rPr sz="1000" spc="-130" dirty="0">
                <a:latin typeface="Lucida Sans Unicode"/>
                <a:cs typeface="Lucida Sans Unicode"/>
                <a:hlinkClick r:id="rId3"/>
              </a:rPr>
              <a:t>021-</a:t>
            </a:r>
            <a:r>
              <a:rPr sz="1000" spc="-114" dirty="0">
                <a:latin typeface="Lucida Sans Unicode"/>
                <a:cs typeface="Lucida Sans Unicode"/>
                <a:hlinkClick r:id="rId3"/>
              </a:rPr>
              <a:t>00333-</a:t>
            </a:r>
            <a:r>
              <a:rPr sz="1000" spc="-50" dirty="0">
                <a:latin typeface="Lucida Sans Unicode"/>
                <a:cs typeface="Lucida Sans Unicode"/>
                <a:hlinkClick r:id="rId3"/>
              </a:rPr>
              <a:t>z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dirty="0">
                <a:latin typeface="Lucida Sans Unicode"/>
                <a:cs typeface="Lucida Sans Unicode"/>
              </a:rPr>
              <a:t>B.</a:t>
            </a:r>
            <a:r>
              <a:rPr sz="1000" spc="-30" dirty="0">
                <a:latin typeface="Lucida Sans Unicode"/>
                <a:cs typeface="Lucida Sans Unicode"/>
              </a:rPr>
              <a:t> Romero,</a:t>
            </a:r>
            <a:r>
              <a:rPr sz="1000" spc="-25" dirty="0">
                <a:latin typeface="Lucida Sans Unicode"/>
                <a:cs typeface="Lucida Sans Unicode"/>
              </a:rPr>
              <a:t> Pulvermüller, </a:t>
            </a:r>
            <a:r>
              <a:rPr sz="1000" spc="-50" dirty="0">
                <a:latin typeface="Lucida Sans Unicode"/>
                <a:cs typeface="Lucida Sans Unicode"/>
              </a:rPr>
              <a:t>F.,</a:t>
            </a:r>
            <a:r>
              <a:rPr sz="1000" spc="-25" dirty="0">
                <a:latin typeface="Lucida Sans Unicode"/>
                <a:cs typeface="Lucida Sans Unicode"/>
              </a:rPr>
              <a:t> Haupt, </a:t>
            </a:r>
            <a:r>
              <a:rPr sz="1000" spc="-30" dirty="0">
                <a:latin typeface="Lucida Sans Unicode"/>
                <a:cs typeface="Lucida Sans Unicode"/>
              </a:rPr>
              <a:t>M.,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Kurz.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(1995).</a:t>
            </a:r>
            <a:r>
              <a:rPr sz="1000" spc="-25" dirty="0">
                <a:latin typeface="Lucida Sans Unicode"/>
                <a:cs typeface="Lucida Sans Unicode"/>
              </a:rPr>
              <a:t> Pragmatische </a:t>
            </a:r>
            <a:r>
              <a:rPr sz="1000" spc="-30" dirty="0">
                <a:latin typeface="Lucida Sans Unicode"/>
                <a:cs typeface="Lucida Sans Unicode"/>
              </a:rPr>
              <a:t>Sprachstörungen</a:t>
            </a:r>
            <a:r>
              <a:rPr sz="1000" spc="-25" dirty="0">
                <a:latin typeface="Lucida Sans Unicode"/>
                <a:cs typeface="Lucida Sans Unicode"/>
              </a:rPr>
              <a:t> in </a:t>
            </a:r>
            <a:r>
              <a:rPr sz="1000" spc="-20" dirty="0">
                <a:latin typeface="Lucida Sans Unicode"/>
                <a:cs typeface="Lucida Sans Unicode"/>
              </a:rPr>
              <a:t>frühen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Stadien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der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Alzheimer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Krankheit</a:t>
            </a:r>
            <a:r>
              <a:rPr sz="1000" spc="-17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Analyse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der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Art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und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Ausprägung.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Z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Neuropsychologic,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6,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29</a:t>
            </a:r>
            <a:r>
              <a:rPr sz="1000" spc="-55" dirty="0">
                <a:latin typeface="PMingLiU-ExtB"/>
                <a:cs typeface="PMingLiU-ExtB"/>
              </a:rPr>
              <a:t>-</a:t>
            </a:r>
            <a:r>
              <a:rPr sz="1000" spc="-25" dirty="0">
                <a:latin typeface="Lucida Sans Unicode"/>
                <a:cs typeface="Lucida Sans Unicode"/>
              </a:rPr>
              <a:t>42.</a:t>
            </a:r>
            <a:endParaRPr sz="1000">
              <a:latin typeface="Lucida Sans Unicode"/>
              <a:cs typeface="Lucida Sans Unicode"/>
            </a:endParaRPr>
          </a:p>
          <a:p>
            <a:pPr marL="12700" marR="1595755">
              <a:lnSpc>
                <a:spcPct val="112500"/>
              </a:lnSpc>
            </a:pPr>
            <a:r>
              <a:rPr sz="1000" spc="-20" dirty="0">
                <a:latin typeface="Lucida Sans Unicode"/>
                <a:cs typeface="Lucida Sans Unicode"/>
              </a:rPr>
              <a:t>Baciu,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M.,</a:t>
            </a:r>
            <a:r>
              <a:rPr sz="1000" spc="-20" dirty="0">
                <a:latin typeface="Lucida Sans Unicode"/>
                <a:cs typeface="Lucida Sans Unicode"/>
              </a:rPr>
              <a:t> Boudiaf,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N.,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Cousin,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E.,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Perrone-</a:t>
            </a:r>
            <a:r>
              <a:rPr sz="1000" spc="-25" dirty="0">
                <a:latin typeface="Lucida Sans Unicode"/>
                <a:cs typeface="Lucida Sans Unicode"/>
              </a:rPr>
              <a:t>Bertolotti, </a:t>
            </a:r>
            <a:r>
              <a:rPr sz="1000" spc="-30" dirty="0">
                <a:latin typeface="Lucida Sans Unicode"/>
                <a:cs typeface="Lucida Sans Unicode"/>
              </a:rPr>
              <a:t>M.,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Pichat, </a:t>
            </a:r>
            <a:r>
              <a:rPr sz="1000" spc="-70" dirty="0">
                <a:latin typeface="Lucida Sans Unicode"/>
                <a:cs typeface="Lucida Sans Unicode"/>
              </a:rPr>
              <a:t>C.,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Fournet,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N.,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Chainay,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H.,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Lamalle,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L.,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Krainik,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(2016).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Functional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MRI</a:t>
            </a:r>
            <a:r>
              <a:rPr sz="1000" spc="-25" dirty="0">
                <a:latin typeface="Lucida Sans Unicode"/>
                <a:cs typeface="Lucida Sans Unicode"/>
              </a:rPr>
              <a:t> evidence</a:t>
            </a:r>
            <a:r>
              <a:rPr sz="1000" spc="-20" dirty="0">
                <a:latin typeface="Lucida Sans Unicode"/>
                <a:cs typeface="Lucida Sans Unicode"/>
              </a:rPr>
              <a:t> for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the </a:t>
            </a:r>
            <a:r>
              <a:rPr sz="1000" spc="-30" dirty="0">
                <a:latin typeface="Lucida Sans Unicode"/>
                <a:cs typeface="Lucida Sans Unicode"/>
              </a:rPr>
              <a:t>decline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word</a:t>
            </a:r>
            <a:r>
              <a:rPr sz="1000" spc="-25" dirty="0">
                <a:latin typeface="Lucida Sans Unicode"/>
                <a:cs typeface="Lucida Sans Unicode"/>
              </a:rPr>
              <a:t> retrieval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generation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during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normal </a:t>
            </a:r>
            <a:r>
              <a:rPr sz="1000" spc="-50" dirty="0">
                <a:latin typeface="Lucida Sans Unicode"/>
                <a:cs typeface="Lucida Sans Unicode"/>
              </a:rPr>
              <a:t>aging.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Age,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38(1),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3.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  <a:hlinkClick r:id="rId4"/>
              </a:rPr>
              <a:t>https://doi.org/10.1007/s11357-</a:t>
            </a:r>
            <a:r>
              <a:rPr sz="1000" spc="-130" dirty="0">
                <a:latin typeface="Lucida Sans Unicode"/>
                <a:cs typeface="Lucida Sans Unicode"/>
                <a:hlinkClick r:id="rId4"/>
              </a:rPr>
              <a:t>015-</a:t>
            </a:r>
            <a:r>
              <a:rPr sz="1000" spc="-120" dirty="0">
                <a:latin typeface="Lucida Sans Unicode"/>
                <a:cs typeface="Lucida Sans Unicode"/>
                <a:hlinkClick r:id="rId4"/>
              </a:rPr>
              <a:t>9857-</a:t>
            </a:r>
            <a:r>
              <a:rPr sz="1000" spc="-50" dirty="0">
                <a:latin typeface="Lucida Sans Unicode"/>
                <a:cs typeface="Lucida Sans Unicode"/>
                <a:hlinkClick r:id="rId4"/>
              </a:rPr>
              <a:t>y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Barker,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S.,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Young,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B.,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5" dirty="0">
                <a:latin typeface="Lucida Sans Unicode"/>
                <a:cs typeface="Lucida Sans Unicode"/>
              </a:rPr>
              <a:t> Robinson, G. </a:t>
            </a:r>
            <a:r>
              <a:rPr sz="1000" spc="-60" dirty="0">
                <a:latin typeface="Lucida Sans Unicode"/>
                <a:cs typeface="Lucida Sans Unicode"/>
              </a:rPr>
              <a:t>A.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(2017).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Cohesive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coherent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connected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speech</a:t>
            </a:r>
            <a:r>
              <a:rPr sz="1000" spc="-35" dirty="0">
                <a:latin typeface="Lucida Sans Unicode"/>
                <a:cs typeface="Lucida Sans Unicode"/>
              </a:rPr>
              <a:t> deficits </a:t>
            </a:r>
            <a:r>
              <a:rPr sz="1000" spc="-25" dirty="0">
                <a:latin typeface="Lucida Sans Unicode"/>
                <a:cs typeface="Lucida Sans Unicode"/>
              </a:rPr>
              <a:t>in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mild</a:t>
            </a:r>
            <a:r>
              <a:rPr sz="1000" spc="-35" dirty="0">
                <a:latin typeface="Lucida Sans Unicode"/>
                <a:cs typeface="Lucida Sans Unicode"/>
              </a:rPr>
              <a:t> stroke. </a:t>
            </a:r>
            <a:r>
              <a:rPr sz="1000" dirty="0">
                <a:latin typeface="Lucida Sans Unicode"/>
                <a:cs typeface="Lucida Sans Unicode"/>
              </a:rPr>
              <a:t>Brain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Language,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75" dirty="0">
                <a:latin typeface="Lucida Sans Unicode"/>
                <a:cs typeface="Lucida Sans Unicode"/>
              </a:rPr>
              <a:t>168,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23</a:t>
            </a:r>
            <a:r>
              <a:rPr sz="1000" spc="-55" dirty="0">
                <a:latin typeface="PMingLiU-ExtB"/>
                <a:cs typeface="PMingLiU-ExtB"/>
              </a:rPr>
              <a:t>-</a:t>
            </a:r>
            <a:r>
              <a:rPr sz="1000" spc="-75" dirty="0">
                <a:latin typeface="Lucida Sans Unicode"/>
                <a:cs typeface="Lucida Sans Unicode"/>
              </a:rPr>
              <a:t>36.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  <a:hlinkClick r:id="rId5"/>
              </a:rPr>
              <a:t>https://doi.org/10.1016/j.bandl.2017.01.004</a:t>
            </a:r>
            <a:endParaRPr sz="1000">
              <a:latin typeface="Lucida Sans Unicode"/>
              <a:cs typeface="Lucida Sans Unicode"/>
            </a:endParaRPr>
          </a:p>
          <a:p>
            <a:pPr marL="12700" marR="265430">
              <a:lnSpc>
                <a:spcPct val="112500"/>
              </a:lnSpc>
            </a:pPr>
            <a:r>
              <a:rPr sz="1000" spc="-50" dirty="0">
                <a:latin typeface="Lucida Sans Unicode"/>
                <a:cs typeface="Lucida Sans Unicode"/>
              </a:rPr>
              <a:t>Basaglia-</a:t>
            </a:r>
            <a:r>
              <a:rPr sz="1000" spc="-20" dirty="0">
                <a:latin typeface="Lucida Sans Unicode"/>
                <a:cs typeface="Lucida Sans Unicode"/>
              </a:rPr>
              <a:t>Pappas,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S.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(2021).</a:t>
            </a:r>
            <a:r>
              <a:rPr sz="1000" spc="-10" dirty="0">
                <a:latin typeface="Lucida Sans Unicode"/>
                <a:cs typeface="Lucida Sans Unicode"/>
              </a:rPr>
              <a:t> Etude de </a:t>
            </a:r>
            <a:r>
              <a:rPr sz="1000" spc="-35" dirty="0">
                <a:latin typeface="Lucida Sans Unicode"/>
                <a:cs typeface="Lucida Sans Unicode"/>
              </a:rPr>
              <a:t>l’interrelation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entre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langage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oral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et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fonctions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exécutives.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Apport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des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aphasies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primaires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progressives.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[Thèse</a:t>
            </a:r>
            <a:r>
              <a:rPr sz="1000" spc="-10" dirty="0">
                <a:latin typeface="Lucida Sans Unicode"/>
                <a:cs typeface="Lucida Sans Unicode"/>
              </a:rPr>
              <a:t> de </a:t>
            </a:r>
            <a:r>
              <a:rPr sz="1000" spc="-30" dirty="0">
                <a:latin typeface="Lucida Sans Unicode"/>
                <a:cs typeface="Lucida Sans Unicode"/>
              </a:rPr>
              <a:t>doctorat,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Université</a:t>
            </a:r>
            <a:r>
              <a:rPr sz="1000" spc="-10" dirty="0">
                <a:latin typeface="Lucida Sans Unicode"/>
                <a:cs typeface="Lucida Sans Unicode"/>
              </a:rPr>
              <a:t> de </a:t>
            </a:r>
            <a:r>
              <a:rPr sz="1000" spc="-20" dirty="0">
                <a:latin typeface="Lucida Sans Unicode"/>
                <a:cs typeface="Lucida Sans Unicode"/>
              </a:rPr>
              <a:t>Mons].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  <a:hlinkClick r:id="rId6"/>
              </a:rPr>
              <a:t>https://orbi.umons.ac.be/bitstream/20.500.12907/52204/2/THESE-</a:t>
            </a:r>
            <a:r>
              <a:rPr sz="1000" spc="-50" dirty="0">
                <a:latin typeface="Lucida Sans Unicode"/>
                <a:cs typeface="Lucida Sans Unicode"/>
                <a:hlinkClick r:id="rId6"/>
              </a:rPr>
              <a:t>ANNEXES-</a:t>
            </a:r>
            <a:r>
              <a:rPr sz="1000" spc="-30" dirty="0">
                <a:latin typeface="Lucida Sans Unicode"/>
                <a:cs typeface="Lucida Sans Unicode"/>
                <a:hlinkClick r:id="rId6"/>
              </a:rPr>
              <a:t>livre2%20Sandrine%20Basaglia-</a:t>
            </a:r>
            <a:r>
              <a:rPr sz="1000" spc="-10" dirty="0">
                <a:latin typeface="Lucida Sans Unicode"/>
                <a:cs typeface="Lucida Sans Unicode"/>
                <a:hlinkClick r:id="rId6"/>
              </a:rPr>
              <a:t>Pappas-</a:t>
            </a:r>
            <a:r>
              <a:rPr sz="1000" spc="-10" dirty="0">
                <a:latin typeface="Lucida Sans Unicode"/>
                <a:cs typeface="Lucida Sans Unicode"/>
              </a:rPr>
              <a:t>16déc2021.pdf</a:t>
            </a:r>
            <a:endParaRPr sz="1000">
              <a:latin typeface="Lucida Sans Unicode"/>
              <a:cs typeface="Lucida Sans Unicode"/>
            </a:endParaRPr>
          </a:p>
          <a:p>
            <a:pPr marL="12700" marR="4583430">
              <a:lnSpc>
                <a:spcPct val="112500"/>
              </a:lnSpc>
            </a:pPr>
            <a:r>
              <a:rPr sz="1000" spc="-20" dirty="0">
                <a:latin typeface="Lucida Sans Unicode"/>
                <a:cs typeface="Lucida Sans Unicode"/>
              </a:rPr>
              <a:t>Benoit,</a:t>
            </a:r>
            <a:r>
              <a:rPr sz="1000" spc="-30" dirty="0">
                <a:latin typeface="Lucida Sans Unicode"/>
                <a:cs typeface="Lucida Sans Unicode"/>
              </a:rPr>
              <a:t> M., </a:t>
            </a:r>
            <a:r>
              <a:rPr sz="1000" spc="-35" dirty="0">
                <a:latin typeface="Lucida Sans Unicode"/>
                <a:cs typeface="Lucida Sans Unicode"/>
              </a:rPr>
              <a:t>Staccini,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P., Brocker,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Benhamidat,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T.,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Bertogliati, </a:t>
            </a:r>
            <a:r>
              <a:rPr sz="1000" spc="-70" dirty="0">
                <a:latin typeface="Lucida Sans Unicode"/>
                <a:cs typeface="Lucida Sans Unicode"/>
              </a:rPr>
              <a:t>C.,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Lechowski,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L.,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Tortrat,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D.,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0" dirty="0">
                <a:latin typeface="Lucida Sans Unicode"/>
                <a:cs typeface="Lucida Sans Unicode"/>
              </a:rPr>
              <a:t> Robert,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H.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(2003).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Symptômes </a:t>
            </a:r>
            <a:r>
              <a:rPr sz="1000" spc="-30" dirty="0">
                <a:latin typeface="Lucida Sans Unicode"/>
                <a:cs typeface="Lucida Sans Unicode"/>
              </a:rPr>
              <a:t>comportementaux </a:t>
            </a:r>
            <a:r>
              <a:rPr sz="1000" spc="-20" dirty="0">
                <a:latin typeface="Lucida Sans Unicode"/>
                <a:cs typeface="Lucida Sans Unicode"/>
              </a:rPr>
              <a:t>et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psychologiques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dans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la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maladie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d’Alzheimer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70" dirty="0">
                <a:latin typeface="Lucida Sans Unicode"/>
                <a:cs typeface="Lucida Sans Unicode"/>
              </a:rPr>
              <a:t>•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r6sultats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de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1’6tude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REAL.FR. </a:t>
            </a:r>
            <a:r>
              <a:rPr sz="1000" spc="-25" dirty="0">
                <a:latin typeface="Lucida Sans Unicode"/>
                <a:cs typeface="Lucida Sans Unicode"/>
              </a:rPr>
              <a:t>Bertuletti, </a:t>
            </a:r>
            <a:r>
              <a:rPr sz="1000" spc="-45" dirty="0">
                <a:latin typeface="Lucida Sans Unicode"/>
                <a:cs typeface="Lucida Sans Unicode"/>
              </a:rPr>
              <a:t>L.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(2012).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Impact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d’une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rééducation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orthophonique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des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fonctions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exécutives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sur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le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langage</a:t>
            </a:r>
            <a:r>
              <a:rPr sz="1000" spc="-20" dirty="0">
                <a:latin typeface="Lucida Sans Unicode"/>
                <a:cs typeface="Lucida Sans Unicode"/>
              </a:rPr>
              <a:t> oral </a:t>
            </a:r>
            <a:r>
              <a:rPr sz="1000" spc="-50" dirty="0">
                <a:latin typeface="Lucida Sans Unicode"/>
                <a:cs typeface="Lucida Sans Unicode"/>
              </a:rPr>
              <a:t>chez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le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sujet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aphasique </a:t>
            </a:r>
            <a:r>
              <a:rPr sz="1000" spc="-20" dirty="0">
                <a:latin typeface="Lucida Sans Unicode"/>
                <a:cs typeface="Lucida Sans Unicode"/>
              </a:rPr>
              <a:t>[Mémoire]. </a:t>
            </a:r>
            <a:r>
              <a:rPr sz="1000" spc="-25" dirty="0">
                <a:latin typeface="Lucida Sans Unicode"/>
                <a:cs typeface="Lucida Sans Unicode"/>
              </a:rPr>
              <a:t>Université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Victor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Segalen</a:t>
            </a:r>
            <a:r>
              <a:rPr sz="1000" spc="-20" dirty="0">
                <a:latin typeface="Lucida Sans Unicode"/>
                <a:cs typeface="Lucida Sans Unicode"/>
              </a:rPr>
              <a:t> Bordeaux </a:t>
            </a:r>
            <a:r>
              <a:rPr sz="1000" spc="-25" dirty="0">
                <a:latin typeface="Lucida Sans Unicode"/>
                <a:cs typeface="Lucida Sans Unicode"/>
              </a:rPr>
              <a:t>2.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spc="-35" dirty="0">
                <a:latin typeface="Lucida Sans Unicode"/>
                <a:cs typeface="Lucida Sans Unicode"/>
              </a:rPr>
              <a:t>Cacherat,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C.,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Spindler,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C.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(2022).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Impact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d’une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rééducation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des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fonctions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exécutives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sur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le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discours</a:t>
            </a:r>
            <a:r>
              <a:rPr sz="1000" spc="-20" dirty="0">
                <a:latin typeface="Lucida Sans Unicode"/>
                <a:cs typeface="Lucida Sans Unicode"/>
              </a:rPr>
              <a:t> du </a:t>
            </a:r>
            <a:r>
              <a:rPr sz="1000" spc="-25" dirty="0">
                <a:latin typeface="Lucida Sans Unicode"/>
                <a:cs typeface="Lucida Sans Unicode"/>
              </a:rPr>
              <a:t>patient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aphasique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fluent</a:t>
            </a:r>
            <a:r>
              <a:rPr sz="1000" spc="-17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État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des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lieux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de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la </a:t>
            </a:r>
            <a:r>
              <a:rPr sz="1000" spc="-25" dirty="0">
                <a:latin typeface="Lucida Sans Unicode"/>
                <a:cs typeface="Lucida Sans Unicode"/>
              </a:rPr>
              <a:t>littérature</a:t>
            </a:r>
            <a:r>
              <a:rPr sz="1000" spc="-20" dirty="0">
                <a:latin typeface="Lucida Sans Unicode"/>
                <a:cs typeface="Lucida Sans Unicode"/>
              </a:rPr>
              <a:t> et </a:t>
            </a:r>
            <a:r>
              <a:rPr sz="1000" spc="-25" dirty="0">
                <a:latin typeface="Lucida Sans Unicode"/>
                <a:cs typeface="Lucida Sans Unicode"/>
              </a:rPr>
              <a:t>comparaison</a:t>
            </a:r>
            <a:r>
              <a:rPr sz="1000" spc="-20" dirty="0">
                <a:latin typeface="Lucida Sans Unicode"/>
                <a:cs typeface="Lucida Sans Unicode"/>
              </a:rPr>
              <a:t> avec la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pratique </a:t>
            </a:r>
            <a:r>
              <a:rPr sz="1000" spc="-30" dirty="0">
                <a:latin typeface="Lucida Sans Unicode"/>
                <a:cs typeface="Lucida Sans Unicode"/>
              </a:rPr>
              <a:t>clinique</a:t>
            </a:r>
            <a:r>
              <a:rPr sz="1000" spc="-20" dirty="0">
                <a:latin typeface="Lucida Sans Unicode"/>
                <a:cs typeface="Lucida Sans Unicode"/>
              </a:rPr>
              <a:t> [Mémoire]. </a:t>
            </a:r>
            <a:r>
              <a:rPr sz="1000" spc="-55" dirty="0">
                <a:latin typeface="Lucida Sans Unicode"/>
                <a:cs typeface="Lucida Sans Unicode"/>
                <a:hlinkClick r:id="rId7"/>
              </a:rPr>
              <a:t>https://dumas.ccsd.cnrs.fr/dumas-</a:t>
            </a:r>
            <a:r>
              <a:rPr sz="1000" spc="-10" dirty="0">
                <a:latin typeface="Lucida Sans Unicode"/>
                <a:cs typeface="Lucida Sans Unicode"/>
                <a:hlinkClick r:id="rId7"/>
              </a:rPr>
              <a:t>04006689/document</a:t>
            </a:r>
            <a:endParaRPr sz="1000">
              <a:latin typeface="Lucida Sans Unicode"/>
              <a:cs typeface="Lucida Sans Unicode"/>
            </a:endParaRPr>
          </a:p>
          <a:p>
            <a:pPr marL="12700" marR="782320">
              <a:lnSpc>
                <a:spcPct val="112500"/>
              </a:lnSpc>
            </a:pPr>
            <a:r>
              <a:rPr sz="1000" spc="-35" dirty="0">
                <a:latin typeface="Lucida Sans Unicode"/>
                <a:cs typeface="Lucida Sans Unicode"/>
              </a:rPr>
              <a:t>Campbell,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N.,</a:t>
            </a:r>
            <a:r>
              <a:rPr sz="1000" spc="-25" dirty="0">
                <a:latin typeface="Lucida Sans Unicode"/>
                <a:cs typeface="Lucida Sans Unicode"/>
              </a:rPr>
              <a:t> Maidment, </a:t>
            </a:r>
            <a:r>
              <a:rPr sz="1000" spc="-30" dirty="0">
                <a:latin typeface="Lucida Sans Unicode"/>
                <a:cs typeface="Lucida Sans Unicode"/>
              </a:rPr>
              <a:t>I.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D.,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Randle,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E.,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Shaw,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R.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L.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(2020).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Preparing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care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home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staff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to</a:t>
            </a:r>
            <a:r>
              <a:rPr sz="1000" spc="-25" dirty="0">
                <a:latin typeface="Lucida Sans Unicode"/>
                <a:cs typeface="Lucida Sans Unicode"/>
              </a:rPr>
              <a:t> manage </a:t>
            </a:r>
            <a:r>
              <a:rPr sz="1000" spc="-40" dirty="0">
                <a:latin typeface="Lucida Sans Unicode"/>
                <a:cs typeface="Lucida Sans Unicode"/>
              </a:rPr>
              <a:t>challenging</a:t>
            </a:r>
            <a:r>
              <a:rPr sz="1000" spc="-25" dirty="0">
                <a:latin typeface="Lucida Sans Unicode"/>
                <a:cs typeface="Lucida Sans Unicode"/>
              </a:rPr>
              <a:t> behaviours </a:t>
            </a:r>
            <a:r>
              <a:rPr sz="1000" spc="-30" dirty="0">
                <a:latin typeface="Lucida Sans Unicode"/>
                <a:cs typeface="Lucida Sans Unicode"/>
              </a:rPr>
              <a:t>among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residents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living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with</a:t>
            </a:r>
            <a:r>
              <a:rPr sz="1000" spc="-25" dirty="0">
                <a:latin typeface="Lucida Sans Unicode"/>
                <a:cs typeface="Lucida Sans Unicode"/>
              </a:rPr>
              <a:t> dementia</a:t>
            </a:r>
            <a:r>
              <a:rPr sz="1000" spc="-17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A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mixed-</a:t>
            </a:r>
            <a:r>
              <a:rPr sz="1000" spc="-25" dirty="0">
                <a:latin typeface="Lucida Sans Unicode"/>
                <a:cs typeface="Lucida Sans Unicode"/>
              </a:rPr>
              <a:t>methods evaluation. </a:t>
            </a:r>
            <a:r>
              <a:rPr sz="1000" spc="-20" dirty="0">
                <a:latin typeface="Lucida Sans Unicode"/>
                <a:cs typeface="Lucida Sans Unicode"/>
              </a:rPr>
              <a:t>Health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Psychology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Open,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7(2),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2055102920933065.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  <a:hlinkClick r:id="rId8"/>
              </a:rPr>
              <a:t>https://doi.org/10.1177/2055102920933065</a:t>
            </a:r>
            <a:r>
              <a:rPr sz="1000" spc="-35" dirty="0">
                <a:latin typeface="Lucida Sans Unicode"/>
                <a:cs typeface="Lucida Sans Unicode"/>
              </a:rPr>
              <a:t> Cerejeira,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J.,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Lagarto,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L.,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Mukaetova-</a:t>
            </a:r>
            <a:r>
              <a:rPr sz="1000" spc="-35" dirty="0">
                <a:latin typeface="Lucida Sans Unicode"/>
                <a:cs typeface="Lucida Sans Unicode"/>
              </a:rPr>
              <a:t>Ladinska,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B.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(2012).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Behavioral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Psychological</a:t>
            </a:r>
            <a:r>
              <a:rPr sz="1000" spc="-25" dirty="0">
                <a:latin typeface="Lucida Sans Unicode"/>
                <a:cs typeface="Lucida Sans Unicode"/>
              </a:rPr>
              <a:t> Symptoms</a:t>
            </a:r>
            <a:r>
              <a:rPr sz="1000" spc="-30" dirty="0">
                <a:latin typeface="Lucida Sans Unicode"/>
                <a:cs typeface="Lucida Sans Unicode"/>
              </a:rPr>
              <a:t> of</a:t>
            </a:r>
            <a:r>
              <a:rPr sz="1000" spc="-25" dirty="0">
                <a:latin typeface="Lucida Sans Unicode"/>
                <a:cs typeface="Lucida Sans Unicode"/>
              </a:rPr>
              <a:t> Dementia. Frontiers in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Neurology,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3,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75" dirty="0">
                <a:latin typeface="Lucida Sans Unicode"/>
                <a:cs typeface="Lucida Sans Unicode"/>
              </a:rPr>
              <a:t>73.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  <a:hlinkClick r:id="rId9"/>
              </a:rPr>
              <a:t>https://doi.org/10.3389/fneur.2012.00073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spc="-70" dirty="0">
                <a:latin typeface="Lucida Sans Unicode"/>
                <a:cs typeface="Lucida Sans Unicode"/>
              </a:rPr>
              <a:t>Cohen-</a:t>
            </a:r>
            <a:r>
              <a:rPr sz="1000" spc="-30" dirty="0">
                <a:latin typeface="Lucida Sans Unicode"/>
                <a:cs typeface="Lucida Sans Unicode"/>
              </a:rPr>
              <a:t>Mansfield,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J.,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Dakheel-</a:t>
            </a:r>
            <a:r>
              <a:rPr sz="1000" spc="-55" dirty="0">
                <a:latin typeface="Lucida Sans Unicode"/>
                <a:cs typeface="Lucida Sans Unicode"/>
              </a:rPr>
              <a:t>Ali,</a:t>
            </a:r>
            <a:r>
              <a:rPr sz="1000" spc="-30" dirty="0">
                <a:latin typeface="Lucida Sans Unicode"/>
                <a:cs typeface="Lucida Sans Unicode"/>
              </a:rPr>
              <a:t> M.,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Marx,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M.</a:t>
            </a:r>
            <a:r>
              <a:rPr sz="1000" spc="-30" dirty="0">
                <a:latin typeface="Lucida Sans Unicode"/>
                <a:cs typeface="Lucida Sans Unicode"/>
              </a:rPr>
              <a:t> S. </a:t>
            </a:r>
            <a:r>
              <a:rPr sz="1000" spc="-65" dirty="0">
                <a:latin typeface="Lucida Sans Unicode"/>
                <a:cs typeface="Lucida Sans Unicode"/>
              </a:rPr>
              <a:t>(2009).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Engagement </a:t>
            </a:r>
            <a:r>
              <a:rPr sz="1000" spc="-25" dirty="0">
                <a:latin typeface="Lucida Sans Unicode"/>
                <a:cs typeface="Lucida Sans Unicode"/>
              </a:rPr>
              <a:t>in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Persons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With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Dementia;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The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Concept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Its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Measurement.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17(4),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299</a:t>
            </a:r>
            <a:r>
              <a:rPr sz="1000" spc="-60" dirty="0">
                <a:latin typeface="PMingLiU-ExtB"/>
                <a:cs typeface="PMingLiU-ExtB"/>
              </a:rPr>
              <a:t>-</a:t>
            </a:r>
            <a:r>
              <a:rPr sz="1000" spc="-20" dirty="0">
                <a:latin typeface="Lucida Sans Unicode"/>
                <a:cs typeface="Lucida Sans Unicode"/>
              </a:rPr>
              <a:t>307.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spc="-70" dirty="0">
                <a:latin typeface="Lucida Sans Unicode"/>
                <a:cs typeface="Lucida Sans Unicode"/>
              </a:rPr>
              <a:t>Cohen-</a:t>
            </a:r>
            <a:r>
              <a:rPr sz="1000" spc="-30" dirty="0">
                <a:latin typeface="Lucida Sans Unicode"/>
                <a:cs typeface="Lucida Sans Unicode"/>
              </a:rPr>
              <a:t>Mansfield,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J.,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Dakheel-</a:t>
            </a:r>
            <a:r>
              <a:rPr sz="1000" spc="-55" dirty="0">
                <a:latin typeface="Lucida Sans Unicode"/>
                <a:cs typeface="Lucida Sans Unicode"/>
              </a:rPr>
              <a:t>Ali,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M.,</a:t>
            </a:r>
            <a:r>
              <a:rPr sz="1000" spc="-35" dirty="0">
                <a:latin typeface="Lucida Sans Unicode"/>
                <a:cs typeface="Lucida Sans Unicode"/>
              </a:rPr>
              <a:t> Marx, </a:t>
            </a:r>
            <a:r>
              <a:rPr sz="1000" dirty="0">
                <a:latin typeface="Lucida Sans Unicode"/>
                <a:cs typeface="Lucida Sans Unicode"/>
              </a:rPr>
              <a:t>M.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S.,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Thein,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K.,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Regier,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N.</a:t>
            </a:r>
            <a:r>
              <a:rPr sz="1000" spc="-35" dirty="0">
                <a:latin typeface="Lucida Sans Unicode"/>
                <a:cs typeface="Lucida Sans Unicode"/>
              </a:rPr>
              <a:t> G. </a:t>
            </a:r>
            <a:r>
              <a:rPr sz="1000" spc="-65" dirty="0">
                <a:latin typeface="Lucida Sans Unicode"/>
                <a:cs typeface="Lucida Sans Unicode"/>
              </a:rPr>
              <a:t>(2015).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Which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unmet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needs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contribute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to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behavior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problems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persons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with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advanced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dementia?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Psychiatry</a:t>
            </a:r>
            <a:r>
              <a:rPr sz="1000" spc="-30" dirty="0">
                <a:latin typeface="Lucida Sans Unicode"/>
                <a:cs typeface="Lucida Sans Unicode"/>
              </a:rPr>
              <a:t> research,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228(1),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59</a:t>
            </a:r>
            <a:r>
              <a:rPr sz="1000" spc="-55" dirty="0">
                <a:latin typeface="PMingLiU-ExtB"/>
                <a:cs typeface="PMingLiU-ExtB"/>
              </a:rPr>
              <a:t>-</a:t>
            </a:r>
            <a:r>
              <a:rPr sz="1000" spc="-75" dirty="0">
                <a:latin typeface="Lucida Sans Unicode"/>
                <a:cs typeface="Lucida Sans Unicode"/>
              </a:rPr>
              <a:t>64.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  <a:hlinkClick r:id="rId10"/>
              </a:rPr>
              <a:t>https://doi.org/10.1016/j.psychres.2015.03.043</a:t>
            </a:r>
            <a:endParaRPr sz="1000">
              <a:latin typeface="Lucida Sans Unicode"/>
              <a:cs typeface="Lucida Sans Unicode"/>
            </a:endParaRPr>
          </a:p>
          <a:p>
            <a:pPr marL="12700" marR="626745">
              <a:lnSpc>
                <a:spcPct val="112500"/>
              </a:lnSpc>
            </a:pPr>
            <a:r>
              <a:rPr sz="1000" spc="-35" dirty="0">
                <a:latin typeface="Lucida Sans Unicode"/>
                <a:cs typeface="Lucida Sans Unicode"/>
              </a:rPr>
              <a:t>Eluigwe,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K.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N.,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Okoye,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N.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Olatunji,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O.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L.,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Oka,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O.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U.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(2026).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Neuropsychiatric</a:t>
            </a:r>
            <a:r>
              <a:rPr sz="1000" spc="-25" dirty="0">
                <a:latin typeface="Lucida Sans Unicode"/>
                <a:cs typeface="Lucida Sans Unicode"/>
              </a:rPr>
              <a:t> Symptoms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 Dementia</a:t>
            </a:r>
            <a:r>
              <a:rPr sz="1000" spc="-17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25" dirty="0">
                <a:latin typeface="Lucida Sans Unicode"/>
                <a:cs typeface="Lucida Sans Unicode"/>
              </a:rPr>
              <a:t> Prevalence,</a:t>
            </a:r>
            <a:r>
              <a:rPr sz="1000" spc="-30" dirty="0">
                <a:latin typeface="Lucida Sans Unicode"/>
                <a:cs typeface="Lucida Sans Unicode"/>
              </a:rPr>
              <a:t> Impact,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Implications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for</a:t>
            </a:r>
            <a:r>
              <a:rPr sz="1000" spc="-25" dirty="0">
                <a:latin typeface="Lucida Sans Unicode"/>
                <a:cs typeface="Lucida Sans Unicode"/>
              </a:rPr>
              <a:t> Care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Carers </a:t>
            </a:r>
            <a:r>
              <a:rPr sz="1000" dirty="0">
                <a:latin typeface="Lucida Sans Unicode"/>
                <a:cs typeface="Lucida Sans Unicode"/>
              </a:rPr>
              <a:t>—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A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Systematic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Review.</a:t>
            </a:r>
            <a:r>
              <a:rPr sz="1000" spc="-25" dirty="0">
                <a:latin typeface="Lucida Sans Unicode"/>
                <a:cs typeface="Lucida Sans Unicode"/>
              </a:rPr>
              <a:t> Journal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Applied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Gerontology,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07334648261470134.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  <a:hlinkClick r:id="rId11"/>
              </a:rPr>
              <a:t>https://doi.org/10.1177/07334648261470134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Feast,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75" dirty="0">
                <a:latin typeface="Lucida Sans Unicode"/>
                <a:cs typeface="Lucida Sans Unicode"/>
              </a:rPr>
              <a:t>Moniz-</a:t>
            </a:r>
            <a:r>
              <a:rPr sz="1000" spc="-50" dirty="0">
                <a:latin typeface="Lucida Sans Unicode"/>
                <a:cs typeface="Lucida Sans Unicode"/>
              </a:rPr>
              <a:t>Cook,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E.,</a:t>
            </a:r>
            <a:r>
              <a:rPr sz="1000" spc="-25" dirty="0">
                <a:latin typeface="Lucida Sans Unicode"/>
                <a:cs typeface="Lucida Sans Unicode"/>
              </a:rPr>
              <a:t> Stoner,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C.,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Charlesworth,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G.,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Orrell,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(2016).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A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systematic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review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0" dirty="0">
                <a:latin typeface="Lucida Sans Unicode"/>
                <a:cs typeface="Lucida Sans Unicode"/>
              </a:rPr>
              <a:t> the </a:t>
            </a:r>
            <a:r>
              <a:rPr sz="1000" spc="-30" dirty="0">
                <a:latin typeface="Lucida Sans Unicode"/>
                <a:cs typeface="Lucida Sans Unicode"/>
              </a:rPr>
              <a:t>relationship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between </a:t>
            </a:r>
            <a:r>
              <a:rPr sz="1000" spc="-25" dirty="0">
                <a:latin typeface="Lucida Sans Unicode"/>
                <a:cs typeface="Lucida Sans Unicode"/>
              </a:rPr>
              <a:t>behavioral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psychological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symptoms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(BPSD)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caregiver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75" dirty="0">
                <a:latin typeface="Lucida Sans Unicode"/>
                <a:cs typeface="Lucida Sans Unicode"/>
              </a:rPr>
              <a:t>well-</a:t>
            </a:r>
            <a:r>
              <a:rPr sz="1000" spc="-40" dirty="0">
                <a:latin typeface="Lucida Sans Unicode"/>
                <a:cs typeface="Lucida Sans Unicode"/>
              </a:rPr>
              <a:t>being.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International </a:t>
            </a:r>
            <a:r>
              <a:rPr sz="1000" spc="-35" dirty="0">
                <a:latin typeface="Lucida Sans Unicode"/>
                <a:cs typeface="Lucida Sans Unicode"/>
              </a:rPr>
              <a:t>Psychogeriatrics,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28(11),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1761</a:t>
            </a:r>
            <a:r>
              <a:rPr sz="1000" spc="-65" dirty="0">
                <a:latin typeface="PMingLiU-ExtB"/>
                <a:cs typeface="PMingLiU-ExtB"/>
              </a:rPr>
              <a:t>-</a:t>
            </a:r>
            <a:r>
              <a:rPr sz="1000" spc="-75" dirty="0">
                <a:latin typeface="Lucida Sans Unicode"/>
                <a:cs typeface="Lucida Sans Unicode"/>
              </a:rPr>
              <a:t>1774.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  <a:hlinkClick r:id="rId12"/>
              </a:rPr>
              <a:t>https://doi.org/10.1017/S1041610216000922</a:t>
            </a:r>
            <a:r>
              <a:rPr sz="1000" spc="-35" dirty="0">
                <a:latin typeface="Lucida Sans Unicode"/>
                <a:cs typeface="Lucida Sans Unicode"/>
              </a:rPr>
              <a:t> Förstl, </a:t>
            </a:r>
            <a:r>
              <a:rPr sz="1000" spc="-50" dirty="0">
                <a:latin typeface="Lucida Sans Unicode"/>
                <a:cs typeface="Lucida Sans Unicode"/>
              </a:rPr>
              <a:t>H.,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Kurz,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(1999).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Clinical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features</a:t>
            </a:r>
            <a:r>
              <a:rPr sz="1000" spc="-30" dirty="0">
                <a:latin typeface="Lucida Sans Unicode"/>
                <a:cs typeface="Lucida Sans Unicode"/>
              </a:rPr>
              <a:t> of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Alzheimer’s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disease.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Eur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Arch </a:t>
            </a:r>
            <a:r>
              <a:rPr sz="1000" spc="-25" dirty="0">
                <a:latin typeface="Lucida Sans Unicode"/>
                <a:cs typeface="Lucida Sans Unicode"/>
              </a:rPr>
              <a:t>Psychiatry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Clin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Neurosci, </a:t>
            </a:r>
            <a:r>
              <a:rPr sz="1000" spc="-75" dirty="0">
                <a:latin typeface="Lucida Sans Unicode"/>
                <a:cs typeface="Lucida Sans Unicode"/>
              </a:rPr>
              <a:t>249,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288</a:t>
            </a:r>
            <a:r>
              <a:rPr sz="1000" spc="-60" dirty="0">
                <a:latin typeface="PMingLiU-ExtB"/>
                <a:cs typeface="PMingLiU-ExtB"/>
              </a:rPr>
              <a:t>-</a:t>
            </a:r>
            <a:r>
              <a:rPr sz="1000" spc="-20" dirty="0">
                <a:latin typeface="Lucida Sans Unicode"/>
                <a:cs typeface="Lucida Sans Unicode"/>
              </a:rPr>
              <a:t>290.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spc="-40" dirty="0">
                <a:latin typeface="Lucida Sans Unicode"/>
                <a:cs typeface="Lucida Sans Unicode"/>
              </a:rPr>
              <a:t>Gil,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R.,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Arroyo-</a:t>
            </a:r>
            <a:r>
              <a:rPr sz="1000" spc="-45" dirty="0">
                <a:latin typeface="Lucida Sans Unicode"/>
                <a:cs typeface="Lucida Sans Unicode"/>
              </a:rPr>
              <a:t>Anllo,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5" dirty="0">
                <a:latin typeface="Lucida Sans Unicode"/>
                <a:cs typeface="Lucida Sans Unicode"/>
              </a:rPr>
              <a:t>E.-</a:t>
            </a:r>
            <a:r>
              <a:rPr sz="1000" dirty="0">
                <a:latin typeface="Lucida Sans Unicode"/>
                <a:cs typeface="Lucida Sans Unicode"/>
              </a:rPr>
              <a:t>M.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(2019).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Émotions</a:t>
            </a:r>
            <a:r>
              <a:rPr sz="1000" spc="-20" dirty="0">
                <a:latin typeface="Lucida Sans Unicode"/>
                <a:cs typeface="Lucida Sans Unicode"/>
              </a:rPr>
              <a:t> et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maladie </a:t>
            </a:r>
            <a:r>
              <a:rPr sz="1000" spc="-50" dirty="0">
                <a:latin typeface="Lucida Sans Unicode"/>
                <a:cs typeface="Lucida Sans Unicode"/>
              </a:rPr>
              <a:t>d’Alzheimer</a:t>
            </a:r>
            <a:r>
              <a:rPr sz="1000" spc="-17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Neuropsychologie</a:t>
            </a:r>
            <a:r>
              <a:rPr sz="1000" spc="-20" dirty="0">
                <a:latin typeface="Lucida Sans Unicode"/>
                <a:cs typeface="Lucida Sans Unicode"/>
              </a:rPr>
              <a:t> et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enjeux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éthiques.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NPG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Neurologie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60" dirty="0">
                <a:latin typeface="Lucida Sans Unicode"/>
                <a:cs typeface="Lucida Sans Unicode"/>
              </a:rPr>
              <a:t>-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Psychiatrie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60" dirty="0">
                <a:latin typeface="Lucida Sans Unicode"/>
                <a:cs typeface="Lucida Sans Unicode"/>
              </a:rPr>
              <a:t>-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Gériatrie,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19(112),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233</a:t>
            </a:r>
            <a:r>
              <a:rPr sz="1000" spc="-60" dirty="0">
                <a:latin typeface="PMingLiU-ExtB"/>
                <a:cs typeface="PMingLiU-ExtB"/>
              </a:rPr>
              <a:t>-</a:t>
            </a:r>
            <a:r>
              <a:rPr sz="1000" spc="-70" dirty="0">
                <a:latin typeface="Lucida Sans Unicode"/>
                <a:cs typeface="Lucida Sans Unicode"/>
              </a:rPr>
              <a:t>240.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  <a:hlinkClick r:id="rId13"/>
              </a:rPr>
              <a:t>https://doi.org/10.1016/j.npg.2019.04.003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spc="-25" dirty="0">
                <a:latin typeface="Lucida Sans Unicode"/>
                <a:cs typeface="Lucida Sans Unicode"/>
              </a:rPr>
              <a:t>Guarino,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A.,</a:t>
            </a:r>
            <a:r>
              <a:rPr sz="1000" spc="-30" dirty="0">
                <a:latin typeface="Lucida Sans Unicode"/>
                <a:cs typeface="Lucida Sans Unicode"/>
              </a:rPr>
              <a:t> Favieri, </a:t>
            </a:r>
            <a:r>
              <a:rPr sz="1000" spc="-50" dirty="0">
                <a:latin typeface="Lucida Sans Unicode"/>
                <a:cs typeface="Lucida Sans Unicode"/>
              </a:rPr>
              <a:t>F.,</a:t>
            </a:r>
            <a:r>
              <a:rPr sz="1000" spc="-30" dirty="0">
                <a:latin typeface="Lucida Sans Unicode"/>
                <a:cs typeface="Lucida Sans Unicode"/>
              </a:rPr>
              <a:t> Boncompagni, </a:t>
            </a:r>
            <a:r>
              <a:rPr sz="1000" spc="-45" dirty="0">
                <a:latin typeface="Lucida Sans Unicode"/>
                <a:cs typeface="Lucida Sans Unicode"/>
              </a:rPr>
              <a:t>I.,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Agostini,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F.,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Cantone,</a:t>
            </a:r>
            <a:r>
              <a:rPr sz="1000" spc="-30" dirty="0">
                <a:latin typeface="Lucida Sans Unicode"/>
                <a:cs typeface="Lucida Sans Unicode"/>
              </a:rPr>
              <a:t> M.,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Casagrande, </a:t>
            </a:r>
            <a:r>
              <a:rPr sz="1000" dirty="0">
                <a:latin typeface="Lucida Sans Unicode"/>
                <a:cs typeface="Lucida Sans Unicode"/>
              </a:rPr>
              <a:t>M.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(2019).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Executive</a:t>
            </a:r>
            <a:r>
              <a:rPr sz="1000" spc="-30" dirty="0">
                <a:latin typeface="Lucida Sans Unicode"/>
                <a:cs typeface="Lucida Sans Unicode"/>
              </a:rPr>
              <a:t> Functions </a:t>
            </a:r>
            <a:r>
              <a:rPr sz="1000" spc="-25" dirty="0">
                <a:latin typeface="Lucida Sans Unicode"/>
                <a:cs typeface="Lucida Sans Unicode"/>
              </a:rPr>
              <a:t>in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Alzheimer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Disease</a:t>
            </a:r>
            <a:r>
              <a:rPr sz="1000" spc="-17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A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Systematic</a:t>
            </a:r>
            <a:r>
              <a:rPr sz="1000" spc="-30" dirty="0">
                <a:latin typeface="Lucida Sans Unicode"/>
                <a:cs typeface="Lucida Sans Unicode"/>
              </a:rPr>
              <a:t> Review. </a:t>
            </a:r>
            <a:r>
              <a:rPr sz="1000" spc="-25" dirty="0">
                <a:latin typeface="Lucida Sans Unicode"/>
                <a:cs typeface="Lucida Sans Unicode"/>
              </a:rPr>
              <a:t>Frontiers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Aging</a:t>
            </a:r>
            <a:r>
              <a:rPr sz="1000" spc="-30" dirty="0">
                <a:latin typeface="Lucida Sans Unicode"/>
                <a:cs typeface="Lucida Sans Unicode"/>
              </a:rPr>
              <a:t> Neuroscience, </a:t>
            </a:r>
            <a:r>
              <a:rPr sz="1000" spc="-75" dirty="0">
                <a:latin typeface="Lucida Sans Unicode"/>
                <a:cs typeface="Lucida Sans Unicode"/>
              </a:rPr>
              <a:t>10,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437.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  <a:hlinkClick r:id="rId14"/>
              </a:rPr>
              <a:t>https://doi.org/10.3389/fnagi.2018.00437</a:t>
            </a:r>
            <a:endParaRPr sz="1000">
              <a:latin typeface="Lucida Sans Unicode"/>
              <a:cs typeface="Lucida Sans Unicode"/>
            </a:endParaRPr>
          </a:p>
          <a:p>
            <a:pPr marL="12700" marR="300990">
              <a:lnSpc>
                <a:spcPct val="112500"/>
              </a:lnSpc>
            </a:pPr>
            <a:r>
              <a:rPr sz="1000" spc="-30" dirty="0">
                <a:latin typeface="Lucida Sans Unicode"/>
                <a:cs typeface="Lucida Sans Unicode"/>
              </a:rPr>
              <a:t>HAS.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(2009).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Maladie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d’Alzheimer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et</a:t>
            </a:r>
            <a:r>
              <a:rPr sz="1000" spc="-25" dirty="0">
                <a:latin typeface="Lucida Sans Unicode"/>
                <a:cs typeface="Lucida Sans Unicode"/>
              </a:rPr>
              <a:t> maladies </a:t>
            </a:r>
            <a:r>
              <a:rPr sz="1000" spc="-20" dirty="0">
                <a:latin typeface="Lucida Sans Unicode"/>
                <a:cs typeface="Lucida Sans Unicode"/>
              </a:rPr>
              <a:t>apparentées</a:t>
            </a:r>
            <a:r>
              <a:rPr sz="1000" spc="-25" dirty="0">
                <a:latin typeface="Lucida Sans Unicode"/>
                <a:cs typeface="Lucida Sans Unicode"/>
              </a:rPr>
              <a:t> prise </a:t>
            </a:r>
            <a:r>
              <a:rPr sz="1000" spc="-10" dirty="0">
                <a:latin typeface="Lucida Sans Unicode"/>
                <a:cs typeface="Lucida Sans Unicode"/>
              </a:rPr>
              <a:t>en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charge</a:t>
            </a:r>
            <a:r>
              <a:rPr sz="1000" spc="-25" dirty="0">
                <a:latin typeface="Lucida Sans Unicode"/>
                <a:cs typeface="Lucida Sans Unicode"/>
              </a:rPr>
              <a:t> des troubles </a:t>
            </a:r>
            <a:r>
              <a:rPr sz="1000" spc="-20" dirty="0">
                <a:latin typeface="Lucida Sans Unicode"/>
                <a:cs typeface="Lucida Sans Unicode"/>
              </a:rPr>
              <a:t>du</a:t>
            </a:r>
            <a:r>
              <a:rPr sz="1000" spc="-25" dirty="0">
                <a:latin typeface="Lucida Sans Unicode"/>
                <a:cs typeface="Lucida Sans Unicode"/>
              </a:rPr>
              <a:t> comportement </a:t>
            </a:r>
            <a:r>
              <a:rPr sz="1000" spc="-20" dirty="0">
                <a:latin typeface="Lucida Sans Unicode"/>
                <a:cs typeface="Lucida Sans Unicode"/>
              </a:rPr>
              <a:t>perturbateur</a:t>
            </a:r>
            <a:r>
              <a:rPr sz="1000" spc="-17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25" dirty="0">
                <a:latin typeface="Lucida Sans Unicode"/>
                <a:cs typeface="Lucida Sans Unicode"/>
              </a:rPr>
              <a:t> Recommandation </a:t>
            </a:r>
            <a:r>
              <a:rPr sz="1000" spc="-10" dirty="0">
                <a:latin typeface="Lucida Sans Unicode"/>
                <a:cs typeface="Lucida Sans Unicode"/>
              </a:rPr>
              <a:t>de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bonne</a:t>
            </a:r>
            <a:r>
              <a:rPr sz="1000" spc="-25" dirty="0">
                <a:latin typeface="Lucida Sans Unicode"/>
                <a:cs typeface="Lucida Sans Unicode"/>
              </a:rPr>
              <a:t> pratique. </a:t>
            </a:r>
            <a:r>
              <a:rPr sz="1000" spc="-10" dirty="0">
                <a:latin typeface="Lucida Sans Unicode"/>
                <a:cs typeface="Lucida Sans Unicode"/>
              </a:rPr>
              <a:t>Maladie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d’Alzheimer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et</a:t>
            </a:r>
            <a:r>
              <a:rPr sz="1000" spc="-25" dirty="0">
                <a:latin typeface="Lucida Sans Unicode"/>
                <a:cs typeface="Lucida Sans Unicode"/>
              </a:rPr>
              <a:t> maladies </a:t>
            </a:r>
            <a:r>
              <a:rPr sz="1000" spc="-20" dirty="0">
                <a:latin typeface="Lucida Sans Unicode"/>
                <a:cs typeface="Lucida Sans Unicode"/>
              </a:rPr>
              <a:t>apparentées</a:t>
            </a:r>
            <a:r>
              <a:rPr sz="1000" spc="-25" dirty="0">
                <a:latin typeface="Lucida Sans Unicode"/>
                <a:cs typeface="Lucida Sans Unicode"/>
              </a:rPr>
              <a:t> prise </a:t>
            </a:r>
            <a:r>
              <a:rPr sz="1000" spc="-10" dirty="0">
                <a:latin typeface="Lucida Sans Unicode"/>
                <a:cs typeface="Lucida Sans Unicode"/>
              </a:rPr>
              <a:t>en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charge</a:t>
            </a:r>
            <a:r>
              <a:rPr sz="1000" spc="-25" dirty="0">
                <a:latin typeface="Lucida Sans Unicode"/>
                <a:cs typeface="Lucida Sans Unicode"/>
              </a:rPr>
              <a:t> des troubles </a:t>
            </a:r>
            <a:r>
              <a:rPr sz="1000" spc="-20" dirty="0">
                <a:latin typeface="Lucida Sans Unicode"/>
                <a:cs typeface="Lucida Sans Unicode"/>
              </a:rPr>
              <a:t>du </a:t>
            </a:r>
            <a:r>
              <a:rPr sz="1000" spc="-25" dirty="0">
                <a:latin typeface="Lucida Sans Unicode"/>
                <a:cs typeface="Lucida Sans Unicode"/>
              </a:rPr>
              <a:t>comportement </a:t>
            </a:r>
            <a:r>
              <a:rPr sz="1000" spc="-20" dirty="0">
                <a:latin typeface="Lucida Sans Unicode"/>
                <a:cs typeface="Lucida Sans Unicode"/>
              </a:rPr>
              <a:t>perturbateur</a:t>
            </a:r>
            <a:r>
              <a:rPr sz="1000" spc="-17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25" dirty="0">
                <a:latin typeface="Lucida Sans Unicode"/>
                <a:cs typeface="Lucida Sans Unicode"/>
              </a:rPr>
              <a:t> recommandation </a:t>
            </a:r>
            <a:r>
              <a:rPr sz="1000" spc="-10" dirty="0">
                <a:latin typeface="Lucida Sans Unicode"/>
                <a:cs typeface="Lucida Sans Unicode"/>
              </a:rPr>
              <a:t>de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bonne </a:t>
            </a:r>
            <a:r>
              <a:rPr sz="1000" spc="-25" dirty="0">
                <a:latin typeface="Lucida Sans Unicode"/>
                <a:cs typeface="Lucida Sans Unicode"/>
              </a:rPr>
              <a:t>pratique.</a:t>
            </a:r>
            <a:r>
              <a:rPr sz="1000" spc="345" dirty="0">
                <a:latin typeface="Lucida Sans Unicode"/>
                <a:cs typeface="Lucida Sans Unicode"/>
              </a:rPr>
              <a:t>  </a:t>
            </a:r>
            <a:r>
              <a:rPr sz="1000" spc="-65" dirty="0">
                <a:latin typeface="Lucida Sans Unicode"/>
                <a:cs typeface="Lucida Sans Unicode"/>
                <a:hlinkClick r:id="rId15"/>
              </a:rPr>
              <a:t>https://www.has-</a:t>
            </a:r>
            <a:r>
              <a:rPr sz="1000" spc="-60" dirty="0">
                <a:latin typeface="Lucida Sans Unicode"/>
                <a:cs typeface="Lucida Sans Unicode"/>
                <a:hlinkClick r:id="rId15"/>
              </a:rPr>
              <a:t>sante.fr/upload/docs/application/pdf/2009-</a:t>
            </a:r>
            <a:r>
              <a:rPr sz="1000" spc="-55" dirty="0">
                <a:latin typeface="Lucida Sans Unicode"/>
                <a:cs typeface="Lucida Sans Unicode"/>
                <a:hlinkClick r:id="rId15"/>
              </a:rPr>
              <a:t>07/maladie_dalzheimer-</a:t>
            </a:r>
            <a:r>
              <a:rPr sz="1000" spc="-35" dirty="0">
                <a:latin typeface="Lucida Sans Unicode"/>
                <a:cs typeface="Lucida Sans Unicode"/>
                <a:hlinkClick r:id="rId15"/>
              </a:rPr>
              <a:t>troubles_du_comportement_perturbateurs-</a:t>
            </a:r>
            <a:r>
              <a:rPr sz="1000" spc="-10" dirty="0">
                <a:latin typeface="Lucida Sans Unicode"/>
                <a:cs typeface="Lucida Sans Unicode"/>
                <a:hlinkClick r:id="rId15"/>
              </a:rPr>
              <a:t>argumentaire.pdf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spc="-30" dirty="0">
                <a:latin typeface="Lucida Sans Unicode"/>
                <a:cs typeface="Lucida Sans Unicode"/>
              </a:rPr>
              <a:t>Henry, </a:t>
            </a:r>
            <a:r>
              <a:rPr sz="1000" spc="-55" dirty="0">
                <a:latin typeface="Lucida Sans Unicode"/>
                <a:cs typeface="Lucida Sans Unicode"/>
              </a:rPr>
              <a:t>J.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D.,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Rendell,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G.,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Scicluna,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Jackson,</a:t>
            </a:r>
            <a:r>
              <a:rPr sz="1000" spc="-30" dirty="0">
                <a:latin typeface="Lucida Sans Unicode"/>
                <a:cs typeface="Lucida Sans Unicode"/>
              </a:rPr>
              <a:t> M.,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Phillips,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L.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H.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(2009).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Emotion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experience,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expression,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30" dirty="0">
                <a:latin typeface="Lucida Sans Unicode"/>
                <a:cs typeface="Lucida Sans Unicode"/>
              </a:rPr>
              <a:t> regulation</a:t>
            </a:r>
            <a:r>
              <a:rPr sz="1000" spc="-25" dirty="0">
                <a:latin typeface="Lucida Sans Unicode"/>
                <a:cs typeface="Lucida Sans Unicode"/>
              </a:rPr>
              <a:t> in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Alzheimer’s</a:t>
            </a:r>
            <a:r>
              <a:rPr sz="1000" spc="-30" dirty="0">
                <a:latin typeface="Lucida Sans Unicode"/>
                <a:cs typeface="Lucida Sans Unicode"/>
              </a:rPr>
              <a:t> disease. </a:t>
            </a:r>
            <a:r>
              <a:rPr sz="1000" spc="-35" dirty="0">
                <a:latin typeface="Lucida Sans Unicode"/>
                <a:cs typeface="Lucida Sans Unicode"/>
              </a:rPr>
              <a:t>Psychology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Aging,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24(1),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252</a:t>
            </a:r>
            <a:r>
              <a:rPr sz="1000" spc="-60" dirty="0">
                <a:latin typeface="PMingLiU-ExtB"/>
                <a:cs typeface="PMingLiU-ExtB"/>
              </a:rPr>
              <a:t>-</a:t>
            </a:r>
            <a:r>
              <a:rPr sz="1000" spc="-70" dirty="0">
                <a:latin typeface="Lucida Sans Unicode"/>
                <a:cs typeface="Lucida Sans Unicode"/>
              </a:rPr>
              <a:t>257.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  <a:hlinkClick r:id="rId16"/>
              </a:rPr>
              <a:t>https://doi.org/10.1037/a0014001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spc="-25" dirty="0">
                <a:latin typeface="Lucida Sans Unicode"/>
                <a:cs typeface="Lucida Sans Unicode"/>
              </a:rPr>
              <a:t>Hoffmann,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I.,</a:t>
            </a:r>
            <a:r>
              <a:rPr sz="1000" spc="-25" dirty="0">
                <a:latin typeface="Lucida Sans Unicode"/>
                <a:cs typeface="Lucida Sans Unicode"/>
              </a:rPr>
              <a:t> Nemeth, </a:t>
            </a:r>
            <a:r>
              <a:rPr sz="1000" spc="-50" dirty="0">
                <a:latin typeface="Lucida Sans Unicode"/>
                <a:cs typeface="Lucida Sans Unicode"/>
              </a:rPr>
              <a:t>D.,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Dye,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C.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D.,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Pákáski,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M.,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Irinyi,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T.,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0" dirty="0">
                <a:latin typeface="Lucida Sans Unicode"/>
                <a:cs typeface="Lucida Sans Unicode"/>
              </a:rPr>
              <a:t> Kálmán,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J.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(2010).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Temporal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parameters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of </a:t>
            </a:r>
            <a:r>
              <a:rPr sz="1000" spc="-25" dirty="0">
                <a:latin typeface="Lucida Sans Unicode"/>
                <a:cs typeface="Lucida Sans Unicode"/>
              </a:rPr>
              <a:t>spontaneous </a:t>
            </a:r>
            <a:r>
              <a:rPr sz="1000" spc="-30" dirty="0">
                <a:latin typeface="Lucida Sans Unicode"/>
                <a:cs typeface="Lucida Sans Unicode"/>
              </a:rPr>
              <a:t>speech</a:t>
            </a:r>
            <a:r>
              <a:rPr sz="1000" spc="-25" dirty="0">
                <a:latin typeface="Lucida Sans Unicode"/>
                <a:cs typeface="Lucida Sans Unicode"/>
              </a:rPr>
              <a:t> in </a:t>
            </a:r>
            <a:r>
              <a:rPr sz="1000" spc="-50" dirty="0">
                <a:latin typeface="Lucida Sans Unicode"/>
                <a:cs typeface="Lucida Sans Unicode"/>
              </a:rPr>
              <a:t>Alzheimer’s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disease.</a:t>
            </a:r>
            <a:r>
              <a:rPr sz="1000" spc="-25" dirty="0">
                <a:latin typeface="Lucida Sans Unicode"/>
                <a:cs typeface="Lucida Sans Unicode"/>
              </a:rPr>
              <a:t> International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Journal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Speech-</a:t>
            </a:r>
            <a:r>
              <a:rPr sz="1000" spc="-35" dirty="0">
                <a:latin typeface="Lucida Sans Unicode"/>
                <a:cs typeface="Lucida Sans Unicode"/>
              </a:rPr>
              <a:t>Language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Pathology,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12(1),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29</a:t>
            </a:r>
            <a:r>
              <a:rPr sz="1000" spc="-55" dirty="0">
                <a:latin typeface="PMingLiU-ExtB"/>
                <a:cs typeface="PMingLiU-ExtB"/>
              </a:rPr>
              <a:t>-</a:t>
            </a:r>
            <a:r>
              <a:rPr sz="1000" spc="-75" dirty="0">
                <a:latin typeface="Lucida Sans Unicode"/>
                <a:cs typeface="Lucida Sans Unicode"/>
              </a:rPr>
              <a:t>34.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  <a:hlinkClick r:id="rId17"/>
              </a:rPr>
              <a:t>https://doi.org/10.3109/17549500903137256</a:t>
            </a:r>
            <a:endParaRPr sz="1000">
              <a:latin typeface="Lucida Sans Unicode"/>
              <a:cs typeface="Lucida Sans Unicode"/>
            </a:endParaRPr>
          </a:p>
          <a:p>
            <a:pPr marL="12700" marR="792480">
              <a:lnSpc>
                <a:spcPct val="112500"/>
              </a:lnSpc>
            </a:pPr>
            <a:r>
              <a:rPr sz="1000" spc="-30" dirty="0">
                <a:latin typeface="Lucida Sans Unicode"/>
                <a:cs typeface="Lucida Sans Unicode"/>
              </a:rPr>
              <a:t>Kerhervé,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H.,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Gay,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0" dirty="0">
                <a:latin typeface="Lucida Sans Unicode"/>
                <a:cs typeface="Lucida Sans Unicode"/>
              </a:rPr>
              <a:t>M.-</a:t>
            </a:r>
            <a:r>
              <a:rPr sz="1000" spc="-70" dirty="0">
                <a:latin typeface="Lucida Sans Unicode"/>
                <a:cs typeface="Lucida Sans Unicode"/>
              </a:rPr>
              <a:t>C.,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Vrignaud,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(2008).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Santé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psychique</a:t>
            </a:r>
            <a:r>
              <a:rPr sz="1000" spc="-20" dirty="0">
                <a:latin typeface="Lucida Sans Unicode"/>
                <a:cs typeface="Lucida Sans Unicode"/>
              </a:rPr>
              <a:t> et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fardeau </a:t>
            </a:r>
            <a:r>
              <a:rPr sz="1000" spc="-25" dirty="0">
                <a:latin typeface="Lucida Sans Unicode"/>
                <a:cs typeface="Lucida Sans Unicode"/>
              </a:rPr>
              <a:t>des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aidants </a:t>
            </a:r>
            <a:r>
              <a:rPr sz="1000" spc="-35" dirty="0">
                <a:latin typeface="Lucida Sans Unicode"/>
                <a:cs typeface="Lucida Sans Unicode"/>
              </a:rPr>
              <a:t>familiaux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de</a:t>
            </a:r>
            <a:r>
              <a:rPr sz="1000" spc="-25" dirty="0">
                <a:latin typeface="Lucida Sans Unicode"/>
                <a:cs typeface="Lucida Sans Unicode"/>
              </a:rPr>
              <a:t> personnes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atteintes </a:t>
            </a:r>
            <a:r>
              <a:rPr sz="1000" spc="-10" dirty="0">
                <a:latin typeface="Lucida Sans Unicode"/>
                <a:cs typeface="Lucida Sans Unicode"/>
              </a:rPr>
              <a:t>de</a:t>
            </a:r>
            <a:r>
              <a:rPr sz="1000" spc="-20" dirty="0">
                <a:latin typeface="Lucida Sans Unicode"/>
                <a:cs typeface="Lucida Sans Unicode"/>
              </a:rPr>
              <a:t> la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maladie </a:t>
            </a:r>
            <a:r>
              <a:rPr sz="1000" spc="-50" dirty="0">
                <a:latin typeface="Lucida Sans Unicode"/>
                <a:cs typeface="Lucida Sans Unicode"/>
              </a:rPr>
              <a:t>d’Alzheimer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ou </a:t>
            </a:r>
            <a:r>
              <a:rPr sz="1000" spc="-10" dirty="0">
                <a:latin typeface="Lucida Sans Unicode"/>
                <a:cs typeface="Lucida Sans Unicode"/>
              </a:rPr>
              <a:t>de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troubles apparentés.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Annales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Médico-</a:t>
            </a:r>
            <a:r>
              <a:rPr sz="1000" spc="-40" dirty="0">
                <a:latin typeface="Lucida Sans Unicode"/>
                <a:cs typeface="Lucida Sans Unicode"/>
              </a:rPr>
              <a:t>psychologiques,</a:t>
            </a:r>
            <a:r>
              <a:rPr sz="1000" spc="-20" dirty="0">
                <a:latin typeface="Lucida Sans Unicode"/>
                <a:cs typeface="Lucida Sans Unicode"/>
              </a:rPr>
              <a:t> revue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psychiatrique,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166(4),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251</a:t>
            </a:r>
            <a:r>
              <a:rPr sz="1000" spc="-60" dirty="0">
                <a:latin typeface="PMingLiU-ExtB"/>
                <a:cs typeface="PMingLiU-ExtB"/>
              </a:rPr>
              <a:t>-</a:t>
            </a:r>
            <a:r>
              <a:rPr sz="1000" spc="-70" dirty="0">
                <a:latin typeface="Lucida Sans Unicode"/>
                <a:cs typeface="Lucida Sans Unicode"/>
              </a:rPr>
              <a:t>259.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  <a:hlinkClick r:id="rId18"/>
              </a:rPr>
              <a:t>https://doi.org/10.1016/j.amp.2008.01.015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Kim,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B.,</a:t>
            </a:r>
            <a:r>
              <a:rPr sz="1000" spc="-25" dirty="0">
                <a:latin typeface="Lucida Sans Unicode"/>
                <a:cs typeface="Lucida Sans Unicode"/>
              </a:rPr>
              <a:t> Noh,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G.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O.,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Kim,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K.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(2021).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Behavioural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psychological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symptoms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dementia </a:t>
            </a:r>
            <a:r>
              <a:rPr sz="1000" spc="-25" dirty="0">
                <a:latin typeface="Lucida Sans Unicode"/>
                <a:cs typeface="Lucida Sans Unicode"/>
              </a:rPr>
              <a:t>in patients </a:t>
            </a:r>
            <a:r>
              <a:rPr sz="1000" spc="-20" dirty="0">
                <a:latin typeface="Lucida Sans Unicode"/>
                <a:cs typeface="Lucida Sans Unicode"/>
              </a:rPr>
              <a:t>with </a:t>
            </a:r>
            <a:r>
              <a:rPr sz="1000" spc="-50" dirty="0">
                <a:latin typeface="Lucida Sans Unicode"/>
                <a:cs typeface="Lucida Sans Unicode"/>
              </a:rPr>
              <a:t>Alzheimer’s</a:t>
            </a:r>
            <a:r>
              <a:rPr sz="1000" spc="-25" dirty="0">
                <a:latin typeface="Lucida Sans Unicode"/>
                <a:cs typeface="Lucida Sans Unicode"/>
              </a:rPr>
              <a:t> disease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family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caregiver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burden</a:t>
            </a:r>
            <a:r>
              <a:rPr sz="1000" spc="-17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A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path </a:t>
            </a:r>
            <a:r>
              <a:rPr sz="1000" spc="-35" dirty="0">
                <a:latin typeface="Lucida Sans Unicode"/>
                <a:cs typeface="Lucida Sans Unicode"/>
              </a:rPr>
              <a:t>analysis.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BMC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Geriatrics,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75" dirty="0">
                <a:latin typeface="Lucida Sans Unicode"/>
                <a:cs typeface="Lucida Sans Unicode"/>
              </a:rPr>
              <a:t>21,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160.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  <a:hlinkClick r:id="rId19"/>
              </a:rPr>
              <a:t>https://doi.org/10.1186/s12877-</a:t>
            </a:r>
            <a:r>
              <a:rPr sz="1000" spc="-130" dirty="0">
                <a:latin typeface="Lucida Sans Unicode"/>
                <a:cs typeface="Lucida Sans Unicode"/>
                <a:hlinkClick r:id="rId19"/>
              </a:rPr>
              <a:t>021-</a:t>
            </a:r>
            <a:r>
              <a:rPr sz="1000" spc="-114" dirty="0">
                <a:latin typeface="Lucida Sans Unicode"/>
                <a:cs typeface="Lucida Sans Unicode"/>
                <a:hlinkClick r:id="rId19"/>
              </a:rPr>
              <a:t>02109-</a:t>
            </a:r>
            <a:r>
              <a:rPr sz="1000" spc="-50" dirty="0">
                <a:latin typeface="Lucida Sans Unicode"/>
                <a:cs typeface="Lucida Sans Unicode"/>
                <a:hlinkClick r:id="rId19"/>
              </a:rPr>
              <a:t>w</a:t>
            </a:r>
            <a:endParaRPr sz="1000">
              <a:latin typeface="Lucida Sans Unicode"/>
              <a:cs typeface="Lucida Sans Unicode"/>
            </a:endParaRPr>
          </a:p>
          <a:p>
            <a:pPr marL="12700" marR="5506720">
              <a:lnSpc>
                <a:spcPct val="112500"/>
              </a:lnSpc>
            </a:pPr>
            <a:r>
              <a:rPr sz="1000" spc="-45" dirty="0">
                <a:latin typeface="Lucida Sans Unicode"/>
                <a:cs typeface="Lucida Sans Unicode"/>
              </a:rPr>
              <a:t>Kim,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M.,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Thompson,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C.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K.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(2004).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Verb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deficits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Alzheimer’s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disease</a:t>
            </a:r>
            <a:r>
              <a:rPr sz="1000" spc="-10" dirty="0">
                <a:latin typeface="Lucida Sans Unicode"/>
                <a:cs typeface="Lucida Sans Unicode"/>
              </a:rPr>
              <a:t> and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agrammatism</a:t>
            </a:r>
            <a:r>
              <a:rPr sz="1000" spc="-16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Implications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for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lexical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organization.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Brain</a:t>
            </a:r>
            <a:r>
              <a:rPr sz="1000" spc="-10" dirty="0">
                <a:latin typeface="Lucida Sans Unicode"/>
                <a:cs typeface="Lucida Sans Unicode"/>
              </a:rPr>
              <a:t> and </a:t>
            </a:r>
            <a:r>
              <a:rPr sz="1000" spc="-40" dirty="0">
                <a:latin typeface="Lucida Sans Unicode"/>
                <a:cs typeface="Lucida Sans Unicode"/>
              </a:rPr>
              <a:t>Language,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88(1),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1</a:t>
            </a:r>
            <a:r>
              <a:rPr sz="1000" spc="-40" dirty="0">
                <a:latin typeface="PMingLiU-ExtB"/>
                <a:cs typeface="PMingLiU-ExtB"/>
              </a:rPr>
              <a:t>-</a:t>
            </a:r>
            <a:r>
              <a:rPr sz="1000" spc="-75" dirty="0">
                <a:latin typeface="Lucida Sans Unicode"/>
                <a:cs typeface="Lucida Sans Unicode"/>
              </a:rPr>
              <a:t>20.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  <a:hlinkClick r:id="rId20"/>
              </a:rPr>
              <a:t>https://doi.org/10.1016/S0093-</a:t>
            </a:r>
            <a:r>
              <a:rPr sz="1000" spc="-90" dirty="0">
                <a:latin typeface="Lucida Sans Unicode"/>
                <a:cs typeface="Lucida Sans Unicode"/>
                <a:hlinkClick r:id="rId20"/>
              </a:rPr>
              <a:t>934X(03)00147-</a:t>
            </a:r>
            <a:r>
              <a:rPr sz="1000" spc="-50" dirty="0">
                <a:latin typeface="Lucida Sans Unicode"/>
                <a:cs typeface="Lucida Sans Unicode"/>
                <a:hlinkClick r:id="rId20"/>
              </a:rPr>
              <a:t>0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Lefebvre, </a:t>
            </a:r>
            <a:r>
              <a:rPr sz="1000" spc="-45" dirty="0">
                <a:latin typeface="Lucida Sans Unicode"/>
                <a:cs typeface="Lucida Sans Unicode"/>
              </a:rPr>
              <a:t>L.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(2007).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Etude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des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aptitudes </a:t>
            </a:r>
            <a:r>
              <a:rPr sz="1000" spc="-35" dirty="0">
                <a:latin typeface="Lucida Sans Unicode"/>
                <a:cs typeface="Lucida Sans Unicode"/>
              </a:rPr>
              <a:t>langagières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chez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les </a:t>
            </a:r>
            <a:r>
              <a:rPr sz="1000" spc="-25" dirty="0">
                <a:latin typeface="Lucida Sans Unicode"/>
                <a:cs typeface="Lucida Sans Unicode"/>
              </a:rPr>
              <a:t>patients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atteints </a:t>
            </a:r>
            <a:r>
              <a:rPr sz="1000" spc="-10" dirty="0">
                <a:latin typeface="Lucida Sans Unicode"/>
                <a:cs typeface="Lucida Sans Unicode"/>
              </a:rPr>
              <a:t>de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la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maladie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d’Alzheimer.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revue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PArole, </a:t>
            </a:r>
            <a:r>
              <a:rPr sz="1000" spc="-95" dirty="0">
                <a:latin typeface="Lucida Sans Unicode"/>
                <a:cs typeface="Lucida Sans Unicode"/>
              </a:rPr>
              <a:t>43/44,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217</a:t>
            </a:r>
            <a:r>
              <a:rPr sz="1000" spc="-60" dirty="0">
                <a:latin typeface="PMingLiU-ExtB"/>
                <a:cs typeface="PMingLiU-ExtB"/>
              </a:rPr>
              <a:t>-</a:t>
            </a:r>
            <a:r>
              <a:rPr sz="1000" spc="-20" dirty="0">
                <a:latin typeface="Lucida Sans Unicode"/>
                <a:cs typeface="Lucida Sans Unicode"/>
              </a:rPr>
              <a:t>240.</a:t>
            </a:r>
            <a:endParaRPr sz="1000">
              <a:latin typeface="Lucida Sans Unicode"/>
              <a:cs typeface="Lucida Sans Unicode"/>
            </a:endParaRPr>
          </a:p>
          <a:p>
            <a:pPr marL="12700" marR="379730">
              <a:lnSpc>
                <a:spcPct val="112500"/>
              </a:lnSpc>
            </a:pPr>
            <a:r>
              <a:rPr sz="1000" spc="-40" dirty="0">
                <a:latin typeface="Lucida Sans Unicode"/>
                <a:cs typeface="Lucida Sans Unicode"/>
              </a:rPr>
              <a:t>Livingston,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G.,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Johnston,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K.,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Katona,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C.,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Paton,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J.,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Lyketsos,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C.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G.,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Old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Age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Task</a:t>
            </a:r>
            <a:r>
              <a:rPr sz="1000" spc="-25" dirty="0">
                <a:latin typeface="Lucida Sans Unicode"/>
                <a:cs typeface="Lucida Sans Unicode"/>
              </a:rPr>
              <a:t> Force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the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World</a:t>
            </a:r>
            <a:r>
              <a:rPr sz="1000" spc="-25" dirty="0">
                <a:latin typeface="Lucida Sans Unicode"/>
                <a:cs typeface="Lucida Sans Unicode"/>
              </a:rPr>
              <a:t> Federation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Biological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Psychiatry.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(2005).</a:t>
            </a:r>
            <a:r>
              <a:rPr sz="1000" spc="-25" dirty="0">
                <a:latin typeface="Lucida Sans Unicode"/>
                <a:cs typeface="Lucida Sans Unicode"/>
              </a:rPr>
              <a:t> Systematic Review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Psychological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Approaches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to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the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Management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Neuropsychiatric</a:t>
            </a:r>
            <a:r>
              <a:rPr sz="1000" spc="-25" dirty="0">
                <a:latin typeface="Lucida Sans Unicode"/>
                <a:cs typeface="Lucida Sans Unicode"/>
              </a:rPr>
              <a:t> Symptoms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5" dirty="0">
                <a:latin typeface="Lucida Sans Unicode"/>
                <a:cs typeface="Lucida Sans Unicode"/>
              </a:rPr>
              <a:t> Dementia. </a:t>
            </a:r>
            <a:r>
              <a:rPr sz="1000" spc="-30" dirty="0">
                <a:latin typeface="Lucida Sans Unicode"/>
                <a:cs typeface="Lucida Sans Unicode"/>
              </a:rPr>
              <a:t>American</a:t>
            </a:r>
            <a:r>
              <a:rPr sz="1000" spc="-25" dirty="0">
                <a:latin typeface="Lucida Sans Unicode"/>
                <a:cs typeface="Lucida Sans Unicode"/>
              </a:rPr>
              <a:t> Journal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Psychiatry,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162(11), </a:t>
            </a:r>
            <a:r>
              <a:rPr sz="1000" spc="-65" dirty="0">
                <a:latin typeface="Lucida Sans Unicode"/>
                <a:cs typeface="Lucida Sans Unicode"/>
              </a:rPr>
              <a:t>1996</a:t>
            </a:r>
            <a:r>
              <a:rPr sz="1000" spc="-65" dirty="0">
                <a:latin typeface="PMingLiU-ExtB"/>
                <a:cs typeface="PMingLiU-ExtB"/>
              </a:rPr>
              <a:t>-</a:t>
            </a:r>
            <a:r>
              <a:rPr sz="1000" spc="-75" dirty="0">
                <a:latin typeface="Lucida Sans Unicode"/>
                <a:cs typeface="Lucida Sans Unicode"/>
              </a:rPr>
              <a:t>2021.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  <a:hlinkClick r:id="rId21"/>
              </a:rPr>
              <a:t>https://doi.org/10.1176/appi.ajp.162.11.1996</a:t>
            </a:r>
            <a:endParaRPr sz="1000">
              <a:latin typeface="Lucida Sans Unicode"/>
              <a:cs typeface="Lucida Sans Unicode"/>
            </a:endParaRPr>
          </a:p>
          <a:p>
            <a:pPr marL="12700" marR="1676400">
              <a:lnSpc>
                <a:spcPct val="112500"/>
              </a:lnSpc>
            </a:pPr>
            <a:r>
              <a:rPr sz="1000" spc="-40" dirty="0">
                <a:latin typeface="Lucida Sans Unicode"/>
                <a:cs typeface="Lucida Sans Unicode"/>
              </a:rPr>
              <a:t>Lu,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S.,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Zhang,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Y.,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Liu,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T.,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Choy,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J.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C.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Ma,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L.,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Wong,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G.,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5" dirty="0">
                <a:latin typeface="Lucida Sans Unicode"/>
                <a:cs typeface="Lucida Sans Unicode"/>
              </a:rPr>
              <a:t> Lum, </a:t>
            </a:r>
            <a:r>
              <a:rPr sz="1000" spc="-80" dirty="0">
                <a:latin typeface="Lucida Sans Unicode"/>
                <a:cs typeface="Lucida Sans Unicode"/>
              </a:rPr>
              <a:t>T.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(2021).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Degree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of personalisation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tailored</a:t>
            </a:r>
            <a:r>
              <a:rPr sz="1000" spc="-35" dirty="0">
                <a:latin typeface="Lucida Sans Unicode"/>
                <a:cs typeface="Lucida Sans Unicode"/>
              </a:rPr>
              <a:t> activities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35" dirty="0">
                <a:latin typeface="Lucida Sans Unicode"/>
                <a:cs typeface="Lucida Sans Unicode"/>
              </a:rPr>
              <a:t> its </a:t>
            </a:r>
            <a:r>
              <a:rPr sz="1000" spc="-30" dirty="0">
                <a:latin typeface="Lucida Sans Unicode"/>
                <a:cs typeface="Lucida Sans Unicode"/>
              </a:rPr>
              <a:t>effect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on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behavioural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psychological</a:t>
            </a:r>
            <a:r>
              <a:rPr sz="1000" spc="-30" dirty="0">
                <a:latin typeface="Lucida Sans Unicode"/>
                <a:cs typeface="Lucida Sans Unicode"/>
              </a:rPr>
              <a:t> symptoms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quality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life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among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people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with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dementia</a:t>
            </a:r>
            <a:r>
              <a:rPr sz="1000" spc="-17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A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systematic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review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meta-</a:t>
            </a:r>
            <a:r>
              <a:rPr sz="1000" spc="-10" dirty="0">
                <a:latin typeface="Lucida Sans Unicode"/>
                <a:cs typeface="Lucida Sans Unicode"/>
              </a:rPr>
              <a:t>analysis. </a:t>
            </a:r>
            <a:r>
              <a:rPr sz="1000" spc="-70" dirty="0">
                <a:latin typeface="Lucida Sans Unicode"/>
                <a:cs typeface="Lucida Sans Unicode"/>
                <a:hlinkClick r:id="rId22"/>
              </a:rPr>
              <a:t>https://doi.org/10.1136/bmjopen-</a:t>
            </a:r>
            <a:r>
              <a:rPr sz="1000" spc="-120" dirty="0">
                <a:latin typeface="Lucida Sans Unicode"/>
                <a:cs typeface="Lucida Sans Unicode"/>
                <a:hlinkClick r:id="rId22"/>
              </a:rPr>
              <a:t>2021-</a:t>
            </a:r>
            <a:r>
              <a:rPr sz="1000" spc="-10" dirty="0">
                <a:latin typeface="Lucida Sans Unicode"/>
                <a:cs typeface="Lucida Sans Unicode"/>
                <a:hlinkClick r:id="rId22"/>
              </a:rPr>
              <a:t>048917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spc="-20" dirty="0">
                <a:latin typeface="Lucida Sans Unicode"/>
                <a:cs typeface="Lucida Sans Unicode"/>
              </a:rPr>
              <a:t>Mirman,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D.,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Britt,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(2014).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What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we</a:t>
            </a:r>
            <a:r>
              <a:rPr sz="1000" spc="-35" dirty="0">
                <a:latin typeface="Lucida Sans Unicode"/>
                <a:cs typeface="Lucida Sans Unicode"/>
              </a:rPr>
              <a:t> talk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about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when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we</a:t>
            </a:r>
            <a:r>
              <a:rPr sz="1000" spc="-35" dirty="0">
                <a:latin typeface="Lucida Sans Unicode"/>
                <a:cs typeface="Lucida Sans Unicode"/>
              </a:rPr>
              <a:t> talk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about</a:t>
            </a:r>
            <a:r>
              <a:rPr sz="1000" spc="-35" dirty="0">
                <a:latin typeface="Lucida Sans Unicode"/>
                <a:cs typeface="Lucida Sans Unicode"/>
              </a:rPr>
              <a:t> access deficits.</a:t>
            </a:r>
            <a:r>
              <a:rPr sz="1000" spc="-30" dirty="0">
                <a:latin typeface="Lucida Sans Unicode"/>
                <a:cs typeface="Lucida Sans Unicode"/>
              </a:rPr>
              <a:t> Philosophical</a:t>
            </a:r>
            <a:r>
              <a:rPr sz="1000" spc="-35" dirty="0">
                <a:latin typeface="Lucida Sans Unicode"/>
                <a:cs typeface="Lucida Sans Unicode"/>
              </a:rPr>
              <a:t> Transactions</a:t>
            </a:r>
            <a:r>
              <a:rPr sz="1000" spc="-30" dirty="0">
                <a:latin typeface="Lucida Sans Unicode"/>
                <a:cs typeface="Lucida Sans Unicode"/>
              </a:rPr>
              <a:t> of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the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Royal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Society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B:</a:t>
            </a:r>
            <a:r>
              <a:rPr sz="1000" spc="-30" dirty="0">
                <a:latin typeface="Lucida Sans Unicode"/>
                <a:cs typeface="Lucida Sans Unicode"/>
              </a:rPr>
              <a:t> Biological</a:t>
            </a:r>
            <a:r>
              <a:rPr sz="1000" spc="-35" dirty="0">
                <a:latin typeface="Lucida Sans Unicode"/>
                <a:cs typeface="Lucida Sans Unicode"/>
              </a:rPr>
              <a:t> Sciences,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369(1634),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20120388.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  <a:hlinkClick r:id="rId23"/>
              </a:rPr>
              <a:t>https://doi.org/10.1098/rstb.2012.0388</a:t>
            </a:r>
            <a:endParaRPr sz="1000">
              <a:latin typeface="Lucida Sans Unicode"/>
              <a:cs typeface="Lucida Sans Unicode"/>
            </a:endParaRPr>
          </a:p>
          <a:p>
            <a:pPr marL="12700" marR="85725">
              <a:lnSpc>
                <a:spcPct val="112500"/>
              </a:lnSpc>
            </a:pPr>
            <a:r>
              <a:rPr sz="1000" spc="-30" dirty="0">
                <a:latin typeface="Lucida Sans Unicode"/>
                <a:cs typeface="Lucida Sans Unicode"/>
              </a:rPr>
              <a:t>Miyake,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Friedman,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N.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Emerson,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J.,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Witzki,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H.,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Howerter,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Wager,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T.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D.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(2000).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The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Unity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30" dirty="0">
                <a:latin typeface="Lucida Sans Unicode"/>
                <a:cs typeface="Lucida Sans Unicode"/>
              </a:rPr>
              <a:t> Diversity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35" dirty="0">
                <a:latin typeface="Lucida Sans Unicode"/>
                <a:cs typeface="Lucida Sans Unicode"/>
              </a:rPr>
              <a:t> Executive</a:t>
            </a:r>
            <a:r>
              <a:rPr sz="1000" spc="-30" dirty="0">
                <a:latin typeface="Lucida Sans Unicode"/>
                <a:cs typeface="Lucida Sans Unicode"/>
              </a:rPr>
              <a:t> Functions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Their</a:t>
            </a:r>
            <a:r>
              <a:rPr sz="1000" spc="-30" dirty="0">
                <a:latin typeface="Lucida Sans Unicode"/>
                <a:cs typeface="Lucida Sans Unicode"/>
              </a:rPr>
              <a:t> Contributions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to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Complex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“Frontal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Lobe”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Tasks</a:t>
            </a:r>
            <a:r>
              <a:rPr sz="1000" spc="-17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A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Latent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Variable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Analysis.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Cognitive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Psychology,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41(1),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49</a:t>
            </a:r>
            <a:r>
              <a:rPr sz="1000" spc="-55" dirty="0">
                <a:latin typeface="PMingLiU-ExtB"/>
                <a:cs typeface="PMingLiU-ExtB"/>
              </a:rPr>
              <a:t>-</a:t>
            </a:r>
            <a:r>
              <a:rPr sz="1000" spc="-70" dirty="0">
                <a:latin typeface="Lucida Sans Unicode"/>
                <a:cs typeface="Lucida Sans Unicode"/>
              </a:rPr>
              <a:t>100.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  <a:hlinkClick r:id="rId24"/>
              </a:rPr>
              <a:t>https://doi.org/10.1006/cogp.1999.0734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Mohamad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Asfia,</a:t>
            </a:r>
            <a:r>
              <a:rPr sz="1000" spc="-30" dirty="0">
                <a:latin typeface="Lucida Sans Unicode"/>
                <a:cs typeface="Lucida Sans Unicode"/>
              </a:rPr>
              <a:t> S. </a:t>
            </a:r>
            <a:r>
              <a:rPr sz="1000" spc="-55" dirty="0">
                <a:latin typeface="Lucida Sans Unicode"/>
                <a:cs typeface="Lucida Sans Unicode"/>
              </a:rPr>
              <a:t>K.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B.,</a:t>
            </a:r>
            <a:r>
              <a:rPr sz="1000" spc="-30" dirty="0">
                <a:latin typeface="Lucida Sans Unicode"/>
                <a:cs typeface="Lucida Sans Unicode"/>
              </a:rPr>
              <a:t> Bucholc, </a:t>
            </a:r>
            <a:r>
              <a:rPr sz="1000" spc="-55" dirty="0">
                <a:latin typeface="Lucida Sans Unicode"/>
                <a:cs typeface="Lucida Sans Unicode"/>
              </a:rPr>
              <a:t>J.,</a:t>
            </a:r>
            <a:r>
              <a:rPr sz="1000" spc="-30" dirty="0">
                <a:latin typeface="Lucida Sans Unicode"/>
                <a:cs typeface="Lucida Sans Unicode"/>
              </a:rPr>
              <a:t> McCaffrey, </a:t>
            </a:r>
            <a:r>
              <a:rPr sz="1000" spc="-45" dirty="0">
                <a:latin typeface="Lucida Sans Unicode"/>
                <a:cs typeface="Lucida Sans Unicode"/>
              </a:rPr>
              <a:t>N.,</a:t>
            </a:r>
            <a:r>
              <a:rPr sz="1000" spc="-30" dirty="0">
                <a:latin typeface="Lucida Sans Unicode"/>
                <a:cs typeface="Lucida Sans Unicode"/>
              </a:rPr>
              <a:t> Mihalopoulos, </a:t>
            </a:r>
            <a:r>
              <a:rPr sz="1000" spc="-70" dirty="0">
                <a:latin typeface="Lucida Sans Unicode"/>
                <a:cs typeface="Lucida Sans Unicode"/>
              </a:rPr>
              <a:t>C.,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Muldowney,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Engel,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L.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(2022).</a:t>
            </a:r>
            <a:r>
              <a:rPr sz="1000" spc="-25" dirty="0">
                <a:latin typeface="Lucida Sans Unicode"/>
                <a:cs typeface="Lucida Sans Unicode"/>
              </a:rPr>
              <a:t> Understanding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the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Quality</a:t>
            </a:r>
            <a:r>
              <a:rPr sz="1000" spc="-30" dirty="0">
                <a:latin typeface="Lucida Sans Unicode"/>
                <a:cs typeface="Lucida Sans Unicode"/>
              </a:rPr>
              <a:t> of </a:t>
            </a:r>
            <a:r>
              <a:rPr sz="1000" spc="-25" dirty="0">
                <a:latin typeface="Lucida Sans Unicode"/>
                <a:cs typeface="Lucida Sans Unicode"/>
              </a:rPr>
              <a:t>Life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Impacts</a:t>
            </a:r>
            <a:r>
              <a:rPr sz="1000" spc="-30" dirty="0">
                <a:latin typeface="Lucida Sans Unicode"/>
                <a:cs typeface="Lucida Sans Unicode"/>
              </a:rPr>
              <a:t> of </a:t>
            </a:r>
            <a:r>
              <a:rPr sz="1000" spc="-25" dirty="0">
                <a:latin typeface="Lucida Sans Unicode"/>
                <a:cs typeface="Lucida Sans Unicode"/>
              </a:rPr>
              <a:t>Providing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Informal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Care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to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People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with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Dementia</a:t>
            </a:r>
            <a:r>
              <a:rPr sz="1000" spc="-17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A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Systematic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Review </a:t>
            </a:r>
            <a:r>
              <a:rPr sz="1000" spc="-30" dirty="0">
                <a:latin typeface="Lucida Sans Unicode"/>
                <a:cs typeface="Lucida Sans Unicode"/>
              </a:rPr>
              <a:t>of </a:t>
            </a:r>
            <a:r>
              <a:rPr sz="1000" spc="-25" dirty="0">
                <a:latin typeface="Lucida Sans Unicode"/>
                <a:cs typeface="Lucida Sans Unicode"/>
              </a:rPr>
              <a:t>Qualitative</a:t>
            </a:r>
            <a:r>
              <a:rPr sz="1000" spc="-30" dirty="0">
                <a:latin typeface="Lucida Sans Unicode"/>
                <a:cs typeface="Lucida Sans Unicode"/>
              </a:rPr>
              <a:t> Studies. </a:t>
            </a:r>
            <a:r>
              <a:rPr sz="1000" spc="-25" dirty="0">
                <a:latin typeface="Lucida Sans Unicode"/>
                <a:cs typeface="Lucida Sans Unicode"/>
              </a:rPr>
              <a:t>Journal</a:t>
            </a:r>
            <a:r>
              <a:rPr sz="1000" spc="-30" dirty="0">
                <a:latin typeface="Lucida Sans Unicode"/>
                <a:cs typeface="Lucida Sans Unicode"/>
              </a:rPr>
              <a:t> of </a:t>
            </a:r>
            <a:r>
              <a:rPr sz="1000" spc="-50" dirty="0">
                <a:latin typeface="Lucida Sans Unicode"/>
                <a:cs typeface="Lucida Sans Unicode"/>
              </a:rPr>
              <a:t>Alzheimer’s</a:t>
            </a:r>
            <a:r>
              <a:rPr sz="1000" spc="-30" dirty="0">
                <a:latin typeface="Lucida Sans Unicode"/>
                <a:cs typeface="Lucida Sans Unicode"/>
              </a:rPr>
              <a:t> Disease: </a:t>
            </a:r>
            <a:r>
              <a:rPr sz="1000" spc="-55" dirty="0">
                <a:latin typeface="Lucida Sans Unicode"/>
                <a:cs typeface="Lucida Sans Unicode"/>
              </a:rPr>
              <a:t>JAD,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88(4),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1293</a:t>
            </a:r>
            <a:r>
              <a:rPr sz="1000" spc="-65" dirty="0">
                <a:latin typeface="PMingLiU-ExtB"/>
                <a:cs typeface="PMingLiU-ExtB"/>
              </a:rPr>
              <a:t>-</a:t>
            </a:r>
            <a:r>
              <a:rPr sz="1000" spc="-10" dirty="0">
                <a:latin typeface="Lucida Sans Unicode"/>
                <a:cs typeface="Lucida Sans Unicode"/>
              </a:rPr>
              <a:t>1309. </a:t>
            </a:r>
            <a:r>
              <a:rPr sz="1000" spc="-80" dirty="0">
                <a:latin typeface="Lucida Sans Unicode"/>
                <a:cs typeface="Lucida Sans Unicode"/>
                <a:hlinkClick r:id="rId25"/>
              </a:rPr>
              <a:t>https://doi.org/10.3233/JAD-</a:t>
            </a:r>
            <a:r>
              <a:rPr sz="1000" spc="-10" dirty="0">
                <a:latin typeface="Lucida Sans Unicode"/>
                <a:cs typeface="Lucida Sans Unicode"/>
                <a:hlinkClick r:id="rId25"/>
              </a:rPr>
              <a:t>220219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spc="-20" dirty="0">
                <a:latin typeface="Lucida Sans Unicode"/>
                <a:cs typeface="Lucida Sans Unicode"/>
              </a:rPr>
              <a:t>Pastena,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D.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(2017).</a:t>
            </a:r>
            <a:r>
              <a:rPr sz="1000" spc="-30" dirty="0">
                <a:latin typeface="Lucida Sans Unicode"/>
                <a:cs typeface="Lucida Sans Unicode"/>
              </a:rPr>
              <a:t> Communication </a:t>
            </a:r>
            <a:r>
              <a:rPr sz="1000" spc="-20" dirty="0">
                <a:latin typeface="Lucida Sans Unicode"/>
                <a:cs typeface="Lucida Sans Unicode"/>
              </a:rPr>
              <a:t>verbale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et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non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verbale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dans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la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maladie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d’Alzheimer</a:t>
            </a:r>
            <a:r>
              <a:rPr sz="1000" spc="-17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Une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atteinte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globale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ou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différenciée?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spc="-20" dirty="0">
                <a:latin typeface="Lucida Sans Unicode"/>
                <a:cs typeface="Lucida Sans Unicode"/>
              </a:rPr>
              <a:t>Pinquart,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M.,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Sörensen,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(2003).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Differences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between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caregivers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noncaregivers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psychological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health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physical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health</a:t>
            </a:r>
            <a:r>
              <a:rPr sz="1000" spc="-16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A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meta-</a:t>
            </a:r>
            <a:r>
              <a:rPr sz="1000" spc="-35" dirty="0">
                <a:latin typeface="Lucida Sans Unicode"/>
                <a:cs typeface="Lucida Sans Unicode"/>
              </a:rPr>
              <a:t>analysis.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Psychology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Aging,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18(2),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250</a:t>
            </a:r>
            <a:r>
              <a:rPr sz="1000" spc="-60" dirty="0">
                <a:latin typeface="PMingLiU-ExtB"/>
                <a:cs typeface="PMingLiU-ExtB"/>
              </a:rPr>
              <a:t>-</a:t>
            </a:r>
            <a:r>
              <a:rPr sz="1000" spc="-70" dirty="0">
                <a:latin typeface="Lucida Sans Unicode"/>
                <a:cs typeface="Lucida Sans Unicode"/>
              </a:rPr>
              <a:t>267.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  <a:hlinkClick r:id="rId26"/>
              </a:rPr>
              <a:t>https://doi.org/10.1037/0882-</a:t>
            </a:r>
            <a:r>
              <a:rPr sz="1000" spc="-10" dirty="0">
                <a:latin typeface="Lucida Sans Unicode"/>
                <a:cs typeface="Lucida Sans Unicode"/>
                <a:hlinkClick r:id="rId26"/>
              </a:rPr>
              <a:t>7974.18.2.250</a:t>
            </a:r>
            <a:endParaRPr sz="1000">
              <a:latin typeface="Lucida Sans Unicode"/>
              <a:cs typeface="Lucida Sans Unicode"/>
            </a:endParaRPr>
          </a:p>
          <a:p>
            <a:pPr marL="12700" marR="1369060">
              <a:lnSpc>
                <a:spcPct val="112500"/>
              </a:lnSpc>
            </a:pPr>
            <a:r>
              <a:rPr sz="1000" spc="-30" dirty="0">
                <a:latin typeface="Lucida Sans Unicode"/>
                <a:cs typeface="Lucida Sans Unicode"/>
              </a:rPr>
              <a:t>Robert,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95" dirty="0">
                <a:latin typeface="Lucida Sans Unicode"/>
                <a:cs typeface="Lucida Sans Unicode"/>
              </a:rPr>
              <a:t>P.-</a:t>
            </a:r>
            <a:r>
              <a:rPr sz="1000" spc="-50" dirty="0">
                <a:latin typeface="Lucida Sans Unicode"/>
                <a:cs typeface="Lucida Sans Unicode"/>
              </a:rPr>
              <a:t>H.,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Deudon,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Maubourguet,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N.,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Leone,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E.,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Gervais,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X.,</a:t>
            </a:r>
            <a:r>
              <a:rPr sz="1000" spc="-25" dirty="0">
                <a:latin typeface="Lucida Sans Unicode"/>
                <a:cs typeface="Lucida Sans Unicode"/>
              </a:rPr>
              <a:t> Brocker, P.,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Carcaillon,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L.,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Riff,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(2009).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Prise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en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charge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non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pharmacologique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des troubles </a:t>
            </a:r>
            <a:r>
              <a:rPr sz="1000" spc="-20" dirty="0">
                <a:latin typeface="Lucida Sans Unicode"/>
                <a:cs typeface="Lucida Sans Unicode"/>
              </a:rPr>
              <a:t>du </a:t>
            </a:r>
            <a:r>
              <a:rPr sz="1000" spc="-25" dirty="0">
                <a:latin typeface="Lucida Sans Unicode"/>
                <a:cs typeface="Lucida Sans Unicode"/>
              </a:rPr>
              <a:t>comportement </a:t>
            </a:r>
            <a:r>
              <a:rPr sz="1000" spc="-20" dirty="0">
                <a:latin typeface="Lucida Sans Unicode"/>
                <a:cs typeface="Lucida Sans Unicode"/>
              </a:rPr>
              <a:t>dans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la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maladie </a:t>
            </a:r>
            <a:r>
              <a:rPr sz="1000" spc="-50" dirty="0">
                <a:latin typeface="Lucida Sans Unicode"/>
                <a:cs typeface="Lucida Sans Unicode"/>
              </a:rPr>
              <a:t>d’Alzheimer.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Annales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Médico-</a:t>
            </a:r>
            <a:r>
              <a:rPr sz="1000" spc="-40" dirty="0">
                <a:latin typeface="Lucida Sans Unicode"/>
                <a:cs typeface="Lucida Sans Unicode"/>
              </a:rPr>
              <a:t>psychologiques,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revue </a:t>
            </a:r>
            <a:r>
              <a:rPr sz="1000" spc="-35" dirty="0">
                <a:latin typeface="Lucida Sans Unicode"/>
                <a:cs typeface="Lucida Sans Unicode"/>
              </a:rPr>
              <a:t>psychiatrique,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167(3),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215</a:t>
            </a:r>
            <a:r>
              <a:rPr sz="1000" spc="-60" dirty="0">
                <a:latin typeface="PMingLiU-ExtB"/>
                <a:cs typeface="PMingLiU-ExtB"/>
              </a:rPr>
              <a:t>-</a:t>
            </a:r>
            <a:r>
              <a:rPr sz="1000" spc="-20" dirty="0">
                <a:latin typeface="Lucida Sans Unicode"/>
                <a:cs typeface="Lucida Sans Unicode"/>
              </a:rPr>
              <a:t>218. </a:t>
            </a:r>
            <a:r>
              <a:rPr sz="1000" spc="-45" dirty="0">
                <a:latin typeface="Lucida Sans Unicode"/>
                <a:cs typeface="Lucida Sans Unicode"/>
                <a:hlinkClick r:id="rId27"/>
              </a:rPr>
              <a:t>https://doi.org/10.1016/j.amp.2009.01.008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spc="-35" dirty="0">
                <a:latin typeface="Lucida Sans Unicode"/>
                <a:cs typeface="Lucida Sans Unicode"/>
              </a:rPr>
              <a:t>Roberts,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V.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J.,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Ingram,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M.,</a:t>
            </a:r>
            <a:r>
              <a:rPr sz="1000" spc="-25" dirty="0">
                <a:latin typeface="Lucida Sans Unicode"/>
                <a:cs typeface="Lucida Sans Unicode"/>
              </a:rPr>
              <a:t> Lamar, </a:t>
            </a:r>
            <a:r>
              <a:rPr sz="1000" spc="-30" dirty="0">
                <a:latin typeface="Lucida Sans Unicode"/>
                <a:cs typeface="Lucida Sans Unicode"/>
              </a:rPr>
              <a:t>M.,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Green, </a:t>
            </a:r>
            <a:r>
              <a:rPr sz="1000" spc="-45" dirty="0">
                <a:latin typeface="Lucida Sans Unicode"/>
                <a:cs typeface="Lucida Sans Unicode"/>
              </a:rPr>
              <a:t>R.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C.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(1996).</a:t>
            </a:r>
            <a:r>
              <a:rPr sz="1000" spc="-20" dirty="0">
                <a:latin typeface="Lucida Sans Unicode"/>
                <a:cs typeface="Lucida Sans Unicode"/>
              </a:rPr>
              <a:t> Prosody</a:t>
            </a:r>
            <a:r>
              <a:rPr sz="1000" spc="-25" dirty="0">
                <a:latin typeface="Lucida Sans Unicode"/>
                <a:cs typeface="Lucida Sans Unicode"/>
              </a:rPr>
              <a:t> impairment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associated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affective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25" dirty="0">
                <a:latin typeface="Lucida Sans Unicode"/>
                <a:cs typeface="Lucida Sans Unicode"/>
              </a:rPr>
              <a:t> behavioral </a:t>
            </a:r>
            <a:r>
              <a:rPr sz="1000" spc="-30" dirty="0">
                <a:latin typeface="Lucida Sans Unicode"/>
                <a:cs typeface="Lucida Sans Unicode"/>
              </a:rPr>
              <a:t>disturbances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 </a:t>
            </a:r>
            <a:r>
              <a:rPr sz="1000" spc="-50" dirty="0">
                <a:latin typeface="Lucida Sans Unicode"/>
                <a:cs typeface="Lucida Sans Unicode"/>
              </a:rPr>
              <a:t>Alzheimer’s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disease.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Neurology,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47(6),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1482</a:t>
            </a:r>
            <a:r>
              <a:rPr sz="1000" spc="-65" dirty="0">
                <a:latin typeface="PMingLiU-ExtB"/>
                <a:cs typeface="PMingLiU-ExtB"/>
              </a:rPr>
              <a:t>-</a:t>
            </a:r>
            <a:r>
              <a:rPr sz="1000" spc="-75" dirty="0">
                <a:latin typeface="Lucida Sans Unicode"/>
                <a:cs typeface="Lucida Sans Unicode"/>
              </a:rPr>
              <a:t>1488.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  <a:hlinkClick r:id="rId28"/>
              </a:rPr>
              <a:t>https://doi.org/10.1212/WNL.47.6.1482</a:t>
            </a:r>
            <a:endParaRPr sz="1000">
              <a:latin typeface="Lucida Sans Unicode"/>
              <a:cs typeface="Lucida Sans Unicode"/>
            </a:endParaRPr>
          </a:p>
          <a:p>
            <a:pPr marL="12700" marR="1042669">
              <a:lnSpc>
                <a:spcPct val="112500"/>
              </a:lnSpc>
            </a:pPr>
            <a:r>
              <a:rPr sz="1000" spc="-35" dirty="0">
                <a:latin typeface="Lucida Sans Unicode"/>
                <a:cs typeface="Lucida Sans Unicode"/>
              </a:rPr>
              <a:t>Rouch,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I.,</a:t>
            </a:r>
            <a:r>
              <a:rPr sz="1000" spc="-20" dirty="0">
                <a:latin typeface="Lucida Sans Unicode"/>
                <a:cs typeface="Lucida Sans Unicode"/>
              </a:rPr>
              <a:t> Padovan,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C.,</a:t>
            </a:r>
            <a:r>
              <a:rPr sz="1000" spc="-20" dirty="0">
                <a:latin typeface="Lucida Sans Unicode"/>
                <a:cs typeface="Lucida Sans Unicode"/>
              </a:rPr>
              <a:t> Boublay,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N.,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Pongan,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E.,</a:t>
            </a:r>
            <a:r>
              <a:rPr sz="1000" spc="-25" dirty="0">
                <a:latin typeface="Lucida Sans Unicode"/>
                <a:cs typeface="Lucida Sans Unicode"/>
              </a:rPr>
              <a:t> Laurent,</a:t>
            </a:r>
            <a:r>
              <a:rPr sz="1000" spc="-20" dirty="0">
                <a:latin typeface="Lucida Sans Unicode"/>
                <a:cs typeface="Lucida Sans Unicode"/>
              </a:rPr>
              <a:t> B.,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Trombert</a:t>
            </a:r>
            <a:r>
              <a:rPr sz="1000" spc="-30" dirty="0">
                <a:latin typeface="PMingLiU-ExtB"/>
                <a:cs typeface="PMingLiU-ExtB"/>
              </a:rPr>
              <a:t>-</a:t>
            </a:r>
            <a:r>
              <a:rPr sz="1000" spc="-20" dirty="0">
                <a:latin typeface="Lucida Sans Unicode"/>
                <a:cs typeface="Lucida Sans Unicode"/>
              </a:rPr>
              <a:t>Paviot, B.,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Krolak</a:t>
            </a:r>
            <a:r>
              <a:rPr sz="1000" spc="-30" dirty="0">
                <a:latin typeface="PMingLiU-ExtB"/>
                <a:cs typeface="PMingLiU-ExtB"/>
              </a:rPr>
              <a:t>-</a:t>
            </a:r>
            <a:r>
              <a:rPr sz="1000" spc="-25" dirty="0">
                <a:latin typeface="Lucida Sans Unicode"/>
                <a:cs typeface="Lucida Sans Unicode"/>
              </a:rPr>
              <a:t>Salmon,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P.,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Dorey,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J.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(2020).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Association</a:t>
            </a:r>
            <a:r>
              <a:rPr sz="1000" spc="-20" dirty="0">
                <a:latin typeface="Lucida Sans Unicode"/>
                <a:cs typeface="Lucida Sans Unicode"/>
              </a:rPr>
              <a:t> between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executive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function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20" dirty="0">
                <a:latin typeface="Lucida Sans Unicode"/>
                <a:cs typeface="Lucida Sans Unicode"/>
              </a:rPr>
              <a:t> the</a:t>
            </a:r>
            <a:r>
              <a:rPr sz="1000" spc="-25" dirty="0">
                <a:latin typeface="Lucida Sans Unicode"/>
                <a:cs typeface="Lucida Sans Unicode"/>
              </a:rPr>
              <a:t> evolution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5" dirty="0">
                <a:latin typeface="Lucida Sans Unicode"/>
                <a:cs typeface="Lucida Sans Unicode"/>
              </a:rPr>
              <a:t> behavioral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disorders</a:t>
            </a:r>
            <a:r>
              <a:rPr sz="1000" spc="-25" dirty="0">
                <a:latin typeface="Lucida Sans Unicode"/>
                <a:cs typeface="Lucida Sans Unicode"/>
              </a:rPr>
              <a:t> in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Alzheimer’s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disease.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International Journal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5" dirty="0">
                <a:latin typeface="Lucida Sans Unicode"/>
                <a:cs typeface="Lucida Sans Unicode"/>
              </a:rPr>
              <a:t> Geriatric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Psychiatry,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35(9),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1043</a:t>
            </a:r>
            <a:r>
              <a:rPr sz="1000" spc="-65" dirty="0">
                <a:latin typeface="PMingLiU-ExtB"/>
                <a:cs typeface="PMingLiU-ExtB"/>
              </a:rPr>
              <a:t>-</a:t>
            </a:r>
            <a:r>
              <a:rPr sz="1000" spc="-10" dirty="0">
                <a:latin typeface="Lucida Sans Unicode"/>
                <a:cs typeface="Lucida Sans Unicode"/>
              </a:rPr>
              <a:t>1050. </a:t>
            </a:r>
            <a:r>
              <a:rPr sz="1000" spc="-40" dirty="0">
                <a:latin typeface="Lucida Sans Unicode"/>
                <a:cs typeface="Lucida Sans Unicode"/>
                <a:hlinkClick r:id="rId29"/>
              </a:rPr>
              <a:t>https://doi.org/10.1002/gps.5327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spc="-35" dirty="0">
                <a:latin typeface="Lucida Sans Unicode"/>
                <a:cs typeface="Lucida Sans Unicode"/>
              </a:rPr>
              <a:t>Rousseau,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T.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(2011).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Communication</a:t>
            </a:r>
            <a:r>
              <a:rPr sz="1000" spc="-20" dirty="0">
                <a:latin typeface="Lucida Sans Unicode"/>
                <a:cs typeface="Lucida Sans Unicode"/>
              </a:rPr>
              <a:t> et </a:t>
            </a:r>
            <a:r>
              <a:rPr sz="1000" spc="-25" dirty="0">
                <a:latin typeface="Lucida Sans Unicode"/>
                <a:cs typeface="Lucida Sans Unicode"/>
              </a:rPr>
              <a:t>émotion</a:t>
            </a:r>
            <a:r>
              <a:rPr sz="1000" spc="-20" dirty="0">
                <a:latin typeface="Lucida Sans Unicode"/>
                <a:cs typeface="Lucida Sans Unicode"/>
              </a:rPr>
              <a:t> dans la maladie </a:t>
            </a:r>
            <a:r>
              <a:rPr sz="1000" spc="-50" dirty="0">
                <a:latin typeface="Lucida Sans Unicode"/>
                <a:cs typeface="Lucida Sans Unicode"/>
              </a:rPr>
              <a:t>d’Alzheimer.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NPG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Neurologie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60" dirty="0">
                <a:latin typeface="Lucida Sans Unicode"/>
                <a:cs typeface="Lucida Sans Unicode"/>
              </a:rPr>
              <a:t>-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Psychiatrie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60" dirty="0">
                <a:latin typeface="Lucida Sans Unicode"/>
                <a:cs typeface="Lucida Sans Unicode"/>
              </a:rPr>
              <a:t>-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Gériatrie,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11(65),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221</a:t>
            </a:r>
            <a:r>
              <a:rPr sz="1000" spc="-60" dirty="0">
                <a:latin typeface="PMingLiU-ExtB"/>
                <a:cs typeface="PMingLiU-ExtB"/>
              </a:rPr>
              <a:t>-</a:t>
            </a:r>
            <a:r>
              <a:rPr sz="1000" spc="-70" dirty="0">
                <a:latin typeface="Lucida Sans Unicode"/>
                <a:cs typeface="Lucida Sans Unicode"/>
              </a:rPr>
              <a:t>228.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  <a:hlinkClick r:id="rId30"/>
              </a:rPr>
              <a:t>https://doi.org/10.1016/j.npg.2011.04.006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spc="-25" dirty="0">
                <a:latin typeface="Lucida Sans Unicode"/>
                <a:cs typeface="Lucida Sans Unicode"/>
              </a:rPr>
              <a:t>Salat,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D.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H.,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Kaye,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J.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Janowsky,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J.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S. </a:t>
            </a:r>
            <a:r>
              <a:rPr sz="1000" spc="-65" dirty="0">
                <a:latin typeface="Lucida Sans Unicode"/>
                <a:cs typeface="Lucida Sans Unicode"/>
              </a:rPr>
              <a:t>(2001).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Selective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Preservation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Degeneration </a:t>
            </a:r>
            <a:r>
              <a:rPr sz="1000" spc="-10" dirty="0">
                <a:latin typeface="Lucida Sans Unicode"/>
                <a:cs typeface="Lucida Sans Unicode"/>
              </a:rPr>
              <a:t>Within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the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Prefrontal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Cortex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Aging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Alzheimer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Disease. </a:t>
            </a:r>
            <a:r>
              <a:rPr sz="1000" spc="-35" dirty="0">
                <a:latin typeface="Lucida Sans Unicode"/>
                <a:cs typeface="Lucida Sans Unicode"/>
              </a:rPr>
              <a:t>Archives</a:t>
            </a:r>
            <a:r>
              <a:rPr sz="1000" spc="-30" dirty="0">
                <a:latin typeface="Lucida Sans Unicode"/>
                <a:cs typeface="Lucida Sans Unicode"/>
              </a:rPr>
              <a:t> of </a:t>
            </a:r>
            <a:r>
              <a:rPr sz="1000" spc="-35" dirty="0">
                <a:latin typeface="Lucida Sans Unicode"/>
                <a:cs typeface="Lucida Sans Unicode"/>
              </a:rPr>
              <a:t>Neurology,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58(9),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75" dirty="0">
                <a:latin typeface="Lucida Sans Unicode"/>
                <a:cs typeface="Lucida Sans Unicode"/>
              </a:rPr>
              <a:t>1403.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  <a:hlinkClick r:id="rId31"/>
              </a:rPr>
              <a:t>https://doi.org/10.1001/archneur.58.9.1403</a:t>
            </a:r>
            <a:endParaRPr sz="1000">
              <a:latin typeface="Lucida Sans Unicode"/>
              <a:cs typeface="Lucida Sans Unicode"/>
            </a:endParaRPr>
          </a:p>
          <a:p>
            <a:pPr marL="12700" marR="3057525">
              <a:lnSpc>
                <a:spcPct val="112500"/>
              </a:lnSpc>
            </a:pPr>
            <a:r>
              <a:rPr sz="1000" spc="-30" dirty="0">
                <a:latin typeface="Lucida Sans Unicode"/>
                <a:cs typeface="Lucida Sans Unicode"/>
              </a:rPr>
              <a:t>Simon,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V.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(2014).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Influence </a:t>
            </a:r>
            <a:r>
              <a:rPr sz="1000" spc="-50" dirty="0">
                <a:latin typeface="Lucida Sans Unicode"/>
                <a:cs typeface="Lucida Sans Unicode"/>
              </a:rPr>
              <a:t>d’un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déficit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des </a:t>
            </a:r>
            <a:r>
              <a:rPr sz="1000" spc="-30" dirty="0">
                <a:latin typeface="Lucida Sans Unicode"/>
                <a:cs typeface="Lucida Sans Unicode"/>
              </a:rPr>
              <a:t>fonctions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exécutives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sur </a:t>
            </a:r>
            <a:r>
              <a:rPr sz="1000" spc="-30" dirty="0">
                <a:latin typeface="Lucida Sans Unicode"/>
                <a:cs typeface="Lucida Sans Unicode"/>
              </a:rPr>
              <a:t>les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capacités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de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communication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dans la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maladie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d’Alzheimer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[Académie </a:t>
            </a:r>
            <a:r>
              <a:rPr sz="1000" spc="-10" dirty="0">
                <a:latin typeface="Lucida Sans Unicode"/>
                <a:cs typeface="Lucida Sans Unicode"/>
              </a:rPr>
              <a:t>de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Paris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60" dirty="0">
                <a:latin typeface="Lucida Sans Unicode"/>
                <a:cs typeface="Lucida Sans Unicode"/>
              </a:rPr>
              <a:t>-</a:t>
            </a:r>
            <a:r>
              <a:rPr sz="1000" spc="-25" dirty="0">
                <a:latin typeface="Lucida Sans Unicode"/>
                <a:cs typeface="Lucida Sans Unicode"/>
              </a:rPr>
              <a:t> Université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Paris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VI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Pierre</a:t>
            </a:r>
            <a:r>
              <a:rPr sz="1000" spc="-20" dirty="0">
                <a:latin typeface="Lucida Sans Unicode"/>
                <a:cs typeface="Lucida Sans Unicode"/>
              </a:rPr>
              <a:t> et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Marie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Curie].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  <a:hlinkClick r:id="rId32"/>
              </a:rPr>
              <a:t>https://dumas.ccsd.cnrs.fr/dumas-</a:t>
            </a:r>
            <a:r>
              <a:rPr sz="1000" spc="-10" dirty="0">
                <a:latin typeface="Lucida Sans Unicode"/>
                <a:cs typeface="Lucida Sans Unicode"/>
                <a:hlinkClick r:id="rId32"/>
              </a:rPr>
              <a:t>01076510v1/document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Simon, </a:t>
            </a:r>
            <a:r>
              <a:rPr sz="1000" spc="-60" dirty="0">
                <a:latin typeface="Lucida Sans Unicode"/>
                <a:cs typeface="Lucida Sans Unicode"/>
              </a:rPr>
              <a:t>V.,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Rousseau,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T.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(2015).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Influence </a:t>
            </a:r>
            <a:r>
              <a:rPr sz="1000" spc="-50" dirty="0">
                <a:latin typeface="Lucida Sans Unicode"/>
                <a:cs typeface="Lucida Sans Unicode"/>
              </a:rPr>
              <a:t>d’un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déficit</a:t>
            </a:r>
            <a:r>
              <a:rPr sz="1000" spc="-25" dirty="0">
                <a:latin typeface="Lucida Sans Unicode"/>
                <a:cs typeface="Lucida Sans Unicode"/>
              </a:rPr>
              <a:t> des </a:t>
            </a:r>
            <a:r>
              <a:rPr sz="1000" spc="-30" dirty="0">
                <a:latin typeface="Lucida Sans Unicode"/>
                <a:cs typeface="Lucida Sans Unicode"/>
              </a:rPr>
              <a:t>fonctions </a:t>
            </a:r>
            <a:r>
              <a:rPr sz="1000" spc="-35" dirty="0">
                <a:latin typeface="Lucida Sans Unicode"/>
                <a:cs typeface="Lucida Sans Unicode"/>
              </a:rPr>
              <a:t>exécutives</a:t>
            </a:r>
            <a:r>
              <a:rPr sz="1000" spc="-25" dirty="0">
                <a:latin typeface="Lucida Sans Unicode"/>
                <a:cs typeface="Lucida Sans Unicode"/>
              </a:rPr>
              <a:t> sur </a:t>
            </a:r>
            <a:r>
              <a:rPr sz="1000" spc="-30" dirty="0">
                <a:latin typeface="Lucida Sans Unicode"/>
                <a:cs typeface="Lucida Sans Unicode"/>
              </a:rPr>
              <a:t>les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capacités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de</a:t>
            </a:r>
            <a:r>
              <a:rPr sz="1000" spc="-30" dirty="0">
                <a:latin typeface="Lucida Sans Unicode"/>
                <a:cs typeface="Lucida Sans Unicode"/>
              </a:rPr>
              <a:t> communication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dans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la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maladie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d’Alzheimer.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NPG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Neurologie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60" dirty="0">
                <a:latin typeface="Lucida Sans Unicode"/>
                <a:cs typeface="Lucida Sans Unicode"/>
              </a:rPr>
              <a:t>-</a:t>
            </a:r>
            <a:r>
              <a:rPr sz="1000" spc="-25" dirty="0">
                <a:latin typeface="Lucida Sans Unicode"/>
                <a:cs typeface="Lucida Sans Unicode"/>
              </a:rPr>
              <a:t> Psychiatrie </a:t>
            </a:r>
            <a:r>
              <a:rPr sz="1000" spc="-260" dirty="0">
                <a:latin typeface="Lucida Sans Unicode"/>
                <a:cs typeface="Lucida Sans Unicode"/>
              </a:rPr>
              <a:t>-</a:t>
            </a:r>
            <a:r>
              <a:rPr sz="1000" spc="-30" dirty="0">
                <a:latin typeface="Lucida Sans Unicode"/>
                <a:cs typeface="Lucida Sans Unicode"/>
              </a:rPr>
              <a:t> Gériatrie,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15(86),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94</a:t>
            </a:r>
            <a:r>
              <a:rPr sz="1000" spc="-55" dirty="0">
                <a:latin typeface="PMingLiU-ExtB"/>
                <a:cs typeface="PMingLiU-ExtB"/>
              </a:rPr>
              <a:t>-</a:t>
            </a:r>
            <a:r>
              <a:rPr sz="1000" spc="-70" dirty="0">
                <a:latin typeface="Lucida Sans Unicode"/>
                <a:cs typeface="Lucida Sans Unicode"/>
              </a:rPr>
              <a:t>101.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  <a:hlinkClick r:id="rId33"/>
              </a:rPr>
              <a:t>https://doi.org/10.1016/j.npg.2014.10.008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Temple, </a:t>
            </a:r>
            <a:r>
              <a:rPr sz="1000" spc="-60" dirty="0">
                <a:latin typeface="Lucida Sans Unicode"/>
                <a:cs typeface="Lucida Sans Unicode"/>
              </a:rPr>
              <a:t>V.,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Sabat,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S.,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40" dirty="0">
                <a:latin typeface="Lucida Sans Unicode"/>
                <a:cs typeface="Lucida Sans Unicode"/>
              </a:rPr>
              <a:t> Kroger,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R.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(1999).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Intact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use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politeness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the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discourse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Alzheimer’s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su□erers.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1289" y="9264681"/>
            <a:ext cx="154622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Lucida Sans Unicode"/>
                <a:cs typeface="Lucida Sans Unicode"/>
              </a:rPr>
              <a:t>Toot,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S.,</a:t>
            </a:r>
            <a:r>
              <a:rPr sz="1000" spc="-30" dirty="0">
                <a:latin typeface="Lucida Sans Unicode"/>
                <a:cs typeface="Lucida Sans Unicode"/>
              </a:rPr>
              <a:t> Swinson, </a:t>
            </a:r>
            <a:r>
              <a:rPr sz="1000" spc="-70" dirty="0">
                <a:latin typeface="Lucida Sans Unicode"/>
                <a:cs typeface="Lucida Sans Unicode"/>
              </a:rPr>
              <a:t>T.,</a:t>
            </a:r>
            <a:r>
              <a:rPr sz="1000" spc="-30" dirty="0">
                <a:latin typeface="Lucida Sans Unicode"/>
                <a:cs typeface="Lucida Sans Unicode"/>
              </a:rPr>
              <a:t> Devine, M.,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Challis,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D.,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0" dirty="0">
                <a:latin typeface="Lucida Sans Unicode"/>
                <a:cs typeface="Lucida Sans Unicode"/>
              </a:rPr>
              <a:t> Orrell, </a:t>
            </a:r>
            <a:r>
              <a:rPr sz="1000" dirty="0">
                <a:latin typeface="Lucida Sans Unicode"/>
                <a:cs typeface="Lucida Sans Unicode"/>
              </a:rPr>
              <a:t>M.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(2017).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Causes</a:t>
            </a:r>
            <a:r>
              <a:rPr sz="1000" spc="-30" dirty="0">
                <a:latin typeface="Lucida Sans Unicode"/>
                <a:cs typeface="Lucida Sans Unicode"/>
              </a:rPr>
              <a:t> of </a:t>
            </a:r>
            <a:r>
              <a:rPr sz="1000" spc="-35" dirty="0">
                <a:latin typeface="Lucida Sans Unicode"/>
                <a:cs typeface="Lucida Sans Unicode"/>
              </a:rPr>
              <a:t>nursing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home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placement </a:t>
            </a:r>
            <a:r>
              <a:rPr sz="1000" spc="-20" dirty="0">
                <a:latin typeface="Lucida Sans Unicode"/>
                <a:cs typeface="Lucida Sans Unicode"/>
              </a:rPr>
              <a:t>for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older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people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with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dementia</a:t>
            </a:r>
            <a:r>
              <a:rPr sz="1000" spc="-17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A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systematic </a:t>
            </a:r>
            <a:r>
              <a:rPr sz="1000" spc="-20" dirty="0">
                <a:latin typeface="Lucida Sans Unicode"/>
                <a:cs typeface="Lucida Sans Unicode"/>
              </a:rPr>
              <a:t>review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meta-</a:t>
            </a:r>
            <a:r>
              <a:rPr sz="1000" spc="-35" dirty="0">
                <a:latin typeface="Lucida Sans Unicode"/>
                <a:cs typeface="Lucida Sans Unicode"/>
              </a:rPr>
              <a:t>analysis.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International </a:t>
            </a:r>
            <a:r>
              <a:rPr sz="1000" spc="-35" dirty="0">
                <a:latin typeface="Lucida Sans Unicode"/>
                <a:cs typeface="Lucida Sans Unicode"/>
              </a:rPr>
              <a:t>Psychogeriatrics,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29(2),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195</a:t>
            </a:r>
            <a:r>
              <a:rPr sz="1000" spc="-60" dirty="0">
                <a:latin typeface="PMingLiU-ExtB"/>
                <a:cs typeface="PMingLiU-ExtB"/>
              </a:rPr>
              <a:t>-</a:t>
            </a:r>
            <a:r>
              <a:rPr sz="1000" spc="-70" dirty="0">
                <a:latin typeface="Lucida Sans Unicode"/>
                <a:cs typeface="Lucida Sans Unicode"/>
              </a:rPr>
              <a:t>208.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  <a:hlinkClick r:id="rId34"/>
              </a:rPr>
              <a:t>https://doi.org/10.1017/S1041610216001654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289" y="9417043"/>
            <a:ext cx="1780921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1000" spc="-40" dirty="0">
                <a:latin typeface="Lucida Sans Unicode"/>
                <a:cs typeface="Lucida Sans Unicode"/>
              </a:rPr>
              <a:t>Välimäki,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T.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H.,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Martikainen,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J.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Hongisto,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K.,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Väätäinen,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S.,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Sintonen,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H.,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Koivisto,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(2016).</a:t>
            </a:r>
            <a:r>
              <a:rPr sz="1000" spc="-25" dirty="0">
                <a:latin typeface="Lucida Sans Unicode"/>
                <a:cs typeface="Lucida Sans Unicode"/>
              </a:rPr>
              <a:t> Impact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Alzheimer’s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disease</a:t>
            </a:r>
            <a:r>
              <a:rPr sz="1000" spc="-20" dirty="0">
                <a:latin typeface="Lucida Sans Unicode"/>
                <a:cs typeface="Lucida Sans Unicode"/>
              </a:rPr>
              <a:t> on the </a:t>
            </a:r>
            <a:r>
              <a:rPr sz="1000" spc="-30" dirty="0">
                <a:latin typeface="Lucida Sans Unicode"/>
                <a:cs typeface="Lucida Sans Unicode"/>
              </a:rPr>
              <a:t>family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caregiver’s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90" dirty="0">
                <a:latin typeface="Lucida Sans Unicode"/>
                <a:cs typeface="Lucida Sans Unicode"/>
              </a:rPr>
              <a:t>long-</a:t>
            </a:r>
            <a:r>
              <a:rPr sz="1000" spc="-20" dirty="0">
                <a:latin typeface="Lucida Sans Unicode"/>
                <a:cs typeface="Lucida Sans Unicode"/>
              </a:rPr>
              <a:t>term </a:t>
            </a:r>
            <a:r>
              <a:rPr sz="1000" spc="-30" dirty="0">
                <a:latin typeface="Lucida Sans Unicode"/>
                <a:cs typeface="Lucida Sans Unicode"/>
              </a:rPr>
              <a:t>quality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life</a:t>
            </a:r>
            <a:r>
              <a:rPr sz="1000" spc="-17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: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Results</a:t>
            </a:r>
            <a:r>
              <a:rPr sz="1000" spc="-20" dirty="0">
                <a:latin typeface="Lucida Sans Unicode"/>
                <a:cs typeface="Lucida Sans Unicode"/>
              </a:rPr>
              <a:t> from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an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ALSOVA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follow-</a:t>
            </a:r>
            <a:r>
              <a:rPr sz="1000" spc="-20" dirty="0">
                <a:latin typeface="Lucida Sans Unicode"/>
                <a:cs typeface="Lucida Sans Unicode"/>
              </a:rPr>
              <a:t>up </a:t>
            </a:r>
            <a:r>
              <a:rPr sz="1000" spc="-35" dirty="0">
                <a:latin typeface="Lucida Sans Unicode"/>
                <a:cs typeface="Lucida Sans Unicode"/>
              </a:rPr>
              <a:t>study.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Quality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of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Life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Research,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25(3),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687</a:t>
            </a:r>
            <a:r>
              <a:rPr sz="1000" spc="-60" dirty="0">
                <a:latin typeface="PMingLiU-ExtB"/>
                <a:cs typeface="PMingLiU-ExtB"/>
              </a:rPr>
              <a:t>-</a:t>
            </a:r>
            <a:r>
              <a:rPr sz="1000" spc="-70" dirty="0">
                <a:latin typeface="Lucida Sans Unicode"/>
                <a:cs typeface="Lucida Sans Unicode"/>
              </a:rPr>
              <a:t>697.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  <a:hlinkClick r:id="rId35"/>
              </a:rPr>
              <a:t>https://doi.org/10.1007/s11136-</a:t>
            </a:r>
            <a:r>
              <a:rPr sz="1000" spc="-130" dirty="0">
                <a:latin typeface="Lucida Sans Unicode"/>
                <a:cs typeface="Lucida Sans Unicode"/>
                <a:hlinkClick r:id="rId35"/>
              </a:rPr>
              <a:t>015-</a:t>
            </a:r>
            <a:r>
              <a:rPr sz="1000" spc="-120" dirty="0">
                <a:latin typeface="Lucida Sans Unicode"/>
                <a:cs typeface="Lucida Sans Unicode"/>
                <a:hlinkClick r:id="rId35"/>
              </a:rPr>
              <a:t>1100-</a:t>
            </a:r>
            <a:r>
              <a:rPr sz="1000" spc="-50" dirty="0">
                <a:latin typeface="Lucida Sans Unicode"/>
                <a:cs typeface="Lucida Sans Unicode"/>
                <a:hlinkClick r:id="rId35"/>
              </a:rPr>
              <a:t>x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Vantwembeke, </a:t>
            </a:r>
            <a:r>
              <a:rPr sz="1000" spc="-70" dirty="0">
                <a:latin typeface="Lucida Sans Unicode"/>
                <a:cs typeface="Lucida Sans Unicode"/>
              </a:rPr>
              <a:t>C.,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Invernizzi,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S.,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0" dirty="0">
                <a:latin typeface="Lucida Sans Unicode"/>
                <a:cs typeface="Lucida Sans Unicode"/>
              </a:rPr>
              <a:t> Lefebvre,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L.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(2026,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mars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27).</a:t>
            </a:r>
            <a:r>
              <a:rPr sz="1000" spc="-25" dirty="0">
                <a:latin typeface="Lucida Sans Unicode"/>
                <a:cs typeface="Lucida Sans Unicode"/>
              </a:rPr>
              <a:t> Influence</a:t>
            </a:r>
            <a:r>
              <a:rPr sz="1000" spc="-30" dirty="0">
                <a:latin typeface="Lucida Sans Unicode"/>
                <a:cs typeface="Lucida Sans Unicode"/>
              </a:rPr>
              <a:t> of</a:t>
            </a:r>
            <a:r>
              <a:rPr sz="1000" spc="-25" dirty="0">
                <a:latin typeface="Lucida Sans Unicode"/>
                <a:cs typeface="Lucida Sans Unicode"/>
              </a:rPr>
              <a:t> emotional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context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on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executive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functions </a:t>
            </a:r>
            <a:r>
              <a:rPr sz="1000" spc="-25" dirty="0">
                <a:latin typeface="Lucida Sans Unicode"/>
                <a:cs typeface="Lucida Sans Unicode"/>
              </a:rPr>
              <a:t>in spontaneous</a:t>
            </a:r>
            <a:r>
              <a:rPr sz="1000" spc="-30" dirty="0">
                <a:latin typeface="Lucida Sans Unicode"/>
                <a:cs typeface="Lucida Sans Unicode"/>
              </a:rPr>
              <a:t> speech</a:t>
            </a:r>
            <a:r>
              <a:rPr sz="1000" spc="-25" dirty="0">
                <a:latin typeface="Lucida Sans Unicode"/>
                <a:cs typeface="Lucida Sans Unicode"/>
              </a:rPr>
              <a:t> in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healthy </a:t>
            </a:r>
            <a:r>
              <a:rPr sz="1000" spc="-50" dirty="0">
                <a:latin typeface="Lucida Sans Unicode"/>
                <a:cs typeface="Lucida Sans Unicode"/>
              </a:rPr>
              <a:t>aging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Alzheimer’s</a:t>
            </a:r>
            <a:r>
              <a:rPr sz="1000" spc="-30" dirty="0">
                <a:latin typeface="Lucida Sans Unicode"/>
                <a:cs typeface="Lucida Sans Unicode"/>
              </a:rPr>
              <a:t> disease.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  <a:hlinkClick r:id="rId36"/>
              </a:rPr>
              <a:t>https://hdl.handle.net/20.500.12907/55939</a:t>
            </a:r>
            <a:endParaRPr sz="1000">
              <a:latin typeface="Lucida Sans Unicode"/>
              <a:cs typeface="Lucida Sans Unicode"/>
            </a:endParaRPr>
          </a:p>
          <a:p>
            <a:pPr marL="12700" marR="1351280">
              <a:lnSpc>
                <a:spcPct val="112500"/>
              </a:lnSpc>
            </a:pPr>
            <a:r>
              <a:rPr sz="1000" spc="-30" dirty="0">
                <a:latin typeface="Lucida Sans Unicode"/>
                <a:cs typeface="Lucida Sans Unicode"/>
              </a:rPr>
              <a:t>Wong,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C.</a:t>
            </a:r>
            <a:r>
              <a:rPr sz="1000" spc="-30" dirty="0">
                <a:latin typeface="Lucida Sans Unicode"/>
                <a:cs typeface="Lucida Sans Unicode"/>
              </a:rPr>
              <a:t> M., </a:t>
            </a:r>
            <a:r>
              <a:rPr sz="1000" spc="-40" dirty="0">
                <a:latin typeface="Lucida Sans Unicode"/>
                <a:cs typeface="Lucida Sans Unicode"/>
              </a:rPr>
              <a:t>Como,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D.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H.,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Lekovitch,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C.,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Chew,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F.,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0" dirty="0">
                <a:latin typeface="Lucida Sans Unicode"/>
                <a:cs typeface="Lucida Sans Unicode"/>
              </a:rPr>
              <a:t> Leland, </a:t>
            </a:r>
            <a:r>
              <a:rPr sz="1000" spc="-20" dirty="0">
                <a:latin typeface="Lucida Sans Unicode"/>
                <a:cs typeface="Lucida Sans Unicode"/>
              </a:rPr>
              <a:t>N.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(2025).</a:t>
            </a:r>
            <a:r>
              <a:rPr sz="1000" spc="-35" dirty="0">
                <a:latin typeface="Lucida Sans Unicode"/>
                <a:cs typeface="Lucida Sans Unicode"/>
              </a:rPr>
              <a:t> Nursing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Home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Staff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Perspectives</a:t>
            </a:r>
            <a:r>
              <a:rPr sz="1000" spc="-30" dirty="0">
                <a:latin typeface="Lucida Sans Unicode"/>
                <a:cs typeface="Lucida Sans Unicode"/>
              </a:rPr>
              <a:t> of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the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Benefits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and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Challenges</a:t>
            </a:r>
            <a:r>
              <a:rPr sz="1000" spc="-30" dirty="0">
                <a:latin typeface="Lucida Sans Unicode"/>
                <a:cs typeface="Lucida Sans Unicode"/>
              </a:rPr>
              <a:t> of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Providing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Dementia</a:t>
            </a:r>
            <a:r>
              <a:rPr sz="1000" spc="-30" dirty="0">
                <a:latin typeface="Lucida Sans Unicode"/>
                <a:cs typeface="Lucida Sans Unicode"/>
              </a:rPr>
              <a:t> Care. </a:t>
            </a:r>
            <a:r>
              <a:rPr sz="1000" spc="-25" dirty="0">
                <a:latin typeface="Lucida Sans Unicode"/>
                <a:cs typeface="Lucida Sans Unicode"/>
              </a:rPr>
              <a:t>Journal</a:t>
            </a:r>
            <a:r>
              <a:rPr sz="1000" spc="-30" dirty="0">
                <a:latin typeface="Lucida Sans Unicode"/>
                <a:cs typeface="Lucida Sans Unicode"/>
              </a:rPr>
              <a:t> of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the</a:t>
            </a:r>
            <a:r>
              <a:rPr sz="1000" spc="-30" dirty="0">
                <a:latin typeface="Lucida Sans Unicode"/>
                <a:cs typeface="Lucida Sans Unicode"/>
              </a:rPr>
              <a:t> American </a:t>
            </a:r>
            <a:r>
              <a:rPr sz="1000" spc="-20" dirty="0">
                <a:latin typeface="Lucida Sans Unicode"/>
                <a:cs typeface="Lucida Sans Unicode"/>
              </a:rPr>
              <a:t>Medical</a:t>
            </a:r>
            <a:r>
              <a:rPr sz="1000" spc="-30" dirty="0">
                <a:latin typeface="Lucida Sans Unicode"/>
                <a:cs typeface="Lucida Sans Unicode"/>
              </a:rPr>
              <a:t> Directors </a:t>
            </a:r>
            <a:r>
              <a:rPr sz="1000" spc="-40" dirty="0">
                <a:latin typeface="Lucida Sans Unicode"/>
                <a:cs typeface="Lucida Sans Unicode"/>
              </a:rPr>
              <a:t>Association,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26(2),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75" dirty="0">
                <a:latin typeface="Lucida Sans Unicode"/>
                <a:cs typeface="Lucida Sans Unicode"/>
              </a:rPr>
              <a:t>105411.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  <a:hlinkClick r:id="rId37"/>
              </a:rPr>
              <a:t>https://doi.org/10.1016/j.jamda.2024.105411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Ye,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Z.,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Zhou,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X.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(2009).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Executive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control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in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language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processing.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Neuroscience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20" dirty="0">
                <a:latin typeface="Lucida Sans Unicode"/>
                <a:cs typeface="Lucida Sans Unicode"/>
              </a:rPr>
              <a:t> Biobehavioral </a:t>
            </a:r>
            <a:r>
              <a:rPr sz="1000" spc="-35" dirty="0">
                <a:latin typeface="Lucida Sans Unicode"/>
                <a:cs typeface="Lucida Sans Unicode"/>
              </a:rPr>
              <a:t>Reviews,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33(8),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1168</a:t>
            </a:r>
            <a:r>
              <a:rPr sz="1000" spc="-65" dirty="0">
                <a:latin typeface="PMingLiU-ExtB"/>
                <a:cs typeface="PMingLiU-ExtB"/>
              </a:rPr>
              <a:t>-</a:t>
            </a:r>
            <a:r>
              <a:rPr sz="1000" spc="-75" dirty="0">
                <a:latin typeface="Lucida Sans Unicode"/>
                <a:cs typeface="Lucida Sans Unicode"/>
              </a:rPr>
              <a:t>1177.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  <a:hlinkClick r:id="rId38"/>
              </a:rPr>
              <a:t>https://doi.org/10.1016/j.neubiorev.2009.03.003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642842" y="183705"/>
            <a:ext cx="39223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Références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DDE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114857" y="-163"/>
            <a:ext cx="1581785" cy="10287000"/>
          </a:xfrm>
          <a:custGeom>
            <a:avLst/>
            <a:gdLst/>
            <a:ahLst/>
            <a:cxnLst/>
            <a:rect l="l" t="t" r="r" b="b"/>
            <a:pathLst>
              <a:path w="1581784" h="10287000">
                <a:moveTo>
                  <a:pt x="1581316" y="10286826"/>
                </a:moveTo>
                <a:lnTo>
                  <a:pt x="0" y="10286826"/>
                </a:lnTo>
                <a:lnTo>
                  <a:pt x="0" y="0"/>
                </a:lnTo>
                <a:lnTo>
                  <a:pt x="1581316" y="0"/>
                </a:lnTo>
                <a:lnTo>
                  <a:pt x="1581316" y="10286826"/>
                </a:lnTo>
                <a:close/>
              </a:path>
            </a:pathLst>
          </a:custGeom>
          <a:solidFill>
            <a:srgbClr val="6D8199">
              <a:alpha val="2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835651" y="-163"/>
            <a:ext cx="1581785" cy="10287000"/>
          </a:xfrm>
          <a:custGeom>
            <a:avLst/>
            <a:gdLst/>
            <a:ahLst/>
            <a:cxnLst/>
            <a:rect l="l" t="t" r="r" b="b"/>
            <a:pathLst>
              <a:path w="1581784" h="10287000">
                <a:moveTo>
                  <a:pt x="1581316" y="10286826"/>
                </a:moveTo>
                <a:lnTo>
                  <a:pt x="0" y="10286826"/>
                </a:lnTo>
                <a:lnTo>
                  <a:pt x="0" y="0"/>
                </a:lnTo>
                <a:lnTo>
                  <a:pt x="1581316" y="0"/>
                </a:lnTo>
                <a:lnTo>
                  <a:pt x="1581316" y="10286826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556445" y="-163"/>
            <a:ext cx="1581785" cy="10287000"/>
          </a:xfrm>
          <a:custGeom>
            <a:avLst/>
            <a:gdLst/>
            <a:ahLst/>
            <a:cxnLst/>
            <a:rect l="l" t="t" r="r" b="b"/>
            <a:pathLst>
              <a:path w="1581784" h="10287000">
                <a:moveTo>
                  <a:pt x="1581316" y="10286826"/>
                </a:moveTo>
                <a:lnTo>
                  <a:pt x="0" y="10286826"/>
                </a:lnTo>
                <a:lnTo>
                  <a:pt x="0" y="0"/>
                </a:lnTo>
                <a:lnTo>
                  <a:pt x="1581316" y="0"/>
                </a:lnTo>
                <a:lnTo>
                  <a:pt x="1581316" y="10286826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277238" y="0"/>
            <a:ext cx="1010919" cy="10287000"/>
          </a:xfrm>
          <a:custGeom>
            <a:avLst/>
            <a:gdLst/>
            <a:ahLst/>
            <a:cxnLst/>
            <a:rect l="l" t="t" r="r" b="b"/>
            <a:pathLst>
              <a:path w="1010919" h="10287000">
                <a:moveTo>
                  <a:pt x="0" y="10286677"/>
                </a:moveTo>
                <a:lnTo>
                  <a:pt x="0" y="0"/>
                </a:lnTo>
                <a:lnTo>
                  <a:pt x="1010759" y="0"/>
                </a:lnTo>
                <a:lnTo>
                  <a:pt x="1010759" y="10286662"/>
                </a:lnTo>
                <a:lnTo>
                  <a:pt x="0" y="10286677"/>
                </a:lnTo>
                <a:close/>
              </a:path>
            </a:pathLst>
          </a:custGeom>
          <a:solidFill>
            <a:srgbClr val="6D8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52606" y="273447"/>
            <a:ext cx="2905124" cy="11239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14857" y="193038"/>
            <a:ext cx="4638674" cy="1057274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6923730" y="273447"/>
            <a:ext cx="1498600" cy="1125855"/>
            <a:chOff x="6923730" y="273447"/>
            <a:chExt cx="1498600" cy="112585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23730" y="817708"/>
              <a:ext cx="1476374" cy="5810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83954" y="273447"/>
              <a:ext cx="1438274" cy="561974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67699" y="384320"/>
            <a:ext cx="2524124" cy="8667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67509" y="6310191"/>
            <a:ext cx="2070610" cy="207061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99365" y="6310191"/>
            <a:ext cx="2070610" cy="207061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031547" y="6310191"/>
            <a:ext cx="2070610" cy="207061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12321" y="1532652"/>
            <a:ext cx="2819399" cy="243839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175779" y="2367416"/>
            <a:ext cx="11010265" cy="3597275"/>
          </a:xfrm>
          <a:prstGeom prst="rect">
            <a:avLst/>
          </a:prstGeom>
        </p:spPr>
        <p:txBody>
          <a:bodyPr vert="horz" wrap="square" lIns="0" tIns="216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5"/>
              </a:spcBef>
            </a:pPr>
            <a:r>
              <a:rPr sz="4600" b="1" spc="-40" dirty="0">
                <a:solidFill>
                  <a:srgbClr val="283C54"/>
                </a:solidFill>
                <a:latin typeface="Arial"/>
                <a:cs typeface="Arial"/>
              </a:rPr>
              <a:t>R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é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d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u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i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r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r>
              <a:rPr sz="4600" b="1" spc="-5" dirty="0">
                <a:solidFill>
                  <a:srgbClr val="283C54"/>
                </a:solidFill>
                <a:latin typeface="Arial"/>
                <a:cs typeface="Arial"/>
              </a:rPr>
              <a:t> 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l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s</a:t>
            </a:r>
            <a:r>
              <a:rPr sz="4600" b="1" spc="-5" dirty="0">
                <a:solidFill>
                  <a:srgbClr val="283C54"/>
                </a:solidFill>
                <a:latin typeface="Arial"/>
                <a:cs typeface="Arial"/>
              </a:rPr>
              <a:t>  </a:t>
            </a:r>
            <a:r>
              <a:rPr sz="4600" b="1" spc="-25" dirty="0">
                <a:solidFill>
                  <a:srgbClr val="283C54"/>
                </a:solidFill>
                <a:latin typeface="Arial"/>
                <a:cs typeface="Arial"/>
              </a:rPr>
              <a:t>t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r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o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u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b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l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s</a:t>
            </a:r>
            <a:r>
              <a:rPr sz="4600" b="1" spc="-5" dirty="0">
                <a:solidFill>
                  <a:srgbClr val="283C54"/>
                </a:solidFill>
                <a:latin typeface="Arial"/>
                <a:cs typeface="Arial"/>
              </a:rPr>
              <a:t> 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d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50" dirty="0">
                <a:solidFill>
                  <a:srgbClr val="283C54"/>
                </a:solidFill>
                <a:latin typeface="Arial"/>
                <a:cs typeface="Arial"/>
              </a:rPr>
              <a:t>u</a:t>
            </a:r>
            <a:endParaRPr sz="4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05"/>
              </a:spcBef>
              <a:tabLst>
                <a:tab pos="5520055" algn="l"/>
              </a:tabLst>
            </a:pP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c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o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m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p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o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r</a:t>
            </a:r>
            <a:r>
              <a:rPr sz="4600" b="1" spc="-63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25" dirty="0">
                <a:solidFill>
                  <a:srgbClr val="283C54"/>
                </a:solidFill>
                <a:latin typeface="Arial"/>
                <a:cs typeface="Arial"/>
              </a:rPr>
              <a:t>t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m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n</a:t>
            </a:r>
            <a:r>
              <a:rPr sz="4600" b="1" spc="-63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50" dirty="0">
                <a:solidFill>
                  <a:srgbClr val="283C54"/>
                </a:solidFill>
                <a:latin typeface="Arial"/>
                <a:cs typeface="Arial"/>
              </a:rPr>
              <a:t>t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	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d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a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n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s</a:t>
            </a:r>
            <a:r>
              <a:rPr sz="4600" b="1" spc="-10" dirty="0">
                <a:solidFill>
                  <a:srgbClr val="283C54"/>
                </a:solidFill>
                <a:latin typeface="Arial"/>
                <a:cs typeface="Arial"/>
              </a:rPr>
              <a:t> 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l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a</a:t>
            </a:r>
            <a:r>
              <a:rPr sz="4600" b="1" spc="-5" dirty="0">
                <a:solidFill>
                  <a:srgbClr val="283C54"/>
                </a:solidFill>
                <a:latin typeface="Arial"/>
                <a:cs typeface="Arial"/>
              </a:rPr>
              <a:t> 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m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a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l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a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d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i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50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endParaRPr sz="4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05"/>
              </a:spcBef>
            </a:pP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d</a:t>
            </a:r>
            <a:r>
              <a:rPr sz="4600" b="1" spc="-64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’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40" dirty="0">
                <a:solidFill>
                  <a:srgbClr val="283C54"/>
                </a:solidFill>
                <a:latin typeface="Arial"/>
                <a:cs typeface="Arial"/>
              </a:rPr>
              <a:t>A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l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0" dirty="0">
                <a:solidFill>
                  <a:srgbClr val="283C54"/>
                </a:solidFill>
                <a:latin typeface="Arial"/>
                <a:cs typeface="Arial"/>
              </a:rPr>
              <a:t>z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h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i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dirty="0">
                <a:solidFill>
                  <a:srgbClr val="283C54"/>
                </a:solidFill>
                <a:latin typeface="Arial"/>
                <a:cs typeface="Arial"/>
              </a:rPr>
              <a:t>m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35" dirty="0">
                <a:solidFill>
                  <a:srgbClr val="283C54"/>
                </a:solidFill>
                <a:latin typeface="Arial"/>
                <a:cs typeface="Arial"/>
              </a:rPr>
              <a:t>e</a:t>
            </a:r>
            <a:r>
              <a:rPr sz="4600" b="1" spc="-64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-50" dirty="0">
                <a:solidFill>
                  <a:srgbClr val="283C54"/>
                </a:solidFill>
                <a:latin typeface="Arial"/>
                <a:cs typeface="Arial"/>
              </a:rPr>
              <a:t>r</a:t>
            </a:r>
            <a:endParaRPr sz="4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sz="4600" b="1" spc="275" dirty="0">
                <a:solidFill>
                  <a:srgbClr val="283C54"/>
                </a:solidFill>
                <a:latin typeface="Arial"/>
                <a:cs typeface="Arial"/>
              </a:rPr>
              <a:t>aux</a:t>
            </a:r>
            <a:r>
              <a:rPr sz="4600" b="1" spc="92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350" dirty="0">
                <a:solidFill>
                  <a:srgbClr val="283C54"/>
                </a:solidFill>
                <a:latin typeface="Arial"/>
                <a:cs typeface="Arial"/>
              </a:rPr>
              <a:t>stades</a:t>
            </a:r>
            <a:r>
              <a:rPr sz="4600" b="1" spc="92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370" dirty="0">
                <a:solidFill>
                  <a:srgbClr val="283C54"/>
                </a:solidFill>
                <a:latin typeface="Arial"/>
                <a:cs typeface="Arial"/>
              </a:rPr>
              <a:t>modérés</a:t>
            </a:r>
            <a:r>
              <a:rPr sz="4600" b="1" spc="925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204" dirty="0">
                <a:solidFill>
                  <a:srgbClr val="283C54"/>
                </a:solidFill>
                <a:latin typeface="Arial"/>
                <a:cs typeface="Arial"/>
              </a:rPr>
              <a:t>et</a:t>
            </a:r>
            <a:r>
              <a:rPr sz="4600" b="1" spc="930" dirty="0">
                <a:solidFill>
                  <a:srgbClr val="283C54"/>
                </a:solidFill>
                <a:latin typeface="Arial"/>
                <a:cs typeface="Arial"/>
              </a:rPr>
              <a:t> </a:t>
            </a:r>
            <a:r>
              <a:rPr sz="4600" b="1" spc="355" dirty="0">
                <a:solidFill>
                  <a:srgbClr val="283C54"/>
                </a:solidFill>
                <a:latin typeface="Arial"/>
                <a:cs typeface="Arial"/>
              </a:rPr>
              <a:t>sévères</a:t>
            </a:r>
            <a:endParaRPr sz="4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872" y="-249"/>
            <a:ext cx="3592195" cy="1807210"/>
          </a:xfrm>
          <a:prstGeom prst="rect">
            <a:avLst/>
          </a:prstGeom>
          <a:solidFill>
            <a:srgbClr val="6D8199"/>
          </a:solidFill>
        </p:spPr>
        <p:txBody>
          <a:bodyPr vert="horz" wrap="square" lIns="0" tIns="24765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950"/>
              </a:spcBef>
            </a:pPr>
            <a:r>
              <a:rPr sz="2300" b="1" dirty="0">
                <a:solidFill>
                  <a:srgbClr val="FFFFFF"/>
                </a:solidFill>
                <a:latin typeface="Arial"/>
                <a:cs typeface="Arial"/>
              </a:rPr>
              <a:t>Congrès</a:t>
            </a:r>
            <a:r>
              <a:rPr sz="23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FFFFFF"/>
                </a:solidFill>
                <a:latin typeface="Arial"/>
                <a:cs typeface="Arial"/>
              </a:rPr>
              <a:t>psychosocial</a:t>
            </a:r>
            <a:endParaRPr sz="23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  <a:spcBef>
                <a:spcPts val="940"/>
              </a:spcBef>
            </a:pPr>
            <a:r>
              <a:rPr sz="2200" spc="-10" dirty="0">
                <a:solidFill>
                  <a:srgbClr val="FFFFFF"/>
                </a:solidFill>
                <a:latin typeface="Arial MT"/>
                <a:cs typeface="Arial MT"/>
              </a:rPr>
              <a:t>SAO-</a:t>
            </a:r>
            <a:r>
              <a:rPr sz="2200" spc="-25" dirty="0">
                <a:solidFill>
                  <a:srgbClr val="FFFFFF"/>
                </a:solidFill>
                <a:latin typeface="Arial MT"/>
                <a:cs typeface="Arial MT"/>
              </a:rPr>
              <a:t>FRA</a:t>
            </a:r>
            <a:endParaRPr sz="2200">
              <a:latin typeface="Arial MT"/>
              <a:cs typeface="Arial MT"/>
            </a:endParaRPr>
          </a:p>
          <a:p>
            <a:pPr marL="1270" algn="ctr">
              <a:lnSpc>
                <a:spcPct val="100000"/>
              </a:lnSpc>
              <a:spcBef>
                <a:spcPts val="960"/>
              </a:spcBef>
            </a:pP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21</a:t>
            </a:r>
            <a:r>
              <a:rPr sz="22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FFFFFF"/>
                </a:solidFill>
                <a:latin typeface="Arial MT"/>
                <a:cs typeface="Arial MT"/>
              </a:rPr>
              <a:t>septembre</a:t>
            </a:r>
            <a:r>
              <a:rPr sz="22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Arial MT"/>
                <a:cs typeface="Arial MT"/>
              </a:rPr>
              <a:t>2026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246600" y="9232962"/>
            <a:ext cx="316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0" dirty="0">
                <a:latin typeface="Lucida Sans Unicode"/>
                <a:cs typeface="Lucida Sans Unicode"/>
              </a:rPr>
              <a:t>23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75779" y="8674253"/>
            <a:ext cx="2512060" cy="11239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65735" marR="215900" algn="ctr">
              <a:lnSpc>
                <a:spcPct val="100000"/>
              </a:lnSpc>
              <a:spcBef>
                <a:spcPts val="140"/>
              </a:spcBef>
            </a:pPr>
            <a:r>
              <a:rPr sz="2850" dirty="0">
                <a:solidFill>
                  <a:srgbClr val="464680"/>
                </a:solidFill>
                <a:latin typeface="Arial MT"/>
                <a:cs typeface="Arial MT"/>
              </a:rPr>
              <a:t>Prof.</a:t>
            </a:r>
            <a:r>
              <a:rPr sz="2850" spc="60" dirty="0">
                <a:solidFill>
                  <a:srgbClr val="464680"/>
                </a:solidFill>
                <a:latin typeface="Arial MT"/>
                <a:cs typeface="Arial MT"/>
              </a:rPr>
              <a:t> </a:t>
            </a:r>
            <a:r>
              <a:rPr sz="2850" spc="-10" dirty="0">
                <a:solidFill>
                  <a:srgbClr val="464680"/>
                </a:solidFill>
                <a:latin typeface="Arial MT"/>
                <a:cs typeface="Arial MT"/>
              </a:rPr>
              <a:t>Laurent Lefebvre</a:t>
            </a:r>
            <a:endParaRPr sz="28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sz="1350" spc="-10" dirty="0">
                <a:latin typeface="Lucida Sans Unicode"/>
                <a:cs typeface="Lucida Sans Unicode"/>
                <a:hlinkClick r:id="rId11"/>
              </a:rPr>
              <a:t>laurent.lefebvre@umons.ac.be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88409" y="8674253"/>
            <a:ext cx="2592070" cy="11239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70865" marR="248285" indent="-214629">
              <a:lnSpc>
                <a:spcPct val="100000"/>
              </a:lnSpc>
              <a:spcBef>
                <a:spcPts val="140"/>
              </a:spcBef>
            </a:pPr>
            <a:r>
              <a:rPr sz="2850" dirty="0">
                <a:solidFill>
                  <a:srgbClr val="464680"/>
                </a:solidFill>
                <a:latin typeface="Arial MT"/>
                <a:cs typeface="Arial MT"/>
              </a:rPr>
              <a:t>Dre.</a:t>
            </a:r>
            <a:r>
              <a:rPr sz="2850" spc="45" dirty="0">
                <a:solidFill>
                  <a:srgbClr val="464680"/>
                </a:solidFill>
                <a:latin typeface="Arial MT"/>
                <a:cs typeface="Arial MT"/>
              </a:rPr>
              <a:t> </a:t>
            </a:r>
            <a:r>
              <a:rPr sz="2850" spc="-10" dirty="0">
                <a:solidFill>
                  <a:srgbClr val="464680"/>
                </a:solidFill>
                <a:latin typeface="Arial MT"/>
                <a:cs typeface="Arial MT"/>
              </a:rPr>
              <a:t>Sandra Invernizzi</a:t>
            </a:r>
            <a:endParaRPr sz="28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350" spc="-25" dirty="0">
                <a:latin typeface="Lucida Sans Unicode"/>
                <a:cs typeface="Lucida Sans Unicode"/>
                <a:hlinkClick r:id="rId12"/>
              </a:rPr>
              <a:t>sandra.invernizzi@umons.ac.be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64053" y="8674253"/>
            <a:ext cx="2904490" cy="11239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39725" marR="231140" indent="621665">
              <a:lnSpc>
                <a:spcPct val="100000"/>
              </a:lnSpc>
              <a:spcBef>
                <a:spcPts val="140"/>
              </a:spcBef>
            </a:pPr>
            <a:r>
              <a:rPr sz="2850" spc="-10" dirty="0">
                <a:solidFill>
                  <a:srgbClr val="464680"/>
                </a:solidFill>
                <a:latin typeface="Arial MT"/>
                <a:cs typeface="Arial MT"/>
              </a:rPr>
              <a:t>Chiara Vantwembeke</a:t>
            </a:r>
            <a:endParaRPr sz="28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350" spc="-10" dirty="0">
                <a:latin typeface="Lucida Sans Unicode"/>
                <a:cs typeface="Lucida Sans Unicode"/>
                <a:hlinkClick r:id="rId13"/>
              </a:rPr>
              <a:t>chiara.vantwembeke@umons.ac.be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2225" y="10131174"/>
            <a:ext cx="7051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5" dirty="0">
                <a:solidFill>
                  <a:srgbClr val="283C54"/>
                </a:solidFill>
                <a:latin typeface="Arial Black"/>
                <a:cs typeface="Arial Black"/>
              </a:rPr>
              <a:t>CREDITS:</a:t>
            </a:r>
            <a:r>
              <a:rPr sz="900" spc="-45" dirty="0">
                <a:solidFill>
                  <a:srgbClr val="283C54"/>
                </a:solidFill>
                <a:latin typeface="Arial Black"/>
                <a:cs typeface="Arial Black"/>
              </a:rPr>
              <a:t> </a:t>
            </a:r>
            <a:r>
              <a:rPr sz="900" spc="-45" dirty="0">
                <a:solidFill>
                  <a:srgbClr val="283C54"/>
                </a:solidFill>
                <a:latin typeface="Lucida Sans Unicode"/>
                <a:cs typeface="Lucida Sans Unicode"/>
              </a:rPr>
              <a:t>This</a:t>
            </a:r>
            <a:r>
              <a:rPr sz="9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283C54"/>
                </a:solidFill>
                <a:latin typeface="Lucida Sans Unicode"/>
                <a:cs typeface="Lucida Sans Unicode"/>
              </a:rPr>
              <a:t>presentation</a:t>
            </a:r>
            <a:r>
              <a:rPr sz="9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template</a:t>
            </a:r>
            <a:r>
              <a:rPr sz="900" spc="-30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was</a:t>
            </a:r>
            <a:r>
              <a:rPr sz="9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created</a:t>
            </a:r>
            <a:r>
              <a:rPr sz="9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900" spc="-30" dirty="0">
                <a:solidFill>
                  <a:srgbClr val="283C54"/>
                </a:solidFill>
                <a:latin typeface="Lucida Sans Unicode"/>
                <a:cs typeface="Lucida Sans Unicode"/>
              </a:rPr>
              <a:t>by</a:t>
            </a:r>
            <a:r>
              <a:rPr sz="9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900" u="sng" spc="-75" dirty="0">
                <a:solidFill>
                  <a:srgbClr val="283C54"/>
                </a:solidFill>
                <a:uFill>
                  <a:solidFill>
                    <a:srgbClr val="283C54"/>
                  </a:solidFill>
                </a:uFill>
                <a:latin typeface="Arial Black"/>
                <a:cs typeface="Arial Black"/>
                <a:hlinkClick r:id="rId14"/>
              </a:rPr>
              <a:t>Slidesgo</a:t>
            </a:r>
            <a:r>
              <a:rPr sz="900" spc="-75" dirty="0">
                <a:solidFill>
                  <a:srgbClr val="283C54"/>
                </a:solidFill>
                <a:latin typeface="Arial Black"/>
                <a:cs typeface="Arial Black"/>
              </a:rPr>
              <a:t>,</a:t>
            </a:r>
            <a:r>
              <a:rPr sz="900" spc="-45" dirty="0">
                <a:solidFill>
                  <a:srgbClr val="283C54"/>
                </a:solidFill>
                <a:latin typeface="Arial Black"/>
                <a:cs typeface="Arial Black"/>
              </a:rPr>
              <a:t> </a:t>
            </a:r>
            <a:r>
              <a:rPr sz="9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and</a:t>
            </a:r>
            <a:r>
              <a:rPr sz="9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900" spc="-30" dirty="0">
                <a:solidFill>
                  <a:srgbClr val="283C54"/>
                </a:solidFill>
                <a:latin typeface="Lucida Sans Unicode"/>
                <a:cs typeface="Lucida Sans Unicode"/>
              </a:rPr>
              <a:t>includes</a:t>
            </a:r>
            <a:r>
              <a:rPr sz="9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900" spc="-30" dirty="0">
                <a:solidFill>
                  <a:srgbClr val="283C54"/>
                </a:solidFill>
                <a:latin typeface="Lucida Sans Unicode"/>
                <a:cs typeface="Lucida Sans Unicode"/>
              </a:rPr>
              <a:t>icons</a:t>
            </a:r>
            <a:r>
              <a:rPr sz="9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900" spc="-30" dirty="0">
                <a:solidFill>
                  <a:srgbClr val="283C54"/>
                </a:solidFill>
                <a:latin typeface="Lucida Sans Unicode"/>
                <a:cs typeface="Lucida Sans Unicode"/>
              </a:rPr>
              <a:t>by </a:t>
            </a:r>
            <a:r>
              <a:rPr sz="900" u="sng" spc="-60" dirty="0">
                <a:solidFill>
                  <a:srgbClr val="283C54"/>
                </a:solidFill>
                <a:uFill>
                  <a:solidFill>
                    <a:srgbClr val="283C54"/>
                  </a:solidFill>
                </a:uFill>
                <a:latin typeface="Arial Black"/>
                <a:cs typeface="Arial Black"/>
                <a:hlinkClick r:id="rId15"/>
              </a:rPr>
              <a:t>Flaticon</a:t>
            </a:r>
            <a:r>
              <a:rPr sz="900" spc="-40" dirty="0">
                <a:solidFill>
                  <a:srgbClr val="283C54"/>
                </a:solidFill>
                <a:latin typeface="Arial Black"/>
                <a:cs typeface="Arial Black"/>
              </a:rPr>
              <a:t> </a:t>
            </a:r>
            <a:r>
              <a:rPr sz="900" spc="-10" dirty="0">
                <a:solidFill>
                  <a:srgbClr val="283C54"/>
                </a:solidFill>
                <a:latin typeface="Lucida Sans Unicode"/>
                <a:cs typeface="Lucida Sans Unicode"/>
              </a:rPr>
              <a:t>and</a:t>
            </a:r>
            <a:r>
              <a:rPr sz="9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900" spc="-30" dirty="0">
                <a:solidFill>
                  <a:srgbClr val="283C54"/>
                </a:solidFill>
                <a:latin typeface="Lucida Sans Unicode"/>
                <a:cs typeface="Lucida Sans Unicode"/>
              </a:rPr>
              <a:t>infographics </a:t>
            </a:r>
            <a:r>
              <a:rPr sz="900" dirty="0">
                <a:solidFill>
                  <a:srgbClr val="283C54"/>
                </a:solidFill>
                <a:latin typeface="Lucida Sans Unicode"/>
                <a:cs typeface="Lucida Sans Unicode"/>
              </a:rPr>
              <a:t>&amp;</a:t>
            </a:r>
            <a:r>
              <a:rPr sz="9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900" spc="-30" dirty="0">
                <a:solidFill>
                  <a:srgbClr val="283C54"/>
                </a:solidFill>
                <a:latin typeface="Lucida Sans Unicode"/>
                <a:cs typeface="Lucida Sans Unicode"/>
              </a:rPr>
              <a:t>images</a:t>
            </a:r>
            <a:r>
              <a:rPr sz="9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900" spc="-30" dirty="0">
                <a:solidFill>
                  <a:srgbClr val="283C54"/>
                </a:solidFill>
                <a:latin typeface="Lucida Sans Unicode"/>
                <a:cs typeface="Lucida Sans Unicode"/>
              </a:rPr>
              <a:t>by</a:t>
            </a:r>
            <a:r>
              <a:rPr sz="900" spc="-25" dirty="0">
                <a:solidFill>
                  <a:srgbClr val="283C54"/>
                </a:solidFill>
                <a:latin typeface="Lucida Sans Unicode"/>
                <a:cs typeface="Lucida Sans Unicode"/>
              </a:rPr>
              <a:t> </a:t>
            </a:r>
            <a:r>
              <a:rPr sz="900" u="sng" spc="-10" dirty="0">
                <a:solidFill>
                  <a:srgbClr val="283C54"/>
                </a:solidFill>
                <a:uFill>
                  <a:solidFill>
                    <a:srgbClr val="283C54"/>
                  </a:solidFill>
                </a:uFill>
                <a:latin typeface="Arial Black"/>
                <a:cs typeface="Arial Black"/>
                <a:hlinkClick r:id="rId16"/>
              </a:rPr>
              <a:t>Freepik</a:t>
            </a:r>
            <a:endParaRPr sz="9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3957</Words>
  <Application>Microsoft Office PowerPoint</Application>
  <PresentationFormat>Aangepast</PresentationFormat>
  <Paragraphs>351</Paragraphs>
  <Slides>23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23</vt:i4>
      </vt:variant>
    </vt:vector>
  </HeadingPairs>
  <TitlesOfParts>
    <vt:vector size="32" baseType="lpstr">
      <vt:lpstr>PMingLiU-ExtB</vt:lpstr>
      <vt:lpstr>Arial</vt:lpstr>
      <vt:lpstr>Arial Black</vt:lpstr>
      <vt:lpstr>Arial MT</vt:lpstr>
      <vt:lpstr>Calibri</vt:lpstr>
      <vt:lpstr>Lucida Sans Unicode</vt:lpstr>
      <vt:lpstr>Times New Roman</vt:lpstr>
      <vt:lpstr>Trebuchet MS</vt:lpstr>
      <vt:lpstr>Office Theme</vt:lpstr>
      <vt:lpstr>PowerPoint-presentatie</vt:lpstr>
      <vt:lpstr>Cas clinique</vt:lpstr>
      <vt:lpstr>Présentation clinique</vt:lpstr>
      <vt:lpstr>Présentation clinique</vt:lpstr>
      <vt:lpstr>02</vt:lpstr>
      <vt:lpstr>Les troubles du comportement</vt:lpstr>
      <vt:lpstr>Le modèle des besoins non-satisfaits</vt:lpstr>
      <vt:lpstr>Conséquences</vt:lpstr>
      <vt:lpstr>03</vt:lpstr>
      <vt:lpstr>Les fonctions exécutives</vt:lpstr>
      <vt:lpstr>Les processus communicationnels langagiers</vt:lpstr>
      <vt:lpstr>Interrelations entre langage et fonctions exécutives</vt:lpstr>
      <vt:lpstr>Gestion émotionnelle</vt:lpstr>
      <vt:lpstr>Modèle intégratif</vt:lpstr>
      <vt:lpstr>04</vt:lpstr>
      <vt:lpstr>Utiliser le langage pour identifier les fonctions exécutives résiduelles</vt:lpstr>
      <vt:lpstr>Une évaluation écologique du fonctionnement exécutif</vt:lpstr>
      <vt:lpstr>Adapter la communication</vt:lpstr>
      <vt:lpstr>05</vt:lpstr>
      <vt:lpstr>Aller plus loin que les troubles du comportement</vt:lpstr>
      <vt:lpstr>Aller plus loin que les troubles du comportement</vt:lpstr>
      <vt:lpstr>Références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Chiara Vantwembeke</dc:creator>
  <cp:keywords>DAHQSN04G40,BAEVuuxbWnY</cp:keywords>
  <cp:lastModifiedBy>Bernd Samyn</cp:lastModifiedBy>
  <cp:revision>1</cp:revision>
  <dcterms:created xsi:type="dcterms:W3CDTF">2026-09-22T12:20:06Z</dcterms:created>
  <dcterms:modified xsi:type="dcterms:W3CDTF">2026-09-22T12:22:42Z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2026-09-02T00:00:00Z</vt:filetime>
  </property>
  <property fmtid="{D5CDD505-2E9C-101B-9397-08002B2CF9AE}" pid="4" name="Creator">
    <vt:lpwstr>Canva</vt:lpwstr>
  </property>
  <property fmtid="{D5CDD505-2E9C-101B-9397-08002B2CF9AE}" pid="5" name="LastSaved">
    <vt:filetime>2026-09-22T00:00:00Z</vt:filetime>
  </property>
  <property fmtid="{D5CDD505-2E9C-101B-9397-08002B2CF9AE}" pid="6" name="Producer">
    <vt:lpwstr>Canva</vt:lpwstr>
  </property>
</Properties>
</file>