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46764" y="6208776"/>
            <a:ext cx="385572" cy="28651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9663" y="6213347"/>
            <a:ext cx="1254252" cy="28194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359663" y="358140"/>
            <a:ext cx="11473180" cy="937260"/>
          </a:xfrm>
          <a:custGeom>
            <a:avLst/>
            <a:gdLst/>
            <a:ahLst/>
            <a:cxnLst/>
            <a:rect l="l" t="t" r="r" b="b"/>
            <a:pathLst>
              <a:path w="11473180" h="937260">
                <a:moveTo>
                  <a:pt x="11472672" y="0"/>
                </a:moveTo>
                <a:lnTo>
                  <a:pt x="0" y="0"/>
                </a:lnTo>
                <a:lnTo>
                  <a:pt x="0" y="937260"/>
                </a:lnTo>
                <a:lnTo>
                  <a:pt x="11472672" y="937260"/>
                </a:lnTo>
                <a:lnTo>
                  <a:pt x="11472672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1446764" y="6208776"/>
            <a:ext cx="385572" cy="286512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59663" y="6213347"/>
            <a:ext cx="1254252" cy="28194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099" y="596900"/>
            <a:ext cx="8344534" cy="44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94969" y="1506982"/>
            <a:ext cx="10170160" cy="3750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g"/><Relationship Id="rId18" Type="http://schemas.openxmlformats.org/officeDocument/2006/relationships/image" Target="../media/image23.jpg"/><Relationship Id="rId3" Type="http://schemas.openxmlformats.org/officeDocument/2006/relationships/image" Target="../media/image8.png"/><Relationship Id="rId21" Type="http://schemas.openxmlformats.org/officeDocument/2006/relationships/image" Target="../media/image26.jpg"/><Relationship Id="rId7" Type="http://schemas.openxmlformats.org/officeDocument/2006/relationships/image" Target="../media/image12.jpg"/><Relationship Id="rId12" Type="http://schemas.openxmlformats.org/officeDocument/2006/relationships/image" Target="../media/image17.png"/><Relationship Id="rId17" Type="http://schemas.openxmlformats.org/officeDocument/2006/relationships/image" Target="../media/image22.jpg"/><Relationship Id="rId2" Type="http://schemas.openxmlformats.org/officeDocument/2006/relationships/image" Target="../media/image7.jpg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jp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Relationship Id="rId22" Type="http://schemas.openxmlformats.org/officeDocument/2006/relationships/image" Target="../media/image2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3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mailto:aline.scohy@sciensano.be" TargetMode="External"/><Relationship Id="rId3" Type="http://schemas.openxmlformats.org/officeDocument/2006/relationships/hyperlink" Target="http://www.sciensano.be/" TargetMode="External"/><Relationship Id="rId7" Type="http://schemas.openxmlformats.org/officeDocument/2006/relationships/hyperlink" Target="mailto:masja.schmidt@sciensano.be" TargetMode="External"/><Relationship Id="rId2" Type="http://schemas.openxmlformats.org/officeDocument/2006/relationships/hyperlink" Target="mailto:info@sciensano.be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4.jpg"/><Relationship Id="rId10" Type="http://schemas.openxmlformats.org/officeDocument/2006/relationships/hyperlink" Target="https://www.sciensano.be/nl/projecten/kosten-van-de-huidige-en-toekomstige-formele-en-informele-dementiezorg-belgie" TargetMode="External"/><Relationship Id="rId4" Type="http://schemas.openxmlformats.org/officeDocument/2006/relationships/image" Target="../media/image3.png"/><Relationship Id="rId9" Type="http://schemas.openxmlformats.org/officeDocument/2006/relationships/hyperlink" Target="mailto:alexia.vanlierde@sciensano.b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07449" y="96011"/>
            <a:ext cx="11598910" cy="6399530"/>
            <a:chOff x="307449" y="96011"/>
            <a:chExt cx="11598910" cy="6399530"/>
          </a:xfrm>
        </p:grpSpPr>
        <p:sp>
          <p:nvSpPr>
            <p:cNvPr id="3" name="object 3"/>
            <p:cNvSpPr/>
            <p:nvPr/>
          </p:nvSpPr>
          <p:spPr>
            <a:xfrm>
              <a:off x="359663" y="1292351"/>
              <a:ext cx="11473180" cy="5201920"/>
            </a:xfrm>
            <a:custGeom>
              <a:avLst/>
              <a:gdLst/>
              <a:ahLst/>
              <a:cxnLst/>
              <a:rect l="l" t="t" r="r" b="b"/>
              <a:pathLst>
                <a:path w="11473180" h="5201920">
                  <a:moveTo>
                    <a:pt x="11472672" y="0"/>
                  </a:moveTo>
                  <a:lnTo>
                    <a:pt x="0" y="0"/>
                  </a:lnTo>
                  <a:lnTo>
                    <a:pt x="0" y="5201412"/>
                  </a:lnTo>
                  <a:lnTo>
                    <a:pt x="11472672" y="5201412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39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219687" y="5963411"/>
              <a:ext cx="382524" cy="28193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449" y="96011"/>
              <a:ext cx="3264806" cy="11963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3483" y="2072639"/>
              <a:ext cx="11462766" cy="100965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7140" y="188976"/>
            <a:ext cx="4224528" cy="920496"/>
          </a:xfrm>
          <a:prstGeom prst="rect">
            <a:avLst/>
          </a:prstGeom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xfrm>
            <a:off x="714857" y="2037333"/>
            <a:ext cx="10847070" cy="1200785"/>
          </a:xfrm>
          <a:prstGeom prst="rect">
            <a:avLst/>
          </a:prstGeom>
        </p:spPr>
        <p:txBody>
          <a:bodyPr vert="horz" wrap="square" lIns="0" tIns="1695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35"/>
              </a:spcBef>
            </a:pPr>
            <a:r>
              <a:rPr sz="3600" spc="100" dirty="0"/>
              <a:t>DE</a:t>
            </a:r>
            <a:r>
              <a:rPr sz="3600" spc="405" dirty="0"/>
              <a:t> </a:t>
            </a:r>
            <a:r>
              <a:rPr sz="3600" spc="160" dirty="0"/>
              <a:t>KOSTEN</a:t>
            </a:r>
            <a:r>
              <a:rPr sz="3600" spc="405" dirty="0"/>
              <a:t> </a:t>
            </a:r>
            <a:r>
              <a:rPr sz="3600" dirty="0"/>
              <a:t>VAN</a:t>
            </a:r>
            <a:r>
              <a:rPr sz="3600" spc="409" dirty="0"/>
              <a:t> </a:t>
            </a:r>
            <a:r>
              <a:rPr sz="3600" spc="175" dirty="0"/>
              <a:t>DEMENTIEZORG</a:t>
            </a:r>
            <a:r>
              <a:rPr sz="3600" spc="385" dirty="0"/>
              <a:t> </a:t>
            </a:r>
            <a:r>
              <a:rPr sz="3600" spc="95" dirty="0"/>
              <a:t>IN</a:t>
            </a:r>
            <a:r>
              <a:rPr sz="3600" spc="425" dirty="0"/>
              <a:t> </a:t>
            </a:r>
            <a:r>
              <a:rPr sz="3600" spc="150" dirty="0"/>
              <a:t>BELGIË</a:t>
            </a:r>
            <a:endParaRPr sz="3600"/>
          </a:p>
          <a:p>
            <a:pPr marL="535940">
              <a:lnSpc>
                <a:spcPct val="100000"/>
              </a:lnSpc>
              <a:spcBef>
                <a:spcPts val="819"/>
              </a:spcBef>
            </a:pPr>
            <a:r>
              <a:rPr sz="2400" spc="75" dirty="0"/>
              <a:t>Huidige</a:t>
            </a:r>
            <a:r>
              <a:rPr sz="2400" spc="229" dirty="0"/>
              <a:t> </a:t>
            </a:r>
            <a:r>
              <a:rPr sz="2400" dirty="0"/>
              <a:t>en</a:t>
            </a:r>
            <a:r>
              <a:rPr sz="2400" spc="235" dirty="0"/>
              <a:t> </a:t>
            </a:r>
            <a:r>
              <a:rPr sz="2400" spc="75" dirty="0"/>
              <a:t>toekomstige</a:t>
            </a:r>
            <a:r>
              <a:rPr sz="2400" spc="260" dirty="0"/>
              <a:t> </a:t>
            </a:r>
            <a:r>
              <a:rPr sz="2400" spc="65" dirty="0"/>
              <a:t>kosten</a:t>
            </a:r>
            <a:r>
              <a:rPr sz="2400" spc="245" dirty="0"/>
              <a:t> </a:t>
            </a:r>
            <a:r>
              <a:rPr sz="2400" spc="50" dirty="0"/>
              <a:t>van</a:t>
            </a:r>
            <a:r>
              <a:rPr sz="2400" spc="245" dirty="0"/>
              <a:t> </a:t>
            </a:r>
            <a:r>
              <a:rPr sz="2400" spc="70" dirty="0"/>
              <a:t>formele</a:t>
            </a:r>
            <a:r>
              <a:rPr sz="2400" spc="245" dirty="0"/>
              <a:t> </a:t>
            </a:r>
            <a:r>
              <a:rPr sz="2400" dirty="0"/>
              <a:t>en</a:t>
            </a:r>
            <a:r>
              <a:rPr sz="2400" spc="225" dirty="0"/>
              <a:t> </a:t>
            </a:r>
            <a:r>
              <a:rPr sz="2400" spc="75" dirty="0"/>
              <a:t>informele</a:t>
            </a:r>
            <a:r>
              <a:rPr sz="2400" spc="245" dirty="0"/>
              <a:t> </a:t>
            </a:r>
            <a:r>
              <a:rPr sz="2400" spc="45" dirty="0"/>
              <a:t>zorg</a:t>
            </a:r>
            <a:endParaRPr sz="2400"/>
          </a:p>
        </p:txBody>
      </p:sp>
      <p:sp>
        <p:nvSpPr>
          <p:cNvPr id="7" name="object 7"/>
          <p:cNvSpPr txBox="1"/>
          <p:nvPr/>
        </p:nvSpPr>
        <p:spPr>
          <a:xfrm>
            <a:off x="5439536" y="4610861"/>
            <a:ext cx="1400175" cy="1801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95"/>
              </a:spcBef>
            </a:pPr>
            <a:r>
              <a:rPr sz="1600" b="1" spc="75" dirty="0">
                <a:solidFill>
                  <a:srgbClr val="FFFFFF"/>
                </a:solidFill>
                <a:latin typeface="Arial"/>
                <a:cs typeface="Arial"/>
              </a:rPr>
              <a:t>21/09/2026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40"/>
              </a:spcBef>
            </a:pPr>
            <a:endParaRPr sz="1600">
              <a:latin typeface="Arial"/>
              <a:cs typeface="Arial"/>
            </a:endParaRPr>
          </a:p>
          <a:p>
            <a:pPr marL="55244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Arial"/>
                <a:cs typeface="Arial"/>
              </a:rPr>
              <a:t>Masja</a:t>
            </a:r>
            <a:r>
              <a:rPr sz="1400" b="1" spc="1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Schmidt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95"/>
              </a:spcBef>
            </a:pPr>
            <a:endParaRPr sz="1400">
              <a:latin typeface="Arial"/>
              <a:cs typeface="Arial"/>
            </a:endParaRPr>
          </a:p>
          <a:p>
            <a:pPr marL="12700" marR="5080" indent="391160">
              <a:lnSpc>
                <a:spcPct val="120000"/>
              </a:lnSpc>
            </a:pP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Lis</a:t>
            </a:r>
            <a:r>
              <a:rPr sz="1250" b="1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25" dirty="0">
                <a:solidFill>
                  <a:srgbClr val="FFFFFF"/>
                </a:solidFill>
                <a:latin typeface="Arial"/>
                <a:cs typeface="Arial"/>
              </a:rPr>
              <a:t>Gys 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Alexia</a:t>
            </a:r>
            <a:r>
              <a:rPr sz="1250" b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Van</a:t>
            </a:r>
            <a:r>
              <a:rPr sz="1250" b="1" spc="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</a:rPr>
              <a:t>Lierde</a:t>
            </a:r>
            <a:endParaRPr sz="1250">
              <a:latin typeface="Arial"/>
              <a:cs typeface="Arial"/>
            </a:endParaRPr>
          </a:p>
          <a:p>
            <a:pPr marL="230504">
              <a:lnSpc>
                <a:spcPct val="100000"/>
              </a:lnSpc>
              <a:spcBef>
                <a:spcPts val="300"/>
              </a:spcBef>
            </a:pPr>
            <a:r>
              <a:rPr sz="1250" b="1" dirty="0">
                <a:solidFill>
                  <a:srgbClr val="FFFFFF"/>
                </a:solidFill>
                <a:latin typeface="Arial"/>
                <a:cs typeface="Arial"/>
              </a:rPr>
              <a:t>Aline</a:t>
            </a:r>
            <a:r>
              <a:rPr sz="1250" b="1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50" b="1" spc="-10" dirty="0">
                <a:solidFill>
                  <a:srgbClr val="FFFFFF"/>
                </a:solidFill>
                <a:latin typeface="Arial"/>
                <a:cs typeface="Arial"/>
              </a:rPr>
              <a:t>Scohy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55" dirty="0"/>
              <a:t>Bedankt!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8140" y="1440180"/>
            <a:ext cx="2226564" cy="711708"/>
          </a:xfrm>
          <a:prstGeom prst="rect">
            <a:avLst/>
          </a:prstGeom>
        </p:spPr>
      </p:pic>
      <p:pic>
        <p:nvPicPr>
          <p:cNvPr id="4" name="object 4" descr="Logo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3344" y="1613916"/>
            <a:ext cx="2639568" cy="339851"/>
          </a:xfrm>
          <a:prstGeom prst="rect">
            <a:avLst/>
          </a:prstGeom>
        </p:spPr>
      </p:pic>
      <p:pic>
        <p:nvPicPr>
          <p:cNvPr id="5" name="object 5" descr="Logo van onbegrensd vzw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83900" y="1421891"/>
            <a:ext cx="1996711" cy="83446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007622" y="1530260"/>
            <a:ext cx="2054572" cy="755857"/>
          </a:xfrm>
          <a:prstGeom prst="rect">
            <a:avLst/>
          </a:prstGeom>
        </p:spPr>
      </p:pic>
      <p:pic>
        <p:nvPicPr>
          <p:cNvPr id="7" name="object 7" descr="Logo Steunpunt Mantelzorg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31876" y="2520695"/>
            <a:ext cx="1879092" cy="60045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046476" y="2311907"/>
            <a:ext cx="1991214" cy="696007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73330" y="2468879"/>
            <a:ext cx="1146797" cy="855692"/>
          </a:xfrm>
          <a:prstGeom prst="rect">
            <a:avLst/>
          </a:prstGeom>
        </p:spPr>
      </p:pic>
      <p:pic>
        <p:nvPicPr>
          <p:cNvPr id="9" name="object 9" descr="Soutenir Aidants et proches en perte d'autonomie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64638" y="2389725"/>
            <a:ext cx="2151402" cy="1260151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0279246" y="2735036"/>
            <a:ext cx="1363685" cy="1280833"/>
          </a:xfrm>
          <a:prstGeom prst="rect">
            <a:avLst/>
          </a:prstGeom>
        </p:spPr>
      </p:pic>
      <p:pic>
        <p:nvPicPr>
          <p:cNvPr id="10" name="object 10" descr="logo alv klein blauw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560157" y="3682008"/>
            <a:ext cx="1020230" cy="1177827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84476" y="3589020"/>
            <a:ext cx="1421891" cy="143103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53128" y="3726504"/>
            <a:ext cx="1908044" cy="722051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6656831" y="3991355"/>
            <a:ext cx="2209976" cy="107802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9126455" y="3839470"/>
            <a:ext cx="926630" cy="814311"/>
          </a:xfrm>
          <a:prstGeom prst="rect">
            <a:avLst/>
          </a:prstGeom>
        </p:spPr>
      </p:pic>
      <p:pic>
        <p:nvPicPr>
          <p:cNvPr id="26" name="object 26" descr="Zorgcirkels Jongdementie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127001" y="4644877"/>
            <a:ext cx="2266167" cy="715630"/>
          </a:xfrm>
          <a:prstGeom prst="rect">
            <a:avLst/>
          </a:prstGeom>
        </p:spPr>
      </p:pic>
      <p:pic>
        <p:nvPicPr>
          <p:cNvPr id="25" name="object 25" descr="Retour Accueil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0151364" y="4788408"/>
            <a:ext cx="1537614" cy="570503"/>
          </a:xfrm>
          <a:prstGeom prst="rect">
            <a:avLst/>
          </a:prstGeom>
        </p:spPr>
      </p:pic>
      <p:grpSp>
        <p:nvGrpSpPr>
          <p:cNvPr id="21" name="object 21"/>
          <p:cNvGrpSpPr/>
          <p:nvPr/>
        </p:nvGrpSpPr>
        <p:grpSpPr>
          <a:xfrm>
            <a:off x="192786" y="5465064"/>
            <a:ext cx="2279650" cy="1228090"/>
            <a:chOff x="192786" y="5465064"/>
            <a:chExt cx="2279650" cy="1228090"/>
          </a:xfrm>
        </p:grpSpPr>
        <p:sp>
          <p:nvSpPr>
            <p:cNvPr id="22" name="object 22"/>
            <p:cNvSpPr/>
            <p:nvPr/>
          </p:nvSpPr>
          <p:spPr>
            <a:xfrm>
              <a:off x="192786" y="6160770"/>
              <a:ext cx="1800225" cy="532130"/>
            </a:xfrm>
            <a:custGeom>
              <a:avLst/>
              <a:gdLst/>
              <a:ahLst/>
              <a:cxnLst/>
              <a:rect l="l" t="t" r="r" b="b"/>
              <a:pathLst>
                <a:path w="1800225" h="532129">
                  <a:moveTo>
                    <a:pt x="1799844" y="0"/>
                  </a:moveTo>
                  <a:lnTo>
                    <a:pt x="0" y="0"/>
                  </a:lnTo>
                  <a:lnTo>
                    <a:pt x="0" y="531875"/>
                  </a:lnTo>
                  <a:lnTo>
                    <a:pt x="1799844" y="531875"/>
                  </a:lnTo>
                  <a:lnTo>
                    <a:pt x="1799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403860" y="5465064"/>
              <a:ext cx="2068068" cy="867156"/>
            </a:xfrm>
            <a:prstGeom prst="rect">
              <a:avLst/>
            </a:prstGeom>
          </p:spPr>
        </p:pic>
      </p:grpSp>
      <p:pic>
        <p:nvPicPr>
          <p:cNvPr id="24" name="object 24" descr="Okra Logo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3019144" y="5596135"/>
            <a:ext cx="1005659" cy="952478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4668773" y="5580888"/>
            <a:ext cx="1748789" cy="842772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702552" y="5548884"/>
            <a:ext cx="1981200" cy="588264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9139428" y="5716523"/>
            <a:ext cx="2985770" cy="966469"/>
            <a:chOff x="9139428" y="5716523"/>
            <a:chExt cx="2985770" cy="966469"/>
          </a:xfrm>
        </p:grpSpPr>
        <p:pic>
          <p:nvPicPr>
            <p:cNvPr id="18" name="object 18" descr="Allez Allez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9139428" y="5716523"/>
              <a:ext cx="2616707" cy="57149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0312146" y="6137909"/>
              <a:ext cx="1800225" cy="532130"/>
            </a:xfrm>
            <a:custGeom>
              <a:avLst/>
              <a:gdLst/>
              <a:ahLst/>
              <a:cxnLst/>
              <a:rect l="l" t="t" r="r" b="b"/>
              <a:pathLst>
                <a:path w="1800225" h="532129">
                  <a:moveTo>
                    <a:pt x="1799844" y="0"/>
                  </a:moveTo>
                  <a:lnTo>
                    <a:pt x="0" y="0"/>
                  </a:lnTo>
                  <a:lnTo>
                    <a:pt x="0" y="531875"/>
                  </a:lnTo>
                  <a:lnTo>
                    <a:pt x="1799844" y="531875"/>
                  </a:lnTo>
                  <a:lnTo>
                    <a:pt x="179984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0312146" y="6137909"/>
              <a:ext cx="1800225" cy="532130"/>
            </a:xfrm>
            <a:custGeom>
              <a:avLst/>
              <a:gdLst/>
              <a:ahLst/>
              <a:cxnLst/>
              <a:rect l="l" t="t" r="r" b="b"/>
              <a:pathLst>
                <a:path w="1800225" h="532129">
                  <a:moveTo>
                    <a:pt x="0" y="531875"/>
                  </a:moveTo>
                  <a:lnTo>
                    <a:pt x="1799844" y="531875"/>
                  </a:lnTo>
                  <a:lnTo>
                    <a:pt x="1799844" y="0"/>
                  </a:lnTo>
                  <a:lnTo>
                    <a:pt x="0" y="0"/>
                  </a:lnTo>
                  <a:lnTo>
                    <a:pt x="0" y="531875"/>
                  </a:lnTo>
                  <a:close/>
                </a:path>
              </a:pathLst>
            </a:custGeom>
            <a:ln w="253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975"/>
              </a:spcBef>
            </a:pPr>
            <a:r>
              <a:rPr spc="135" dirty="0"/>
              <a:t>Waarom</a:t>
            </a:r>
            <a:r>
              <a:rPr spc="380" dirty="0"/>
              <a:t> </a:t>
            </a:r>
            <a:r>
              <a:rPr spc="135" dirty="0"/>
              <a:t>dit</a:t>
            </a:r>
            <a:r>
              <a:rPr spc="375" dirty="0"/>
              <a:t> </a:t>
            </a:r>
            <a:r>
              <a:rPr spc="165" dirty="0"/>
              <a:t>onderzoek?</a:t>
            </a:r>
          </a:p>
        </p:txBody>
      </p:sp>
      <p:sp>
        <p:nvSpPr>
          <p:cNvPr id="11" name="object 11"/>
          <p:cNvSpPr/>
          <p:nvPr/>
        </p:nvSpPr>
        <p:spPr>
          <a:xfrm>
            <a:off x="3648455" y="1484375"/>
            <a:ext cx="4895215" cy="1080770"/>
          </a:xfrm>
          <a:custGeom>
            <a:avLst/>
            <a:gdLst/>
            <a:ahLst/>
            <a:cxnLst/>
            <a:rect l="l" t="t" r="r" b="b"/>
            <a:pathLst>
              <a:path w="4895215" h="1080770">
                <a:moveTo>
                  <a:pt x="4715002" y="0"/>
                </a:moveTo>
                <a:lnTo>
                  <a:pt x="180086" y="0"/>
                </a:lnTo>
                <a:lnTo>
                  <a:pt x="132218" y="6434"/>
                </a:lnTo>
                <a:lnTo>
                  <a:pt x="89201" y="24590"/>
                </a:lnTo>
                <a:lnTo>
                  <a:pt x="52752" y="52752"/>
                </a:lnTo>
                <a:lnTo>
                  <a:pt x="24590" y="89201"/>
                </a:lnTo>
                <a:lnTo>
                  <a:pt x="6434" y="132218"/>
                </a:lnTo>
                <a:lnTo>
                  <a:pt x="0" y="180086"/>
                </a:lnTo>
                <a:lnTo>
                  <a:pt x="0" y="900429"/>
                </a:lnTo>
                <a:lnTo>
                  <a:pt x="6434" y="948297"/>
                </a:lnTo>
                <a:lnTo>
                  <a:pt x="24590" y="991314"/>
                </a:lnTo>
                <a:lnTo>
                  <a:pt x="52752" y="1027763"/>
                </a:lnTo>
                <a:lnTo>
                  <a:pt x="89201" y="1055925"/>
                </a:lnTo>
                <a:lnTo>
                  <a:pt x="132218" y="1074081"/>
                </a:lnTo>
                <a:lnTo>
                  <a:pt x="180086" y="1080515"/>
                </a:lnTo>
                <a:lnTo>
                  <a:pt x="4715002" y="1080515"/>
                </a:lnTo>
                <a:lnTo>
                  <a:pt x="4762869" y="1074081"/>
                </a:lnTo>
                <a:lnTo>
                  <a:pt x="4805886" y="1055925"/>
                </a:lnTo>
                <a:lnTo>
                  <a:pt x="4842335" y="1027763"/>
                </a:lnTo>
                <a:lnTo>
                  <a:pt x="4870497" y="991314"/>
                </a:lnTo>
                <a:lnTo>
                  <a:pt x="4888653" y="948297"/>
                </a:lnTo>
                <a:lnTo>
                  <a:pt x="4895088" y="900429"/>
                </a:lnTo>
                <a:lnTo>
                  <a:pt x="4895088" y="180086"/>
                </a:lnTo>
                <a:lnTo>
                  <a:pt x="4888653" y="132218"/>
                </a:lnTo>
                <a:lnTo>
                  <a:pt x="4870497" y="89201"/>
                </a:lnTo>
                <a:lnTo>
                  <a:pt x="4842335" y="52752"/>
                </a:lnTo>
                <a:lnTo>
                  <a:pt x="4805886" y="24590"/>
                </a:lnTo>
                <a:lnTo>
                  <a:pt x="4762869" y="6434"/>
                </a:lnTo>
                <a:lnTo>
                  <a:pt x="4715002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062476" y="1764283"/>
            <a:ext cx="406654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751330" marR="5080" indent="-1739264">
              <a:lnSpc>
                <a:spcPct val="100000"/>
              </a:lnSpc>
              <a:spcBef>
                <a:spcPts val="95"/>
              </a:spcBef>
            </a:pP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Toename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6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prevalentie</a:t>
            </a:r>
            <a:r>
              <a:rPr sz="16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6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dementie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in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België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648455" y="2956560"/>
            <a:ext cx="4895215" cy="1079500"/>
          </a:xfrm>
          <a:custGeom>
            <a:avLst/>
            <a:gdLst/>
            <a:ahLst/>
            <a:cxnLst/>
            <a:rect l="l" t="t" r="r" b="b"/>
            <a:pathLst>
              <a:path w="4895215" h="1079500">
                <a:moveTo>
                  <a:pt x="4715256" y="0"/>
                </a:moveTo>
                <a:lnTo>
                  <a:pt x="179832" y="0"/>
                </a:lnTo>
                <a:lnTo>
                  <a:pt x="132027" y="6424"/>
                </a:lnTo>
                <a:lnTo>
                  <a:pt x="89069" y="24553"/>
                </a:lnTo>
                <a:lnTo>
                  <a:pt x="52673" y="52673"/>
                </a:lnTo>
                <a:lnTo>
                  <a:pt x="24553" y="89069"/>
                </a:lnTo>
                <a:lnTo>
                  <a:pt x="6424" y="132027"/>
                </a:lnTo>
                <a:lnTo>
                  <a:pt x="0" y="179831"/>
                </a:lnTo>
                <a:lnTo>
                  <a:pt x="0" y="899159"/>
                </a:lnTo>
                <a:lnTo>
                  <a:pt x="6424" y="946964"/>
                </a:lnTo>
                <a:lnTo>
                  <a:pt x="24553" y="989922"/>
                </a:lnTo>
                <a:lnTo>
                  <a:pt x="52673" y="1026318"/>
                </a:lnTo>
                <a:lnTo>
                  <a:pt x="89069" y="1054438"/>
                </a:lnTo>
                <a:lnTo>
                  <a:pt x="132027" y="1072567"/>
                </a:lnTo>
                <a:lnTo>
                  <a:pt x="179832" y="1078991"/>
                </a:lnTo>
                <a:lnTo>
                  <a:pt x="4715256" y="1078991"/>
                </a:lnTo>
                <a:lnTo>
                  <a:pt x="4763060" y="1072567"/>
                </a:lnTo>
                <a:lnTo>
                  <a:pt x="4806018" y="1054438"/>
                </a:lnTo>
                <a:lnTo>
                  <a:pt x="4842414" y="1026318"/>
                </a:lnTo>
                <a:lnTo>
                  <a:pt x="4870534" y="989922"/>
                </a:lnTo>
                <a:lnTo>
                  <a:pt x="4888663" y="946964"/>
                </a:lnTo>
                <a:lnTo>
                  <a:pt x="4895088" y="899159"/>
                </a:lnTo>
                <a:lnTo>
                  <a:pt x="4895088" y="179831"/>
                </a:lnTo>
                <a:lnTo>
                  <a:pt x="4888663" y="132027"/>
                </a:lnTo>
                <a:lnTo>
                  <a:pt x="4870534" y="89069"/>
                </a:lnTo>
                <a:lnTo>
                  <a:pt x="4842414" y="52673"/>
                </a:lnTo>
                <a:lnTo>
                  <a:pt x="4806018" y="24553"/>
                </a:lnTo>
                <a:lnTo>
                  <a:pt x="4763060" y="6424"/>
                </a:lnTo>
                <a:lnTo>
                  <a:pt x="4715256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97046" y="3235528"/>
            <a:ext cx="459613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Economische</a:t>
            </a:r>
            <a:r>
              <a:rPr sz="1600" spc="-5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gevolgen</a:t>
            </a:r>
            <a:r>
              <a:rPr sz="16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zorg</a:t>
            </a:r>
            <a:r>
              <a:rPr sz="16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voor</a:t>
            </a:r>
            <a:r>
              <a:rPr sz="16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personen</a:t>
            </a:r>
            <a:endParaRPr sz="1600">
              <a:latin typeface="Arial MT"/>
              <a:cs typeface="Arial MT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solidFill>
                  <a:srgbClr val="FFFFFF"/>
                </a:solidFill>
                <a:latin typeface="Arial MT"/>
                <a:cs typeface="Arial MT"/>
              </a:rPr>
              <a:t>met</a:t>
            </a:r>
            <a:r>
              <a:rPr sz="1600" spc="-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FFFFFF"/>
                </a:solidFill>
                <a:latin typeface="Arial MT"/>
                <a:cs typeface="Arial MT"/>
              </a:rPr>
              <a:t>dementie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6057900" y="2564891"/>
            <a:ext cx="76200" cy="2015489"/>
          </a:xfrm>
          <a:custGeom>
            <a:avLst/>
            <a:gdLst/>
            <a:ahLst/>
            <a:cxnLst/>
            <a:rect l="l" t="t" r="r" b="b"/>
            <a:pathLst>
              <a:path w="76200" h="2015489">
                <a:moveTo>
                  <a:pt x="76200" y="1939290"/>
                </a:moveTo>
                <a:lnTo>
                  <a:pt x="44450" y="1939290"/>
                </a:lnTo>
                <a:lnTo>
                  <a:pt x="44450" y="1470660"/>
                </a:lnTo>
                <a:lnTo>
                  <a:pt x="31750" y="1470660"/>
                </a:lnTo>
                <a:lnTo>
                  <a:pt x="31750" y="1939290"/>
                </a:lnTo>
                <a:lnTo>
                  <a:pt x="0" y="1939290"/>
                </a:lnTo>
                <a:lnTo>
                  <a:pt x="38100" y="2015490"/>
                </a:lnTo>
                <a:lnTo>
                  <a:pt x="69850" y="1951990"/>
                </a:lnTo>
                <a:lnTo>
                  <a:pt x="76200" y="1939290"/>
                </a:lnTo>
                <a:close/>
              </a:path>
              <a:path w="76200" h="2015489">
                <a:moveTo>
                  <a:pt x="76200" y="315087"/>
                </a:moveTo>
                <a:lnTo>
                  <a:pt x="44450" y="315087"/>
                </a:lnTo>
                <a:lnTo>
                  <a:pt x="44450" y="0"/>
                </a:lnTo>
                <a:lnTo>
                  <a:pt x="31750" y="0"/>
                </a:lnTo>
                <a:lnTo>
                  <a:pt x="31750" y="315087"/>
                </a:lnTo>
                <a:lnTo>
                  <a:pt x="0" y="315087"/>
                </a:lnTo>
                <a:lnTo>
                  <a:pt x="38100" y="391287"/>
                </a:lnTo>
                <a:lnTo>
                  <a:pt x="69850" y="327787"/>
                </a:lnTo>
                <a:lnTo>
                  <a:pt x="76200" y="315087"/>
                </a:lnTo>
                <a:close/>
              </a:path>
            </a:pathLst>
          </a:custGeom>
          <a:solidFill>
            <a:srgbClr val="36A93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20239" y="4581144"/>
            <a:ext cx="8856345" cy="576580"/>
          </a:xfrm>
          <a:custGeom>
            <a:avLst/>
            <a:gdLst/>
            <a:ahLst/>
            <a:cxnLst/>
            <a:rect l="l" t="t" r="r" b="b"/>
            <a:pathLst>
              <a:path w="8856345" h="576579">
                <a:moveTo>
                  <a:pt x="8759952" y="0"/>
                </a:moveTo>
                <a:lnTo>
                  <a:pt x="96012" y="0"/>
                </a:lnTo>
                <a:lnTo>
                  <a:pt x="58614" y="7536"/>
                </a:lnTo>
                <a:lnTo>
                  <a:pt x="28098" y="28098"/>
                </a:lnTo>
                <a:lnTo>
                  <a:pt x="7536" y="58614"/>
                </a:lnTo>
                <a:lnTo>
                  <a:pt x="0" y="96011"/>
                </a:lnTo>
                <a:lnTo>
                  <a:pt x="0" y="480059"/>
                </a:lnTo>
                <a:lnTo>
                  <a:pt x="7536" y="517457"/>
                </a:lnTo>
                <a:lnTo>
                  <a:pt x="28098" y="547973"/>
                </a:lnTo>
                <a:lnTo>
                  <a:pt x="58614" y="568535"/>
                </a:lnTo>
                <a:lnTo>
                  <a:pt x="96012" y="576071"/>
                </a:lnTo>
                <a:lnTo>
                  <a:pt x="8759952" y="576071"/>
                </a:lnTo>
                <a:lnTo>
                  <a:pt x="8797349" y="568535"/>
                </a:lnTo>
                <a:lnTo>
                  <a:pt x="8827865" y="547973"/>
                </a:lnTo>
                <a:lnTo>
                  <a:pt x="8848427" y="517457"/>
                </a:lnTo>
                <a:lnTo>
                  <a:pt x="8855964" y="480059"/>
                </a:lnTo>
                <a:lnTo>
                  <a:pt x="8855964" y="96011"/>
                </a:lnTo>
                <a:lnTo>
                  <a:pt x="8848427" y="58614"/>
                </a:lnTo>
                <a:lnTo>
                  <a:pt x="8827865" y="28098"/>
                </a:lnTo>
                <a:lnTo>
                  <a:pt x="8797349" y="7536"/>
                </a:lnTo>
                <a:lnTo>
                  <a:pt x="8759952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4627626" y="4714494"/>
            <a:ext cx="34429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Wat</a:t>
            </a:r>
            <a:r>
              <a:rPr sz="18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zijn</a:t>
            </a:r>
            <a:r>
              <a:rPr sz="18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de</a:t>
            </a:r>
            <a:r>
              <a:rPr sz="1800" spc="-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kosten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dementie?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920239" y="5228844"/>
            <a:ext cx="4488180" cy="935990"/>
          </a:xfrm>
          <a:custGeom>
            <a:avLst/>
            <a:gdLst/>
            <a:ahLst/>
            <a:cxnLst/>
            <a:rect l="l" t="t" r="r" b="b"/>
            <a:pathLst>
              <a:path w="4488180" h="935989">
                <a:moveTo>
                  <a:pt x="4332224" y="0"/>
                </a:moveTo>
                <a:lnTo>
                  <a:pt x="155956" y="0"/>
                </a:lnTo>
                <a:lnTo>
                  <a:pt x="106671" y="7953"/>
                </a:lnTo>
                <a:lnTo>
                  <a:pt x="63861" y="30097"/>
                </a:lnTo>
                <a:lnTo>
                  <a:pt x="30097" y="63861"/>
                </a:lnTo>
                <a:lnTo>
                  <a:pt x="7953" y="106671"/>
                </a:lnTo>
                <a:lnTo>
                  <a:pt x="0" y="155955"/>
                </a:lnTo>
                <a:lnTo>
                  <a:pt x="0" y="779779"/>
                </a:lnTo>
                <a:lnTo>
                  <a:pt x="7953" y="829073"/>
                </a:lnTo>
                <a:lnTo>
                  <a:pt x="30097" y="871885"/>
                </a:lnTo>
                <a:lnTo>
                  <a:pt x="63861" y="905645"/>
                </a:lnTo>
                <a:lnTo>
                  <a:pt x="106671" y="927785"/>
                </a:lnTo>
                <a:lnTo>
                  <a:pt x="155956" y="935735"/>
                </a:lnTo>
                <a:lnTo>
                  <a:pt x="4332224" y="935735"/>
                </a:lnTo>
                <a:lnTo>
                  <a:pt x="4381508" y="927785"/>
                </a:lnTo>
                <a:lnTo>
                  <a:pt x="4424318" y="905645"/>
                </a:lnTo>
                <a:lnTo>
                  <a:pt x="4458082" y="871885"/>
                </a:lnTo>
                <a:lnTo>
                  <a:pt x="4480226" y="829073"/>
                </a:lnTo>
                <a:lnTo>
                  <a:pt x="4488180" y="779779"/>
                </a:lnTo>
                <a:lnTo>
                  <a:pt x="4488180" y="155955"/>
                </a:lnTo>
                <a:lnTo>
                  <a:pt x="4480226" y="106671"/>
                </a:lnTo>
                <a:lnTo>
                  <a:pt x="4458082" y="63861"/>
                </a:lnTo>
                <a:lnTo>
                  <a:pt x="4424318" y="30097"/>
                </a:lnTo>
                <a:lnTo>
                  <a:pt x="4381508" y="7953"/>
                </a:lnTo>
                <a:lnTo>
                  <a:pt x="4332224" y="0"/>
                </a:lnTo>
                <a:close/>
              </a:path>
            </a:pathLst>
          </a:custGeom>
          <a:solidFill>
            <a:srgbClr val="D4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5123" y="5274564"/>
            <a:ext cx="937260" cy="813816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3308350" y="5542279"/>
            <a:ext cx="26269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5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formele</a:t>
            </a:r>
            <a:r>
              <a:rPr sz="18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zorg?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6455664" y="5228844"/>
            <a:ext cx="4320540" cy="935990"/>
          </a:xfrm>
          <a:custGeom>
            <a:avLst/>
            <a:gdLst/>
            <a:ahLst/>
            <a:cxnLst/>
            <a:rect l="l" t="t" r="r" b="b"/>
            <a:pathLst>
              <a:path w="4320540" h="935989">
                <a:moveTo>
                  <a:pt x="4164584" y="0"/>
                </a:moveTo>
                <a:lnTo>
                  <a:pt x="155956" y="0"/>
                </a:lnTo>
                <a:lnTo>
                  <a:pt x="106671" y="7953"/>
                </a:lnTo>
                <a:lnTo>
                  <a:pt x="63861" y="30097"/>
                </a:lnTo>
                <a:lnTo>
                  <a:pt x="30097" y="63861"/>
                </a:lnTo>
                <a:lnTo>
                  <a:pt x="7953" y="106671"/>
                </a:lnTo>
                <a:lnTo>
                  <a:pt x="0" y="155955"/>
                </a:lnTo>
                <a:lnTo>
                  <a:pt x="0" y="779779"/>
                </a:lnTo>
                <a:lnTo>
                  <a:pt x="7953" y="829073"/>
                </a:lnTo>
                <a:lnTo>
                  <a:pt x="30097" y="871885"/>
                </a:lnTo>
                <a:lnTo>
                  <a:pt x="63861" y="905645"/>
                </a:lnTo>
                <a:lnTo>
                  <a:pt x="106671" y="927785"/>
                </a:lnTo>
                <a:lnTo>
                  <a:pt x="155956" y="935735"/>
                </a:lnTo>
                <a:lnTo>
                  <a:pt x="4164584" y="935735"/>
                </a:lnTo>
                <a:lnTo>
                  <a:pt x="4213868" y="927785"/>
                </a:lnTo>
                <a:lnTo>
                  <a:pt x="4256678" y="905645"/>
                </a:lnTo>
                <a:lnTo>
                  <a:pt x="4290442" y="871885"/>
                </a:lnTo>
                <a:lnTo>
                  <a:pt x="4312586" y="829073"/>
                </a:lnTo>
                <a:lnTo>
                  <a:pt x="4320540" y="779779"/>
                </a:lnTo>
                <a:lnTo>
                  <a:pt x="4320540" y="155955"/>
                </a:lnTo>
                <a:lnTo>
                  <a:pt x="4312586" y="106671"/>
                </a:lnTo>
                <a:lnTo>
                  <a:pt x="4290442" y="63861"/>
                </a:lnTo>
                <a:lnTo>
                  <a:pt x="4256678" y="30097"/>
                </a:lnTo>
                <a:lnTo>
                  <a:pt x="4213868" y="7953"/>
                </a:lnTo>
                <a:lnTo>
                  <a:pt x="4164584" y="0"/>
                </a:lnTo>
                <a:close/>
              </a:path>
            </a:pathLst>
          </a:custGeom>
          <a:solidFill>
            <a:srgbClr val="FFF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6581393" y="5542279"/>
            <a:ext cx="28047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5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informele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zorg?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823704" y="5312664"/>
            <a:ext cx="897636" cy="790956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975"/>
              </a:spcBef>
            </a:pPr>
            <a:r>
              <a:rPr spc="125" dirty="0"/>
              <a:t>Hoe</a:t>
            </a:r>
            <a:r>
              <a:rPr spc="390" dirty="0"/>
              <a:t> </a:t>
            </a:r>
            <a:r>
              <a:rPr spc="160" dirty="0"/>
              <a:t>worden</a:t>
            </a:r>
            <a:r>
              <a:rPr spc="380" dirty="0"/>
              <a:t> </a:t>
            </a:r>
            <a:r>
              <a:rPr spc="145" dirty="0"/>
              <a:t>deze</a:t>
            </a:r>
            <a:r>
              <a:rPr spc="380" dirty="0"/>
              <a:t> </a:t>
            </a:r>
            <a:r>
              <a:rPr spc="160" dirty="0"/>
              <a:t>kosten</a:t>
            </a:r>
            <a:r>
              <a:rPr spc="380" dirty="0"/>
              <a:t> </a:t>
            </a:r>
            <a:r>
              <a:rPr spc="160" dirty="0"/>
              <a:t>berekend?</a:t>
            </a:r>
          </a:p>
        </p:txBody>
      </p:sp>
      <p:sp>
        <p:nvSpPr>
          <p:cNvPr id="3" name="object 3"/>
          <p:cNvSpPr/>
          <p:nvPr/>
        </p:nvSpPr>
        <p:spPr>
          <a:xfrm>
            <a:off x="1920239" y="2348483"/>
            <a:ext cx="8856345" cy="576580"/>
          </a:xfrm>
          <a:custGeom>
            <a:avLst/>
            <a:gdLst/>
            <a:ahLst/>
            <a:cxnLst/>
            <a:rect l="l" t="t" r="r" b="b"/>
            <a:pathLst>
              <a:path w="8856345" h="576580">
                <a:moveTo>
                  <a:pt x="8759952" y="0"/>
                </a:moveTo>
                <a:lnTo>
                  <a:pt x="96012" y="0"/>
                </a:lnTo>
                <a:lnTo>
                  <a:pt x="58614" y="7536"/>
                </a:lnTo>
                <a:lnTo>
                  <a:pt x="28098" y="28098"/>
                </a:lnTo>
                <a:lnTo>
                  <a:pt x="7536" y="58614"/>
                </a:lnTo>
                <a:lnTo>
                  <a:pt x="0" y="96012"/>
                </a:lnTo>
                <a:lnTo>
                  <a:pt x="0" y="480060"/>
                </a:lnTo>
                <a:lnTo>
                  <a:pt x="7536" y="517457"/>
                </a:lnTo>
                <a:lnTo>
                  <a:pt x="28098" y="547973"/>
                </a:lnTo>
                <a:lnTo>
                  <a:pt x="58614" y="568535"/>
                </a:lnTo>
                <a:lnTo>
                  <a:pt x="96012" y="576071"/>
                </a:lnTo>
                <a:lnTo>
                  <a:pt x="8759952" y="576071"/>
                </a:lnTo>
                <a:lnTo>
                  <a:pt x="8797349" y="568535"/>
                </a:lnTo>
                <a:lnTo>
                  <a:pt x="8827865" y="547973"/>
                </a:lnTo>
                <a:lnTo>
                  <a:pt x="8848427" y="517457"/>
                </a:lnTo>
                <a:lnTo>
                  <a:pt x="8855964" y="480060"/>
                </a:lnTo>
                <a:lnTo>
                  <a:pt x="8855964" y="96012"/>
                </a:lnTo>
                <a:lnTo>
                  <a:pt x="8848427" y="58614"/>
                </a:lnTo>
                <a:lnTo>
                  <a:pt x="8827865" y="28098"/>
                </a:lnTo>
                <a:lnTo>
                  <a:pt x="8797349" y="7536"/>
                </a:lnTo>
                <a:lnTo>
                  <a:pt x="8759952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920239" y="2997707"/>
            <a:ext cx="5471160" cy="935990"/>
          </a:xfrm>
          <a:custGeom>
            <a:avLst/>
            <a:gdLst/>
            <a:ahLst/>
            <a:cxnLst/>
            <a:rect l="l" t="t" r="r" b="b"/>
            <a:pathLst>
              <a:path w="5471159" h="935989">
                <a:moveTo>
                  <a:pt x="5315204" y="0"/>
                </a:moveTo>
                <a:lnTo>
                  <a:pt x="155956" y="0"/>
                </a:lnTo>
                <a:lnTo>
                  <a:pt x="106671" y="7953"/>
                </a:lnTo>
                <a:lnTo>
                  <a:pt x="63861" y="30097"/>
                </a:lnTo>
                <a:lnTo>
                  <a:pt x="30097" y="63861"/>
                </a:lnTo>
                <a:lnTo>
                  <a:pt x="7953" y="106671"/>
                </a:lnTo>
                <a:lnTo>
                  <a:pt x="0" y="155955"/>
                </a:lnTo>
                <a:lnTo>
                  <a:pt x="0" y="779779"/>
                </a:lnTo>
                <a:lnTo>
                  <a:pt x="7953" y="829064"/>
                </a:lnTo>
                <a:lnTo>
                  <a:pt x="30097" y="871874"/>
                </a:lnTo>
                <a:lnTo>
                  <a:pt x="63861" y="905638"/>
                </a:lnTo>
                <a:lnTo>
                  <a:pt x="106671" y="927782"/>
                </a:lnTo>
                <a:lnTo>
                  <a:pt x="155956" y="935735"/>
                </a:lnTo>
                <a:lnTo>
                  <a:pt x="5315204" y="935735"/>
                </a:lnTo>
                <a:lnTo>
                  <a:pt x="5364488" y="927782"/>
                </a:lnTo>
                <a:lnTo>
                  <a:pt x="5407298" y="905638"/>
                </a:lnTo>
                <a:lnTo>
                  <a:pt x="5441062" y="871874"/>
                </a:lnTo>
                <a:lnTo>
                  <a:pt x="5463206" y="829064"/>
                </a:lnTo>
                <a:lnTo>
                  <a:pt x="5471160" y="779779"/>
                </a:lnTo>
                <a:lnTo>
                  <a:pt x="5471160" y="155955"/>
                </a:lnTo>
                <a:lnTo>
                  <a:pt x="5463206" y="106671"/>
                </a:lnTo>
                <a:lnTo>
                  <a:pt x="5441062" y="63861"/>
                </a:lnTo>
                <a:lnTo>
                  <a:pt x="5407298" y="30097"/>
                </a:lnTo>
                <a:lnTo>
                  <a:pt x="5364488" y="7953"/>
                </a:lnTo>
                <a:lnTo>
                  <a:pt x="5315204" y="0"/>
                </a:lnTo>
                <a:close/>
              </a:path>
            </a:pathLst>
          </a:custGeom>
          <a:solidFill>
            <a:srgbClr val="D4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5123" y="3041904"/>
            <a:ext cx="937260" cy="8138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405885" y="2481834"/>
            <a:ext cx="4027804" cy="1127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69439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Kosten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dementie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formele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7464552" y="2997707"/>
            <a:ext cx="3312160" cy="1920239"/>
            <a:chOff x="7464552" y="2997707"/>
            <a:chExt cx="3312160" cy="1920239"/>
          </a:xfrm>
        </p:grpSpPr>
        <p:sp>
          <p:nvSpPr>
            <p:cNvPr id="7" name="object 7"/>
            <p:cNvSpPr/>
            <p:nvPr/>
          </p:nvSpPr>
          <p:spPr>
            <a:xfrm>
              <a:off x="7464552" y="2997707"/>
              <a:ext cx="3312160" cy="1920239"/>
            </a:xfrm>
            <a:custGeom>
              <a:avLst/>
              <a:gdLst/>
              <a:ahLst/>
              <a:cxnLst/>
              <a:rect l="l" t="t" r="r" b="b"/>
              <a:pathLst>
                <a:path w="3312159" h="1920239">
                  <a:moveTo>
                    <a:pt x="2991612" y="0"/>
                  </a:moveTo>
                  <a:lnTo>
                    <a:pt x="320040" y="0"/>
                  </a:lnTo>
                  <a:lnTo>
                    <a:pt x="272739" y="3469"/>
                  </a:lnTo>
                  <a:lnTo>
                    <a:pt x="227596" y="13547"/>
                  </a:lnTo>
                  <a:lnTo>
                    <a:pt x="185105" y="29740"/>
                  </a:lnTo>
                  <a:lnTo>
                    <a:pt x="145761" y="51552"/>
                  </a:lnTo>
                  <a:lnTo>
                    <a:pt x="110057" y="78490"/>
                  </a:lnTo>
                  <a:lnTo>
                    <a:pt x="78490" y="110057"/>
                  </a:lnTo>
                  <a:lnTo>
                    <a:pt x="51552" y="145761"/>
                  </a:lnTo>
                  <a:lnTo>
                    <a:pt x="29740" y="185105"/>
                  </a:lnTo>
                  <a:lnTo>
                    <a:pt x="13547" y="227596"/>
                  </a:lnTo>
                  <a:lnTo>
                    <a:pt x="3469" y="272739"/>
                  </a:lnTo>
                  <a:lnTo>
                    <a:pt x="0" y="320039"/>
                  </a:lnTo>
                  <a:lnTo>
                    <a:pt x="0" y="1600199"/>
                  </a:lnTo>
                  <a:lnTo>
                    <a:pt x="3469" y="1647500"/>
                  </a:lnTo>
                  <a:lnTo>
                    <a:pt x="13547" y="1692643"/>
                  </a:lnTo>
                  <a:lnTo>
                    <a:pt x="29740" y="1735134"/>
                  </a:lnTo>
                  <a:lnTo>
                    <a:pt x="51552" y="1774478"/>
                  </a:lnTo>
                  <a:lnTo>
                    <a:pt x="78490" y="1810182"/>
                  </a:lnTo>
                  <a:lnTo>
                    <a:pt x="110057" y="1841749"/>
                  </a:lnTo>
                  <a:lnTo>
                    <a:pt x="145761" y="1868687"/>
                  </a:lnTo>
                  <a:lnTo>
                    <a:pt x="185105" y="1890499"/>
                  </a:lnTo>
                  <a:lnTo>
                    <a:pt x="227596" y="1906692"/>
                  </a:lnTo>
                  <a:lnTo>
                    <a:pt x="272739" y="1916770"/>
                  </a:lnTo>
                  <a:lnTo>
                    <a:pt x="320040" y="1920239"/>
                  </a:lnTo>
                  <a:lnTo>
                    <a:pt x="2991612" y="1920239"/>
                  </a:lnTo>
                  <a:lnTo>
                    <a:pt x="3038912" y="1916770"/>
                  </a:lnTo>
                  <a:lnTo>
                    <a:pt x="3084055" y="1906692"/>
                  </a:lnTo>
                  <a:lnTo>
                    <a:pt x="3126546" y="1890499"/>
                  </a:lnTo>
                  <a:lnTo>
                    <a:pt x="3165890" y="1868687"/>
                  </a:lnTo>
                  <a:lnTo>
                    <a:pt x="3201594" y="1841749"/>
                  </a:lnTo>
                  <a:lnTo>
                    <a:pt x="3233161" y="1810182"/>
                  </a:lnTo>
                  <a:lnTo>
                    <a:pt x="3260099" y="1774478"/>
                  </a:lnTo>
                  <a:lnTo>
                    <a:pt x="3281911" y="1735134"/>
                  </a:lnTo>
                  <a:lnTo>
                    <a:pt x="3298104" y="1692643"/>
                  </a:lnTo>
                  <a:lnTo>
                    <a:pt x="3308182" y="1647500"/>
                  </a:lnTo>
                  <a:lnTo>
                    <a:pt x="3311652" y="1600199"/>
                  </a:lnTo>
                  <a:lnTo>
                    <a:pt x="3311652" y="320039"/>
                  </a:lnTo>
                  <a:lnTo>
                    <a:pt x="3308182" y="272739"/>
                  </a:lnTo>
                  <a:lnTo>
                    <a:pt x="3298104" y="227596"/>
                  </a:lnTo>
                  <a:lnTo>
                    <a:pt x="3281911" y="185105"/>
                  </a:lnTo>
                  <a:lnTo>
                    <a:pt x="3260099" y="145761"/>
                  </a:lnTo>
                  <a:lnTo>
                    <a:pt x="3233161" y="110057"/>
                  </a:lnTo>
                  <a:lnTo>
                    <a:pt x="3201594" y="78490"/>
                  </a:lnTo>
                  <a:lnTo>
                    <a:pt x="3165890" y="51552"/>
                  </a:lnTo>
                  <a:lnTo>
                    <a:pt x="3126546" y="29740"/>
                  </a:lnTo>
                  <a:lnTo>
                    <a:pt x="3084055" y="13547"/>
                  </a:lnTo>
                  <a:lnTo>
                    <a:pt x="3038912" y="3469"/>
                  </a:lnTo>
                  <a:lnTo>
                    <a:pt x="2991612" y="0"/>
                  </a:lnTo>
                  <a:close/>
                </a:path>
              </a:pathLst>
            </a:custGeom>
            <a:solidFill>
              <a:srgbClr val="FFF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822180" y="3587495"/>
              <a:ext cx="897635" cy="789431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7637780" y="3773551"/>
            <a:ext cx="2248535" cy="4660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6095">
              <a:lnSpc>
                <a:spcPts val="1375"/>
              </a:lnSpc>
              <a:spcBef>
                <a:spcPts val="100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095"/>
              </a:lnSpc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informele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920239" y="3982211"/>
            <a:ext cx="2700655" cy="935990"/>
          </a:xfrm>
          <a:custGeom>
            <a:avLst/>
            <a:gdLst/>
            <a:ahLst/>
            <a:cxnLst/>
            <a:rect l="l" t="t" r="r" b="b"/>
            <a:pathLst>
              <a:path w="2700654" h="935989">
                <a:moveTo>
                  <a:pt x="2544572" y="0"/>
                </a:moveTo>
                <a:lnTo>
                  <a:pt x="155956" y="0"/>
                </a:lnTo>
                <a:lnTo>
                  <a:pt x="106671" y="7953"/>
                </a:lnTo>
                <a:lnTo>
                  <a:pt x="63861" y="30097"/>
                </a:lnTo>
                <a:lnTo>
                  <a:pt x="30097" y="63861"/>
                </a:lnTo>
                <a:lnTo>
                  <a:pt x="7953" y="106671"/>
                </a:lnTo>
                <a:lnTo>
                  <a:pt x="0" y="155956"/>
                </a:lnTo>
                <a:lnTo>
                  <a:pt x="0" y="779780"/>
                </a:lnTo>
                <a:lnTo>
                  <a:pt x="7953" y="829064"/>
                </a:lnTo>
                <a:lnTo>
                  <a:pt x="30097" y="871874"/>
                </a:lnTo>
                <a:lnTo>
                  <a:pt x="63861" y="905638"/>
                </a:lnTo>
                <a:lnTo>
                  <a:pt x="106671" y="927782"/>
                </a:lnTo>
                <a:lnTo>
                  <a:pt x="155956" y="935736"/>
                </a:lnTo>
                <a:lnTo>
                  <a:pt x="2544572" y="935736"/>
                </a:lnTo>
                <a:lnTo>
                  <a:pt x="2593856" y="927782"/>
                </a:lnTo>
                <a:lnTo>
                  <a:pt x="2636666" y="905638"/>
                </a:lnTo>
                <a:lnTo>
                  <a:pt x="2670430" y="871874"/>
                </a:lnTo>
                <a:lnTo>
                  <a:pt x="2692574" y="829064"/>
                </a:lnTo>
                <a:lnTo>
                  <a:pt x="2700528" y="779780"/>
                </a:lnTo>
                <a:lnTo>
                  <a:pt x="2700528" y="155956"/>
                </a:lnTo>
                <a:lnTo>
                  <a:pt x="2692574" y="106671"/>
                </a:lnTo>
                <a:lnTo>
                  <a:pt x="2670430" y="63861"/>
                </a:lnTo>
                <a:lnTo>
                  <a:pt x="2636666" y="30097"/>
                </a:lnTo>
                <a:lnTo>
                  <a:pt x="2593856" y="7953"/>
                </a:lnTo>
                <a:lnTo>
                  <a:pt x="2544572" y="0"/>
                </a:lnTo>
                <a:close/>
              </a:path>
            </a:pathLst>
          </a:custGeom>
          <a:solidFill>
            <a:srgbClr val="D4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895092" y="3973448"/>
            <a:ext cx="93662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41601" y="4312411"/>
            <a:ext cx="225869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Vergoede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(RIZIV)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78679" y="3982211"/>
            <a:ext cx="2699385" cy="935990"/>
          </a:xfrm>
          <a:custGeom>
            <a:avLst/>
            <a:gdLst/>
            <a:ahLst/>
            <a:cxnLst/>
            <a:rect l="l" t="t" r="r" b="b"/>
            <a:pathLst>
              <a:path w="2699384" h="935989">
                <a:moveTo>
                  <a:pt x="2543048" y="0"/>
                </a:moveTo>
                <a:lnTo>
                  <a:pt x="155956" y="0"/>
                </a:lnTo>
                <a:lnTo>
                  <a:pt x="106671" y="7953"/>
                </a:lnTo>
                <a:lnTo>
                  <a:pt x="63861" y="30097"/>
                </a:lnTo>
                <a:lnTo>
                  <a:pt x="30097" y="63861"/>
                </a:lnTo>
                <a:lnTo>
                  <a:pt x="7953" y="106671"/>
                </a:lnTo>
                <a:lnTo>
                  <a:pt x="0" y="155956"/>
                </a:lnTo>
                <a:lnTo>
                  <a:pt x="0" y="779780"/>
                </a:lnTo>
                <a:lnTo>
                  <a:pt x="7953" y="829064"/>
                </a:lnTo>
                <a:lnTo>
                  <a:pt x="30097" y="871874"/>
                </a:lnTo>
                <a:lnTo>
                  <a:pt x="63861" y="905638"/>
                </a:lnTo>
                <a:lnTo>
                  <a:pt x="106671" y="927782"/>
                </a:lnTo>
                <a:lnTo>
                  <a:pt x="155956" y="935736"/>
                </a:lnTo>
                <a:lnTo>
                  <a:pt x="2543048" y="935736"/>
                </a:lnTo>
                <a:lnTo>
                  <a:pt x="2592332" y="927782"/>
                </a:lnTo>
                <a:lnTo>
                  <a:pt x="2635142" y="905638"/>
                </a:lnTo>
                <a:lnTo>
                  <a:pt x="2668906" y="871874"/>
                </a:lnTo>
                <a:lnTo>
                  <a:pt x="2691050" y="829064"/>
                </a:lnTo>
                <a:lnTo>
                  <a:pt x="2699004" y="779780"/>
                </a:lnTo>
                <a:lnTo>
                  <a:pt x="2699004" y="155956"/>
                </a:lnTo>
                <a:lnTo>
                  <a:pt x="2691050" y="106671"/>
                </a:lnTo>
                <a:lnTo>
                  <a:pt x="2668906" y="63861"/>
                </a:lnTo>
                <a:lnTo>
                  <a:pt x="2635142" y="30097"/>
                </a:lnTo>
                <a:lnTo>
                  <a:pt x="2592332" y="7953"/>
                </a:lnTo>
                <a:lnTo>
                  <a:pt x="2543048" y="0"/>
                </a:lnTo>
                <a:close/>
              </a:path>
            </a:pathLst>
          </a:custGeom>
          <a:solidFill>
            <a:srgbClr val="D4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5085334" y="4011929"/>
            <a:ext cx="1886585" cy="720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29845" algn="ctr">
              <a:lnSpc>
                <a:spcPts val="1295"/>
              </a:lnSpc>
              <a:spcBef>
                <a:spcPts val="100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2014"/>
              </a:lnSpc>
            </a:pP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Geregionaliseerde</a:t>
            </a:r>
            <a:endParaRPr sz="18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</a:pP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1975"/>
              </a:spcBef>
            </a:pPr>
            <a:r>
              <a:rPr spc="125" dirty="0"/>
              <a:t>Hoe</a:t>
            </a:r>
            <a:r>
              <a:rPr spc="390" dirty="0"/>
              <a:t> </a:t>
            </a:r>
            <a:r>
              <a:rPr spc="160" dirty="0"/>
              <a:t>worden</a:t>
            </a:r>
            <a:r>
              <a:rPr spc="380" dirty="0"/>
              <a:t> </a:t>
            </a:r>
            <a:r>
              <a:rPr spc="145" dirty="0"/>
              <a:t>deze</a:t>
            </a:r>
            <a:r>
              <a:rPr spc="380" dirty="0"/>
              <a:t> </a:t>
            </a:r>
            <a:r>
              <a:rPr spc="160" dirty="0"/>
              <a:t>kosten</a:t>
            </a:r>
            <a:r>
              <a:rPr spc="380" dirty="0"/>
              <a:t> </a:t>
            </a:r>
            <a:r>
              <a:rPr spc="160" dirty="0"/>
              <a:t>berekend?</a:t>
            </a:r>
          </a:p>
        </p:txBody>
      </p:sp>
      <p:sp>
        <p:nvSpPr>
          <p:cNvPr id="17" name="object 17"/>
          <p:cNvSpPr/>
          <p:nvPr/>
        </p:nvSpPr>
        <p:spPr>
          <a:xfrm>
            <a:off x="1918716" y="1359408"/>
            <a:ext cx="8857615" cy="576580"/>
          </a:xfrm>
          <a:custGeom>
            <a:avLst/>
            <a:gdLst/>
            <a:ahLst/>
            <a:cxnLst/>
            <a:rect l="l" t="t" r="r" b="b"/>
            <a:pathLst>
              <a:path w="8857615" h="576580">
                <a:moveTo>
                  <a:pt x="8761476" y="0"/>
                </a:moveTo>
                <a:lnTo>
                  <a:pt x="96011" y="0"/>
                </a:lnTo>
                <a:lnTo>
                  <a:pt x="58614" y="7536"/>
                </a:lnTo>
                <a:lnTo>
                  <a:pt x="28098" y="28098"/>
                </a:lnTo>
                <a:lnTo>
                  <a:pt x="7536" y="58614"/>
                </a:lnTo>
                <a:lnTo>
                  <a:pt x="0" y="96012"/>
                </a:lnTo>
                <a:lnTo>
                  <a:pt x="0" y="480059"/>
                </a:lnTo>
                <a:lnTo>
                  <a:pt x="7536" y="517457"/>
                </a:lnTo>
                <a:lnTo>
                  <a:pt x="28098" y="547973"/>
                </a:lnTo>
                <a:lnTo>
                  <a:pt x="58614" y="568535"/>
                </a:lnTo>
                <a:lnTo>
                  <a:pt x="96011" y="576071"/>
                </a:lnTo>
                <a:lnTo>
                  <a:pt x="8761476" y="576071"/>
                </a:lnTo>
                <a:lnTo>
                  <a:pt x="8798873" y="568535"/>
                </a:lnTo>
                <a:lnTo>
                  <a:pt x="8829389" y="547973"/>
                </a:lnTo>
                <a:lnTo>
                  <a:pt x="8849951" y="517457"/>
                </a:lnTo>
                <a:lnTo>
                  <a:pt x="8857488" y="480059"/>
                </a:lnTo>
                <a:lnTo>
                  <a:pt x="8857488" y="96012"/>
                </a:lnTo>
                <a:lnTo>
                  <a:pt x="8849951" y="58614"/>
                </a:lnTo>
                <a:lnTo>
                  <a:pt x="8829389" y="28098"/>
                </a:lnTo>
                <a:lnTo>
                  <a:pt x="8798873" y="7536"/>
                </a:lnTo>
                <a:lnTo>
                  <a:pt x="8761476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918716" y="2007107"/>
            <a:ext cx="5473065" cy="935990"/>
            <a:chOff x="1918716" y="2007107"/>
            <a:chExt cx="5473065" cy="935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41319" y="2214371"/>
              <a:ext cx="3241548" cy="55626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5476" y="2228087"/>
              <a:ext cx="3241548" cy="55626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918716" y="2007107"/>
              <a:ext cx="5473065" cy="935990"/>
            </a:xfrm>
            <a:custGeom>
              <a:avLst/>
              <a:gdLst/>
              <a:ahLst/>
              <a:cxnLst/>
              <a:rect l="l" t="t" r="r" b="b"/>
              <a:pathLst>
                <a:path w="5473065" h="935989">
                  <a:moveTo>
                    <a:pt x="5316728" y="0"/>
                  </a:moveTo>
                  <a:lnTo>
                    <a:pt x="155956" y="0"/>
                  </a:lnTo>
                  <a:lnTo>
                    <a:pt x="106671" y="7953"/>
                  </a:lnTo>
                  <a:lnTo>
                    <a:pt x="63861" y="30097"/>
                  </a:lnTo>
                  <a:lnTo>
                    <a:pt x="30097" y="63861"/>
                  </a:lnTo>
                  <a:lnTo>
                    <a:pt x="7953" y="106671"/>
                  </a:lnTo>
                  <a:lnTo>
                    <a:pt x="0" y="155955"/>
                  </a:lnTo>
                  <a:lnTo>
                    <a:pt x="0" y="779779"/>
                  </a:lnTo>
                  <a:lnTo>
                    <a:pt x="7953" y="829064"/>
                  </a:lnTo>
                  <a:lnTo>
                    <a:pt x="30097" y="871874"/>
                  </a:lnTo>
                  <a:lnTo>
                    <a:pt x="63861" y="905638"/>
                  </a:lnTo>
                  <a:lnTo>
                    <a:pt x="106671" y="927782"/>
                  </a:lnTo>
                  <a:lnTo>
                    <a:pt x="155956" y="935736"/>
                  </a:lnTo>
                  <a:lnTo>
                    <a:pt x="5316728" y="935736"/>
                  </a:lnTo>
                  <a:lnTo>
                    <a:pt x="5366012" y="927782"/>
                  </a:lnTo>
                  <a:lnTo>
                    <a:pt x="5408822" y="905638"/>
                  </a:lnTo>
                  <a:lnTo>
                    <a:pt x="5442586" y="871874"/>
                  </a:lnTo>
                  <a:lnTo>
                    <a:pt x="5464730" y="829064"/>
                  </a:lnTo>
                  <a:lnTo>
                    <a:pt x="5472683" y="779779"/>
                  </a:lnTo>
                  <a:lnTo>
                    <a:pt x="5472683" y="155955"/>
                  </a:lnTo>
                  <a:lnTo>
                    <a:pt x="5464730" y="106671"/>
                  </a:lnTo>
                  <a:lnTo>
                    <a:pt x="5442586" y="63861"/>
                  </a:lnTo>
                  <a:lnTo>
                    <a:pt x="5408822" y="30097"/>
                  </a:lnTo>
                  <a:lnTo>
                    <a:pt x="5366012" y="7953"/>
                  </a:lnTo>
                  <a:lnTo>
                    <a:pt x="5316728" y="0"/>
                  </a:lnTo>
                  <a:close/>
                </a:path>
              </a:pathLst>
            </a:custGeom>
            <a:solidFill>
              <a:srgbClr val="D4F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135123" y="2052827"/>
            <a:ext cx="935736" cy="813815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3810380" y="1491741"/>
            <a:ext cx="3625850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43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Kosten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dementie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formele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zorg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2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42859" y="2810255"/>
            <a:ext cx="2953511" cy="502920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920239" y="2007107"/>
            <a:ext cx="8856345" cy="1922145"/>
            <a:chOff x="1920239" y="2007107"/>
            <a:chExt cx="8856345" cy="1922145"/>
          </a:xfrm>
        </p:grpSpPr>
        <p:sp>
          <p:nvSpPr>
            <p:cNvPr id="21" name="object 21"/>
            <p:cNvSpPr/>
            <p:nvPr/>
          </p:nvSpPr>
          <p:spPr>
            <a:xfrm>
              <a:off x="7463027" y="2007107"/>
              <a:ext cx="3313429" cy="1922145"/>
            </a:xfrm>
            <a:custGeom>
              <a:avLst/>
              <a:gdLst/>
              <a:ahLst/>
              <a:cxnLst/>
              <a:rect l="l" t="t" r="r" b="b"/>
              <a:pathLst>
                <a:path w="3313429" h="1922145">
                  <a:moveTo>
                    <a:pt x="2992881" y="0"/>
                  </a:moveTo>
                  <a:lnTo>
                    <a:pt x="320294" y="0"/>
                  </a:lnTo>
                  <a:lnTo>
                    <a:pt x="272959" y="3472"/>
                  </a:lnTo>
                  <a:lnTo>
                    <a:pt x="227782" y="13559"/>
                  </a:lnTo>
                  <a:lnTo>
                    <a:pt x="185258" y="29766"/>
                  </a:lnTo>
                  <a:lnTo>
                    <a:pt x="145882" y="51596"/>
                  </a:lnTo>
                  <a:lnTo>
                    <a:pt x="110150" y="78556"/>
                  </a:lnTo>
                  <a:lnTo>
                    <a:pt x="78556" y="110150"/>
                  </a:lnTo>
                  <a:lnTo>
                    <a:pt x="51596" y="145882"/>
                  </a:lnTo>
                  <a:lnTo>
                    <a:pt x="29766" y="185258"/>
                  </a:lnTo>
                  <a:lnTo>
                    <a:pt x="13559" y="227782"/>
                  </a:lnTo>
                  <a:lnTo>
                    <a:pt x="3472" y="272959"/>
                  </a:lnTo>
                  <a:lnTo>
                    <a:pt x="0" y="320293"/>
                  </a:lnTo>
                  <a:lnTo>
                    <a:pt x="0" y="1601469"/>
                  </a:lnTo>
                  <a:lnTo>
                    <a:pt x="3472" y="1648804"/>
                  </a:lnTo>
                  <a:lnTo>
                    <a:pt x="13559" y="1693981"/>
                  </a:lnTo>
                  <a:lnTo>
                    <a:pt x="29766" y="1736505"/>
                  </a:lnTo>
                  <a:lnTo>
                    <a:pt x="51596" y="1775881"/>
                  </a:lnTo>
                  <a:lnTo>
                    <a:pt x="78556" y="1811613"/>
                  </a:lnTo>
                  <a:lnTo>
                    <a:pt x="110150" y="1843207"/>
                  </a:lnTo>
                  <a:lnTo>
                    <a:pt x="145882" y="1870167"/>
                  </a:lnTo>
                  <a:lnTo>
                    <a:pt x="185258" y="1891997"/>
                  </a:lnTo>
                  <a:lnTo>
                    <a:pt x="227782" y="1908204"/>
                  </a:lnTo>
                  <a:lnTo>
                    <a:pt x="272959" y="1918291"/>
                  </a:lnTo>
                  <a:lnTo>
                    <a:pt x="320294" y="1921764"/>
                  </a:lnTo>
                  <a:lnTo>
                    <a:pt x="2992881" y="1921764"/>
                  </a:lnTo>
                  <a:lnTo>
                    <a:pt x="3040216" y="1918291"/>
                  </a:lnTo>
                  <a:lnTo>
                    <a:pt x="3085393" y="1908204"/>
                  </a:lnTo>
                  <a:lnTo>
                    <a:pt x="3127917" y="1891997"/>
                  </a:lnTo>
                  <a:lnTo>
                    <a:pt x="3167293" y="1870167"/>
                  </a:lnTo>
                  <a:lnTo>
                    <a:pt x="3203025" y="1843207"/>
                  </a:lnTo>
                  <a:lnTo>
                    <a:pt x="3234619" y="1811613"/>
                  </a:lnTo>
                  <a:lnTo>
                    <a:pt x="3261579" y="1775881"/>
                  </a:lnTo>
                  <a:lnTo>
                    <a:pt x="3283409" y="1736505"/>
                  </a:lnTo>
                  <a:lnTo>
                    <a:pt x="3299616" y="1693981"/>
                  </a:lnTo>
                  <a:lnTo>
                    <a:pt x="3309703" y="1648804"/>
                  </a:lnTo>
                  <a:lnTo>
                    <a:pt x="3313176" y="1601469"/>
                  </a:lnTo>
                  <a:lnTo>
                    <a:pt x="3313176" y="320293"/>
                  </a:lnTo>
                  <a:lnTo>
                    <a:pt x="3309703" y="272959"/>
                  </a:lnTo>
                  <a:lnTo>
                    <a:pt x="3299616" y="227782"/>
                  </a:lnTo>
                  <a:lnTo>
                    <a:pt x="3283409" y="185258"/>
                  </a:lnTo>
                  <a:lnTo>
                    <a:pt x="3261579" y="145882"/>
                  </a:lnTo>
                  <a:lnTo>
                    <a:pt x="3234619" y="110150"/>
                  </a:lnTo>
                  <a:lnTo>
                    <a:pt x="3203025" y="78556"/>
                  </a:lnTo>
                  <a:lnTo>
                    <a:pt x="3167293" y="51596"/>
                  </a:lnTo>
                  <a:lnTo>
                    <a:pt x="3127917" y="29766"/>
                  </a:lnTo>
                  <a:lnTo>
                    <a:pt x="3085393" y="13559"/>
                  </a:lnTo>
                  <a:lnTo>
                    <a:pt x="3040216" y="3472"/>
                  </a:lnTo>
                  <a:lnTo>
                    <a:pt x="2992881" y="0"/>
                  </a:lnTo>
                  <a:close/>
                </a:path>
              </a:pathLst>
            </a:custGeom>
            <a:solidFill>
              <a:srgbClr val="FFF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45980" y="2075687"/>
              <a:ext cx="897635" cy="79095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920240" y="2993135"/>
              <a:ext cx="5457825" cy="935990"/>
            </a:xfrm>
            <a:custGeom>
              <a:avLst/>
              <a:gdLst/>
              <a:ahLst/>
              <a:cxnLst/>
              <a:rect l="l" t="t" r="r" b="b"/>
              <a:pathLst>
                <a:path w="5457825" h="935989">
                  <a:moveTo>
                    <a:pt x="2700528" y="155956"/>
                  </a:moveTo>
                  <a:lnTo>
                    <a:pt x="2692565" y="106680"/>
                  </a:lnTo>
                  <a:lnTo>
                    <a:pt x="2670429" y="63868"/>
                  </a:lnTo>
                  <a:lnTo>
                    <a:pt x="2636659" y="30099"/>
                  </a:lnTo>
                  <a:lnTo>
                    <a:pt x="2593848" y="7962"/>
                  </a:lnTo>
                  <a:lnTo>
                    <a:pt x="2544572" y="0"/>
                  </a:lnTo>
                  <a:lnTo>
                    <a:pt x="155956" y="0"/>
                  </a:lnTo>
                  <a:lnTo>
                    <a:pt x="106667" y="7962"/>
                  </a:lnTo>
                  <a:lnTo>
                    <a:pt x="63855" y="30099"/>
                  </a:lnTo>
                  <a:lnTo>
                    <a:pt x="30086" y="63868"/>
                  </a:lnTo>
                  <a:lnTo>
                    <a:pt x="7950" y="106680"/>
                  </a:lnTo>
                  <a:lnTo>
                    <a:pt x="0" y="155956"/>
                  </a:lnTo>
                  <a:lnTo>
                    <a:pt x="0" y="779780"/>
                  </a:lnTo>
                  <a:lnTo>
                    <a:pt x="7950" y="829068"/>
                  </a:lnTo>
                  <a:lnTo>
                    <a:pt x="30086" y="871880"/>
                  </a:lnTo>
                  <a:lnTo>
                    <a:pt x="63855" y="905649"/>
                  </a:lnTo>
                  <a:lnTo>
                    <a:pt x="106667" y="927785"/>
                  </a:lnTo>
                  <a:lnTo>
                    <a:pt x="155956" y="935736"/>
                  </a:lnTo>
                  <a:lnTo>
                    <a:pt x="2544572" y="935736"/>
                  </a:lnTo>
                  <a:lnTo>
                    <a:pt x="2593848" y="927785"/>
                  </a:lnTo>
                  <a:lnTo>
                    <a:pt x="2636659" y="905649"/>
                  </a:lnTo>
                  <a:lnTo>
                    <a:pt x="2670429" y="871880"/>
                  </a:lnTo>
                  <a:lnTo>
                    <a:pt x="2692565" y="829068"/>
                  </a:lnTo>
                  <a:lnTo>
                    <a:pt x="2700528" y="779780"/>
                  </a:lnTo>
                  <a:lnTo>
                    <a:pt x="2700528" y="155956"/>
                  </a:lnTo>
                  <a:close/>
                </a:path>
                <a:path w="5457825" h="935989">
                  <a:moveTo>
                    <a:pt x="5457444" y="155956"/>
                  </a:moveTo>
                  <a:lnTo>
                    <a:pt x="5449481" y="106680"/>
                  </a:lnTo>
                  <a:lnTo>
                    <a:pt x="5427345" y="63868"/>
                  </a:lnTo>
                  <a:lnTo>
                    <a:pt x="5393575" y="30099"/>
                  </a:lnTo>
                  <a:lnTo>
                    <a:pt x="5350764" y="7962"/>
                  </a:lnTo>
                  <a:lnTo>
                    <a:pt x="5301488" y="0"/>
                  </a:lnTo>
                  <a:lnTo>
                    <a:pt x="2912872" y="0"/>
                  </a:lnTo>
                  <a:lnTo>
                    <a:pt x="2863583" y="7962"/>
                  </a:lnTo>
                  <a:lnTo>
                    <a:pt x="2820771" y="30099"/>
                  </a:lnTo>
                  <a:lnTo>
                    <a:pt x="2787002" y="63868"/>
                  </a:lnTo>
                  <a:lnTo>
                    <a:pt x="2764866" y="106680"/>
                  </a:lnTo>
                  <a:lnTo>
                    <a:pt x="2756916" y="155956"/>
                  </a:lnTo>
                  <a:lnTo>
                    <a:pt x="2756916" y="779780"/>
                  </a:lnTo>
                  <a:lnTo>
                    <a:pt x="2764866" y="829068"/>
                  </a:lnTo>
                  <a:lnTo>
                    <a:pt x="2787002" y="871880"/>
                  </a:lnTo>
                  <a:lnTo>
                    <a:pt x="2820771" y="905649"/>
                  </a:lnTo>
                  <a:lnTo>
                    <a:pt x="2863583" y="927785"/>
                  </a:lnTo>
                  <a:lnTo>
                    <a:pt x="2912872" y="935736"/>
                  </a:lnTo>
                  <a:lnTo>
                    <a:pt x="5301488" y="935736"/>
                  </a:lnTo>
                  <a:lnTo>
                    <a:pt x="5350764" y="927785"/>
                  </a:lnTo>
                  <a:lnTo>
                    <a:pt x="5393575" y="905649"/>
                  </a:lnTo>
                  <a:lnTo>
                    <a:pt x="5427345" y="871880"/>
                  </a:lnTo>
                  <a:lnTo>
                    <a:pt x="5449481" y="829068"/>
                  </a:lnTo>
                  <a:lnTo>
                    <a:pt x="5457444" y="779780"/>
                  </a:lnTo>
                  <a:lnTo>
                    <a:pt x="5457444" y="155956"/>
                  </a:lnTo>
                  <a:close/>
                </a:path>
              </a:pathLst>
            </a:custGeom>
            <a:solidFill>
              <a:srgbClr val="D4F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7636891" y="2689225"/>
            <a:ext cx="2249170" cy="560705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228600">
              <a:lnSpc>
                <a:spcPct val="100000"/>
              </a:lnSpc>
              <a:spcBef>
                <a:spcPts val="34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70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informele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40966" y="2959828"/>
            <a:ext cx="2258695" cy="631825"/>
          </a:xfrm>
          <a:prstGeom prst="rect">
            <a:avLst/>
          </a:prstGeom>
        </p:spPr>
        <p:txBody>
          <a:bodyPr vert="horz" wrap="square" lIns="0" tIns="8953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70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Vergoede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(RIZIV)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084445" y="3026155"/>
            <a:ext cx="1886585" cy="716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2705" algn="ctr">
              <a:lnSpc>
                <a:spcPts val="1280"/>
              </a:lnSpc>
              <a:spcBef>
                <a:spcPts val="100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ts val="2000"/>
              </a:lnSpc>
            </a:pP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Geregionaliseerde</a:t>
            </a:r>
            <a:endParaRPr sz="180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</a:pP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920239" y="4014215"/>
            <a:ext cx="2700655" cy="1647825"/>
          </a:xfrm>
          <a:custGeom>
            <a:avLst/>
            <a:gdLst/>
            <a:ahLst/>
            <a:cxnLst/>
            <a:rect l="l" t="t" r="r" b="b"/>
            <a:pathLst>
              <a:path w="2700654" h="1647825">
                <a:moveTo>
                  <a:pt x="2425954" y="0"/>
                </a:moveTo>
                <a:lnTo>
                  <a:pt x="274574" y="0"/>
                </a:lnTo>
                <a:lnTo>
                  <a:pt x="225220" y="4423"/>
                </a:lnTo>
                <a:lnTo>
                  <a:pt x="178768" y="17178"/>
                </a:lnTo>
                <a:lnTo>
                  <a:pt x="135993" y="37488"/>
                </a:lnTo>
                <a:lnTo>
                  <a:pt x="97671" y="64578"/>
                </a:lnTo>
                <a:lnTo>
                  <a:pt x="64578" y="97671"/>
                </a:lnTo>
                <a:lnTo>
                  <a:pt x="37488" y="135993"/>
                </a:lnTo>
                <a:lnTo>
                  <a:pt x="17178" y="178768"/>
                </a:lnTo>
                <a:lnTo>
                  <a:pt x="4423" y="225220"/>
                </a:lnTo>
                <a:lnTo>
                  <a:pt x="0" y="274573"/>
                </a:lnTo>
                <a:lnTo>
                  <a:pt x="0" y="1372869"/>
                </a:lnTo>
                <a:lnTo>
                  <a:pt x="4423" y="1422223"/>
                </a:lnTo>
                <a:lnTo>
                  <a:pt x="17178" y="1468675"/>
                </a:lnTo>
                <a:lnTo>
                  <a:pt x="37488" y="1511450"/>
                </a:lnTo>
                <a:lnTo>
                  <a:pt x="64578" y="1549772"/>
                </a:lnTo>
                <a:lnTo>
                  <a:pt x="97671" y="1582865"/>
                </a:lnTo>
                <a:lnTo>
                  <a:pt x="135993" y="1609955"/>
                </a:lnTo>
                <a:lnTo>
                  <a:pt x="178768" y="1630265"/>
                </a:lnTo>
                <a:lnTo>
                  <a:pt x="225220" y="1643020"/>
                </a:lnTo>
                <a:lnTo>
                  <a:pt x="274574" y="1647443"/>
                </a:lnTo>
                <a:lnTo>
                  <a:pt x="2425954" y="1647443"/>
                </a:lnTo>
                <a:lnTo>
                  <a:pt x="2475307" y="1643020"/>
                </a:lnTo>
                <a:lnTo>
                  <a:pt x="2521759" y="1630265"/>
                </a:lnTo>
                <a:lnTo>
                  <a:pt x="2564534" y="1609955"/>
                </a:lnTo>
                <a:lnTo>
                  <a:pt x="2602856" y="1582865"/>
                </a:lnTo>
                <a:lnTo>
                  <a:pt x="2635949" y="1549772"/>
                </a:lnTo>
                <a:lnTo>
                  <a:pt x="2663039" y="1511450"/>
                </a:lnTo>
                <a:lnTo>
                  <a:pt x="2683349" y="1468675"/>
                </a:lnTo>
                <a:lnTo>
                  <a:pt x="2696104" y="1422223"/>
                </a:lnTo>
                <a:lnTo>
                  <a:pt x="2700528" y="1372869"/>
                </a:lnTo>
                <a:lnTo>
                  <a:pt x="2700528" y="274573"/>
                </a:lnTo>
                <a:lnTo>
                  <a:pt x="2696104" y="225220"/>
                </a:lnTo>
                <a:lnTo>
                  <a:pt x="2683349" y="178768"/>
                </a:lnTo>
                <a:lnTo>
                  <a:pt x="2663039" y="135993"/>
                </a:lnTo>
                <a:lnTo>
                  <a:pt x="2635949" y="97671"/>
                </a:lnTo>
                <a:lnTo>
                  <a:pt x="2602856" y="64578"/>
                </a:lnTo>
                <a:lnTo>
                  <a:pt x="2564534" y="37488"/>
                </a:lnTo>
                <a:lnTo>
                  <a:pt x="2521759" y="17178"/>
                </a:lnTo>
                <a:lnTo>
                  <a:pt x="2475307" y="4423"/>
                </a:lnTo>
                <a:lnTo>
                  <a:pt x="2425954" y="0"/>
                </a:lnTo>
                <a:close/>
              </a:path>
            </a:pathLst>
          </a:custGeom>
          <a:solidFill>
            <a:srgbClr val="EFF9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336673" y="4272483"/>
            <a:ext cx="186753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7585B"/>
                </a:solidFill>
                <a:latin typeface="Arial"/>
                <a:cs typeface="Arial"/>
              </a:rPr>
              <a:t>Échantillon</a:t>
            </a:r>
            <a:r>
              <a:rPr sz="1200" b="1" spc="-4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57585B"/>
                </a:solidFill>
                <a:latin typeface="Arial"/>
                <a:cs typeface="Arial"/>
              </a:rPr>
              <a:t>Permanent(e)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200" b="1" dirty="0">
                <a:solidFill>
                  <a:srgbClr val="57585B"/>
                </a:solidFill>
                <a:latin typeface="Arial"/>
                <a:cs typeface="Arial"/>
              </a:rPr>
              <a:t>Steekproef</a:t>
            </a:r>
            <a:r>
              <a:rPr sz="1200" b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57585B"/>
                </a:solidFill>
                <a:latin typeface="Arial"/>
                <a:cs typeface="Arial"/>
              </a:rPr>
              <a:t>(EPS)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73348" y="5187441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65" dirty="0">
                <a:solidFill>
                  <a:srgbClr val="57585B"/>
                </a:solidFill>
                <a:latin typeface="Arial MT"/>
                <a:cs typeface="Arial MT"/>
              </a:rPr>
              <a:t>€€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651247" y="3982211"/>
            <a:ext cx="2700655" cy="1647825"/>
          </a:xfrm>
          <a:custGeom>
            <a:avLst/>
            <a:gdLst/>
            <a:ahLst/>
            <a:cxnLst/>
            <a:rect l="l" t="t" r="r" b="b"/>
            <a:pathLst>
              <a:path w="2700654" h="1647825">
                <a:moveTo>
                  <a:pt x="2425954" y="0"/>
                </a:moveTo>
                <a:lnTo>
                  <a:pt x="274574" y="0"/>
                </a:lnTo>
                <a:lnTo>
                  <a:pt x="225220" y="4423"/>
                </a:lnTo>
                <a:lnTo>
                  <a:pt x="178768" y="17178"/>
                </a:lnTo>
                <a:lnTo>
                  <a:pt x="135993" y="37488"/>
                </a:lnTo>
                <a:lnTo>
                  <a:pt x="97671" y="64578"/>
                </a:lnTo>
                <a:lnTo>
                  <a:pt x="64578" y="97671"/>
                </a:lnTo>
                <a:lnTo>
                  <a:pt x="37488" y="135993"/>
                </a:lnTo>
                <a:lnTo>
                  <a:pt x="17178" y="178768"/>
                </a:lnTo>
                <a:lnTo>
                  <a:pt x="4423" y="225220"/>
                </a:lnTo>
                <a:lnTo>
                  <a:pt x="0" y="274574"/>
                </a:lnTo>
                <a:lnTo>
                  <a:pt x="0" y="1372870"/>
                </a:lnTo>
                <a:lnTo>
                  <a:pt x="4423" y="1422223"/>
                </a:lnTo>
                <a:lnTo>
                  <a:pt x="17178" y="1468675"/>
                </a:lnTo>
                <a:lnTo>
                  <a:pt x="37488" y="1511450"/>
                </a:lnTo>
                <a:lnTo>
                  <a:pt x="64578" y="1549772"/>
                </a:lnTo>
                <a:lnTo>
                  <a:pt x="97671" y="1582865"/>
                </a:lnTo>
                <a:lnTo>
                  <a:pt x="135993" y="1609955"/>
                </a:lnTo>
                <a:lnTo>
                  <a:pt x="178768" y="1630265"/>
                </a:lnTo>
                <a:lnTo>
                  <a:pt x="225220" y="1643020"/>
                </a:lnTo>
                <a:lnTo>
                  <a:pt x="274574" y="1647444"/>
                </a:lnTo>
                <a:lnTo>
                  <a:pt x="2425954" y="1647444"/>
                </a:lnTo>
                <a:lnTo>
                  <a:pt x="2475307" y="1643020"/>
                </a:lnTo>
                <a:lnTo>
                  <a:pt x="2521759" y="1630265"/>
                </a:lnTo>
                <a:lnTo>
                  <a:pt x="2564534" y="1609955"/>
                </a:lnTo>
                <a:lnTo>
                  <a:pt x="2602856" y="1582865"/>
                </a:lnTo>
                <a:lnTo>
                  <a:pt x="2635949" y="1549772"/>
                </a:lnTo>
                <a:lnTo>
                  <a:pt x="2663039" y="1511450"/>
                </a:lnTo>
                <a:lnTo>
                  <a:pt x="2683349" y="1468675"/>
                </a:lnTo>
                <a:lnTo>
                  <a:pt x="2696104" y="1422223"/>
                </a:lnTo>
                <a:lnTo>
                  <a:pt x="2700528" y="1372870"/>
                </a:lnTo>
                <a:lnTo>
                  <a:pt x="2700528" y="274574"/>
                </a:lnTo>
                <a:lnTo>
                  <a:pt x="2696104" y="225220"/>
                </a:lnTo>
                <a:lnTo>
                  <a:pt x="2683349" y="178768"/>
                </a:lnTo>
                <a:lnTo>
                  <a:pt x="2663039" y="135993"/>
                </a:lnTo>
                <a:lnTo>
                  <a:pt x="2635949" y="97671"/>
                </a:lnTo>
                <a:lnTo>
                  <a:pt x="2602856" y="64578"/>
                </a:lnTo>
                <a:lnTo>
                  <a:pt x="2564534" y="37488"/>
                </a:lnTo>
                <a:lnTo>
                  <a:pt x="2521759" y="17178"/>
                </a:lnTo>
                <a:lnTo>
                  <a:pt x="2475307" y="4423"/>
                </a:lnTo>
                <a:lnTo>
                  <a:pt x="2425954" y="0"/>
                </a:lnTo>
                <a:close/>
              </a:path>
            </a:pathLst>
          </a:custGeom>
          <a:solidFill>
            <a:srgbClr val="EFF9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5038725" y="4241419"/>
            <a:ext cx="192658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57585B"/>
                </a:solidFill>
                <a:latin typeface="Arial"/>
                <a:cs typeface="Arial"/>
              </a:rPr>
              <a:t>Diverse</a:t>
            </a:r>
            <a:r>
              <a:rPr sz="1200" b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b="1" spc="-10" dirty="0">
                <a:solidFill>
                  <a:srgbClr val="57585B"/>
                </a:solidFill>
                <a:latin typeface="Arial"/>
                <a:cs typeface="Arial"/>
              </a:rPr>
              <a:t>gegevensbronnen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904738" y="5156072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565" dirty="0">
                <a:solidFill>
                  <a:srgbClr val="57585B"/>
                </a:solidFill>
                <a:latin typeface="Arial MT"/>
                <a:cs typeface="Arial MT"/>
              </a:rPr>
              <a:t>€€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7463028" y="3988308"/>
            <a:ext cx="3313429" cy="1647825"/>
          </a:xfrm>
          <a:custGeom>
            <a:avLst/>
            <a:gdLst/>
            <a:ahLst/>
            <a:cxnLst/>
            <a:rect l="l" t="t" r="r" b="b"/>
            <a:pathLst>
              <a:path w="3313429" h="1647825">
                <a:moveTo>
                  <a:pt x="3038602" y="0"/>
                </a:moveTo>
                <a:lnTo>
                  <a:pt x="274574" y="0"/>
                </a:lnTo>
                <a:lnTo>
                  <a:pt x="225220" y="4423"/>
                </a:lnTo>
                <a:lnTo>
                  <a:pt x="178768" y="17178"/>
                </a:lnTo>
                <a:lnTo>
                  <a:pt x="135993" y="37488"/>
                </a:lnTo>
                <a:lnTo>
                  <a:pt x="97671" y="64578"/>
                </a:lnTo>
                <a:lnTo>
                  <a:pt x="64578" y="97671"/>
                </a:lnTo>
                <a:lnTo>
                  <a:pt x="37488" y="135993"/>
                </a:lnTo>
                <a:lnTo>
                  <a:pt x="17178" y="178768"/>
                </a:lnTo>
                <a:lnTo>
                  <a:pt x="4423" y="225220"/>
                </a:lnTo>
                <a:lnTo>
                  <a:pt x="0" y="274574"/>
                </a:lnTo>
                <a:lnTo>
                  <a:pt x="0" y="1372870"/>
                </a:lnTo>
                <a:lnTo>
                  <a:pt x="4423" y="1422223"/>
                </a:lnTo>
                <a:lnTo>
                  <a:pt x="17178" y="1468675"/>
                </a:lnTo>
                <a:lnTo>
                  <a:pt x="37488" y="1511450"/>
                </a:lnTo>
                <a:lnTo>
                  <a:pt x="64578" y="1549772"/>
                </a:lnTo>
                <a:lnTo>
                  <a:pt x="97671" y="1582865"/>
                </a:lnTo>
                <a:lnTo>
                  <a:pt x="135993" y="1609955"/>
                </a:lnTo>
                <a:lnTo>
                  <a:pt x="178768" y="1630265"/>
                </a:lnTo>
                <a:lnTo>
                  <a:pt x="225220" y="1643020"/>
                </a:lnTo>
                <a:lnTo>
                  <a:pt x="274574" y="1647444"/>
                </a:lnTo>
                <a:lnTo>
                  <a:pt x="3038602" y="1647444"/>
                </a:lnTo>
                <a:lnTo>
                  <a:pt x="3087955" y="1643020"/>
                </a:lnTo>
                <a:lnTo>
                  <a:pt x="3134407" y="1630265"/>
                </a:lnTo>
                <a:lnTo>
                  <a:pt x="3177182" y="1609955"/>
                </a:lnTo>
                <a:lnTo>
                  <a:pt x="3215504" y="1582865"/>
                </a:lnTo>
                <a:lnTo>
                  <a:pt x="3248597" y="1549772"/>
                </a:lnTo>
                <a:lnTo>
                  <a:pt x="3275687" y="1511450"/>
                </a:lnTo>
                <a:lnTo>
                  <a:pt x="3295997" y="1468675"/>
                </a:lnTo>
                <a:lnTo>
                  <a:pt x="3308752" y="1422223"/>
                </a:lnTo>
                <a:lnTo>
                  <a:pt x="3313176" y="1372870"/>
                </a:lnTo>
                <a:lnTo>
                  <a:pt x="3313176" y="274574"/>
                </a:lnTo>
                <a:lnTo>
                  <a:pt x="3308752" y="225220"/>
                </a:lnTo>
                <a:lnTo>
                  <a:pt x="3295997" y="178768"/>
                </a:lnTo>
                <a:lnTo>
                  <a:pt x="3275687" y="135993"/>
                </a:lnTo>
                <a:lnTo>
                  <a:pt x="3248597" y="97671"/>
                </a:lnTo>
                <a:lnTo>
                  <a:pt x="3215504" y="64578"/>
                </a:lnTo>
                <a:lnTo>
                  <a:pt x="3177182" y="37488"/>
                </a:lnTo>
                <a:lnTo>
                  <a:pt x="3134407" y="17178"/>
                </a:lnTo>
                <a:lnTo>
                  <a:pt x="3087955" y="4423"/>
                </a:lnTo>
                <a:lnTo>
                  <a:pt x="3038602" y="0"/>
                </a:lnTo>
                <a:close/>
              </a:path>
            </a:pathLst>
          </a:custGeom>
          <a:solidFill>
            <a:srgbClr val="FFFCE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003285" y="4247515"/>
            <a:ext cx="22320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</a:pPr>
            <a:r>
              <a:rPr sz="1200" b="1" i="1" spc="-10" dirty="0">
                <a:solidFill>
                  <a:srgbClr val="57585B"/>
                </a:solidFill>
                <a:latin typeface="Arial"/>
                <a:cs typeface="Arial"/>
              </a:rPr>
              <a:t>Enquête</a:t>
            </a:r>
            <a:endParaRPr sz="1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Uren</a:t>
            </a:r>
            <a:r>
              <a:rPr sz="1200" i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besteed</a:t>
            </a:r>
            <a:r>
              <a:rPr sz="1200" i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aan</a:t>
            </a:r>
            <a:r>
              <a:rPr sz="1200" i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informele</a:t>
            </a:r>
            <a:r>
              <a:rPr sz="120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20" dirty="0">
                <a:solidFill>
                  <a:srgbClr val="57585B"/>
                </a:solidFill>
                <a:latin typeface="Arial"/>
                <a:cs typeface="Arial"/>
              </a:rPr>
              <a:t>zorg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022842" y="5162169"/>
            <a:ext cx="19621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i="1" spc="-25" dirty="0">
                <a:solidFill>
                  <a:srgbClr val="57585B"/>
                </a:solidFill>
                <a:latin typeface="Arial"/>
                <a:cs typeface="Arial"/>
              </a:rPr>
              <a:t>€€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1877822" y="3970273"/>
            <a:ext cx="8983980" cy="1704975"/>
            <a:chOff x="1877822" y="3970273"/>
            <a:chExt cx="8983980" cy="1704975"/>
          </a:xfrm>
        </p:grpSpPr>
        <p:sp>
          <p:nvSpPr>
            <p:cNvPr id="28" name="object 28"/>
            <p:cNvSpPr/>
            <p:nvPr/>
          </p:nvSpPr>
          <p:spPr>
            <a:xfrm>
              <a:off x="3232404" y="4652771"/>
              <a:ext cx="5925820" cy="432434"/>
            </a:xfrm>
            <a:custGeom>
              <a:avLst/>
              <a:gdLst/>
              <a:ahLst/>
              <a:cxnLst/>
              <a:rect l="l" t="t" r="r" b="b"/>
              <a:pathLst>
                <a:path w="5925820" h="432435">
                  <a:moveTo>
                    <a:pt x="76187" y="355854"/>
                  </a:moveTo>
                  <a:lnTo>
                    <a:pt x="44437" y="355854"/>
                  </a:lnTo>
                  <a:lnTo>
                    <a:pt x="44437" y="0"/>
                  </a:lnTo>
                  <a:lnTo>
                    <a:pt x="31737" y="0"/>
                  </a:lnTo>
                  <a:lnTo>
                    <a:pt x="31737" y="355854"/>
                  </a:lnTo>
                  <a:lnTo>
                    <a:pt x="0" y="355854"/>
                  </a:lnTo>
                  <a:lnTo>
                    <a:pt x="38087" y="432054"/>
                  </a:lnTo>
                  <a:lnTo>
                    <a:pt x="69837" y="368554"/>
                  </a:lnTo>
                  <a:lnTo>
                    <a:pt x="76187" y="355854"/>
                  </a:lnTo>
                  <a:close/>
                </a:path>
                <a:path w="5925820" h="432435">
                  <a:moveTo>
                    <a:pt x="2842260" y="355854"/>
                  </a:moveTo>
                  <a:lnTo>
                    <a:pt x="2810510" y="355854"/>
                  </a:lnTo>
                  <a:lnTo>
                    <a:pt x="2810510" y="0"/>
                  </a:lnTo>
                  <a:lnTo>
                    <a:pt x="2797810" y="0"/>
                  </a:lnTo>
                  <a:lnTo>
                    <a:pt x="2797810" y="355854"/>
                  </a:lnTo>
                  <a:lnTo>
                    <a:pt x="2766060" y="355854"/>
                  </a:lnTo>
                  <a:lnTo>
                    <a:pt x="2804160" y="432054"/>
                  </a:lnTo>
                  <a:lnTo>
                    <a:pt x="2835910" y="368554"/>
                  </a:lnTo>
                  <a:lnTo>
                    <a:pt x="2842260" y="355854"/>
                  </a:lnTo>
                  <a:close/>
                </a:path>
                <a:path w="5925820" h="432435">
                  <a:moveTo>
                    <a:pt x="5925312" y="355854"/>
                  </a:moveTo>
                  <a:lnTo>
                    <a:pt x="5893562" y="355854"/>
                  </a:lnTo>
                  <a:lnTo>
                    <a:pt x="5893562" y="0"/>
                  </a:lnTo>
                  <a:lnTo>
                    <a:pt x="5880862" y="0"/>
                  </a:lnTo>
                  <a:lnTo>
                    <a:pt x="5880862" y="355854"/>
                  </a:lnTo>
                  <a:lnTo>
                    <a:pt x="5849112" y="355854"/>
                  </a:lnTo>
                  <a:lnTo>
                    <a:pt x="5887212" y="432054"/>
                  </a:lnTo>
                  <a:lnTo>
                    <a:pt x="5918962" y="368554"/>
                  </a:lnTo>
                  <a:lnTo>
                    <a:pt x="5925312" y="355854"/>
                  </a:lnTo>
                  <a:close/>
                </a:path>
              </a:pathLst>
            </a:custGeom>
            <a:solidFill>
              <a:srgbClr val="555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890522" y="3982973"/>
              <a:ext cx="8958580" cy="1679575"/>
            </a:xfrm>
            <a:custGeom>
              <a:avLst/>
              <a:gdLst/>
              <a:ahLst/>
              <a:cxnLst/>
              <a:rect l="l" t="t" r="r" b="b"/>
              <a:pathLst>
                <a:path w="8958580" h="1679575">
                  <a:moveTo>
                    <a:pt x="0" y="279907"/>
                  </a:moveTo>
                  <a:lnTo>
                    <a:pt x="3664" y="234512"/>
                  </a:lnTo>
                  <a:lnTo>
                    <a:pt x="14272" y="191446"/>
                  </a:lnTo>
                  <a:lnTo>
                    <a:pt x="31248" y="151287"/>
                  </a:lnTo>
                  <a:lnTo>
                    <a:pt x="54014" y="114610"/>
                  </a:lnTo>
                  <a:lnTo>
                    <a:pt x="81994" y="81994"/>
                  </a:lnTo>
                  <a:lnTo>
                    <a:pt x="114610" y="54014"/>
                  </a:lnTo>
                  <a:lnTo>
                    <a:pt x="151287" y="31248"/>
                  </a:lnTo>
                  <a:lnTo>
                    <a:pt x="191446" y="14272"/>
                  </a:lnTo>
                  <a:lnTo>
                    <a:pt x="234512" y="3664"/>
                  </a:lnTo>
                  <a:lnTo>
                    <a:pt x="279907" y="0"/>
                  </a:lnTo>
                  <a:lnTo>
                    <a:pt x="8678164" y="0"/>
                  </a:lnTo>
                  <a:lnTo>
                    <a:pt x="8723559" y="3664"/>
                  </a:lnTo>
                  <a:lnTo>
                    <a:pt x="8766625" y="14272"/>
                  </a:lnTo>
                  <a:lnTo>
                    <a:pt x="8806784" y="31248"/>
                  </a:lnTo>
                  <a:lnTo>
                    <a:pt x="8843461" y="54014"/>
                  </a:lnTo>
                  <a:lnTo>
                    <a:pt x="8876077" y="81994"/>
                  </a:lnTo>
                  <a:lnTo>
                    <a:pt x="8904057" y="114610"/>
                  </a:lnTo>
                  <a:lnTo>
                    <a:pt x="8926823" y="151287"/>
                  </a:lnTo>
                  <a:lnTo>
                    <a:pt x="8943799" y="191446"/>
                  </a:lnTo>
                  <a:lnTo>
                    <a:pt x="8954407" y="234512"/>
                  </a:lnTo>
                  <a:lnTo>
                    <a:pt x="8958072" y="279907"/>
                  </a:lnTo>
                  <a:lnTo>
                    <a:pt x="8958072" y="1399539"/>
                  </a:lnTo>
                  <a:lnTo>
                    <a:pt x="8954407" y="1444935"/>
                  </a:lnTo>
                  <a:lnTo>
                    <a:pt x="8943799" y="1488001"/>
                  </a:lnTo>
                  <a:lnTo>
                    <a:pt x="8926823" y="1528160"/>
                  </a:lnTo>
                  <a:lnTo>
                    <a:pt x="8904057" y="1564837"/>
                  </a:lnTo>
                  <a:lnTo>
                    <a:pt x="8876077" y="1597453"/>
                  </a:lnTo>
                  <a:lnTo>
                    <a:pt x="8843461" y="1625433"/>
                  </a:lnTo>
                  <a:lnTo>
                    <a:pt x="8806784" y="1648199"/>
                  </a:lnTo>
                  <a:lnTo>
                    <a:pt x="8766625" y="1665175"/>
                  </a:lnTo>
                  <a:lnTo>
                    <a:pt x="8723559" y="1675783"/>
                  </a:lnTo>
                  <a:lnTo>
                    <a:pt x="8678164" y="1679448"/>
                  </a:lnTo>
                  <a:lnTo>
                    <a:pt x="279907" y="1679448"/>
                  </a:lnTo>
                  <a:lnTo>
                    <a:pt x="234512" y="1675783"/>
                  </a:lnTo>
                  <a:lnTo>
                    <a:pt x="191446" y="1665175"/>
                  </a:lnTo>
                  <a:lnTo>
                    <a:pt x="151287" y="1648199"/>
                  </a:lnTo>
                  <a:lnTo>
                    <a:pt x="114610" y="1625433"/>
                  </a:lnTo>
                  <a:lnTo>
                    <a:pt x="81994" y="1597453"/>
                  </a:lnTo>
                  <a:lnTo>
                    <a:pt x="54014" y="1564837"/>
                  </a:lnTo>
                  <a:lnTo>
                    <a:pt x="31248" y="1528160"/>
                  </a:lnTo>
                  <a:lnTo>
                    <a:pt x="14272" y="1488001"/>
                  </a:lnTo>
                  <a:lnTo>
                    <a:pt x="3664" y="1444935"/>
                  </a:lnTo>
                  <a:lnTo>
                    <a:pt x="0" y="1399539"/>
                  </a:lnTo>
                  <a:lnTo>
                    <a:pt x="0" y="279907"/>
                  </a:lnTo>
                  <a:close/>
                </a:path>
              </a:pathLst>
            </a:custGeom>
            <a:ln w="25400">
              <a:solidFill>
                <a:srgbClr val="C750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0" name="object 30"/>
          <p:cNvGrpSpPr/>
          <p:nvPr/>
        </p:nvGrpSpPr>
        <p:grpSpPr>
          <a:xfrm>
            <a:off x="1952498" y="5730494"/>
            <a:ext cx="8983980" cy="781685"/>
            <a:chOff x="1952498" y="5730494"/>
            <a:chExt cx="8983980" cy="781685"/>
          </a:xfrm>
        </p:grpSpPr>
        <p:sp>
          <p:nvSpPr>
            <p:cNvPr id="31" name="object 31"/>
            <p:cNvSpPr/>
            <p:nvPr/>
          </p:nvSpPr>
          <p:spPr>
            <a:xfrm>
              <a:off x="1965198" y="5743194"/>
              <a:ext cx="8958580" cy="756285"/>
            </a:xfrm>
            <a:custGeom>
              <a:avLst/>
              <a:gdLst/>
              <a:ahLst/>
              <a:cxnLst/>
              <a:rect l="l" t="t" r="r" b="b"/>
              <a:pathLst>
                <a:path w="8958580" h="756285">
                  <a:moveTo>
                    <a:pt x="8832088" y="0"/>
                  </a:moveTo>
                  <a:lnTo>
                    <a:pt x="125983" y="0"/>
                  </a:lnTo>
                  <a:lnTo>
                    <a:pt x="76938" y="9899"/>
                  </a:lnTo>
                  <a:lnTo>
                    <a:pt x="36893" y="36898"/>
                  </a:lnTo>
                  <a:lnTo>
                    <a:pt x="9898" y="76943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0"/>
                  </a:lnTo>
                  <a:lnTo>
                    <a:pt x="36893" y="719005"/>
                  </a:lnTo>
                  <a:lnTo>
                    <a:pt x="76938" y="746004"/>
                  </a:lnTo>
                  <a:lnTo>
                    <a:pt x="125983" y="755903"/>
                  </a:lnTo>
                  <a:lnTo>
                    <a:pt x="8832088" y="755903"/>
                  </a:lnTo>
                  <a:lnTo>
                    <a:pt x="8881133" y="746004"/>
                  </a:lnTo>
                  <a:lnTo>
                    <a:pt x="8921178" y="719005"/>
                  </a:lnTo>
                  <a:lnTo>
                    <a:pt x="8948173" y="678960"/>
                  </a:lnTo>
                  <a:lnTo>
                    <a:pt x="8958072" y="629919"/>
                  </a:lnTo>
                  <a:lnTo>
                    <a:pt x="8958072" y="125983"/>
                  </a:lnTo>
                  <a:lnTo>
                    <a:pt x="8948173" y="76943"/>
                  </a:lnTo>
                  <a:lnTo>
                    <a:pt x="8921178" y="36898"/>
                  </a:lnTo>
                  <a:lnTo>
                    <a:pt x="8881133" y="9899"/>
                  </a:lnTo>
                  <a:lnTo>
                    <a:pt x="8832088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1965198" y="5743194"/>
              <a:ext cx="8958580" cy="756285"/>
            </a:xfrm>
            <a:custGeom>
              <a:avLst/>
              <a:gdLst/>
              <a:ahLst/>
              <a:cxnLst/>
              <a:rect l="l" t="t" r="r" b="b"/>
              <a:pathLst>
                <a:path w="8958580" h="756285">
                  <a:moveTo>
                    <a:pt x="0" y="125983"/>
                  </a:moveTo>
                  <a:lnTo>
                    <a:pt x="9898" y="76943"/>
                  </a:lnTo>
                  <a:lnTo>
                    <a:pt x="36893" y="36898"/>
                  </a:lnTo>
                  <a:lnTo>
                    <a:pt x="76938" y="9899"/>
                  </a:lnTo>
                  <a:lnTo>
                    <a:pt x="125983" y="0"/>
                  </a:lnTo>
                  <a:lnTo>
                    <a:pt x="8832088" y="0"/>
                  </a:lnTo>
                  <a:lnTo>
                    <a:pt x="8881133" y="9899"/>
                  </a:lnTo>
                  <a:lnTo>
                    <a:pt x="8921178" y="36898"/>
                  </a:lnTo>
                  <a:lnTo>
                    <a:pt x="8948173" y="76943"/>
                  </a:lnTo>
                  <a:lnTo>
                    <a:pt x="8958072" y="125983"/>
                  </a:lnTo>
                  <a:lnTo>
                    <a:pt x="8958072" y="629919"/>
                  </a:lnTo>
                  <a:lnTo>
                    <a:pt x="8948173" y="678960"/>
                  </a:lnTo>
                  <a:lnTo>
                    <a:pt x="8921178" y="719005"/>
                  </a:lnTo>
                  <a:lnTo>
                    <a:pt x="8881133" y="746004"/>
                  </a:lnTo>
                  <a:lnTo>
                    <a:pt x="8832088" y="755903"/>
                  </a:lnTo>
                  <a:lnTo>
                    <a:pt x="125983" y="755903"/>
                  </a:lnTo>
                  <a:lnTo>
                    <a:pt x="76938" y="746004"/>
                  </a:lnTo>
                  <a:lnTo>
                    <a:pt x="36893" y="719005"/>
                  </a:lnTo>
                  <a:lnTo>
                    <a:pt x="9898" y="678960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3299840" y="5828182"/>
            <a:ext cx="623697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𝐾𝑜𝑠𝑡𝑒𝑛</a:t>
            </a:r>
            <a:r>
              <a:rPr sz="2700" baseline="1543" dirty="0">
                <a:solidFill>
                  <a:srgbClr val="FFFFFF"/>
                </a:solidFill>
                <a:latin typeface="Cambria Math"/>
                <a:cs typeface="Cambria Math"/>
              </a:rPr>
              <a:t>Τ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𝑝𝑒𝑟𝑠𝑜𝑜𝑛</a:t>
            </a:r>
            <a:r>
              <a:rPr sz="1800" spc="-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×</a:t>
            </a:r>
            <a:r>
              <a:rPr sz="1800" spc="-5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ℎ𝑢𝑖𝑑𝑖𝑔𝑒</a:t>
            </a:r>
            <a:r>
              <a:rPr sz="1800" spc="-1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𝑝𝑟𝑒𝑣𝑎𝑙𝑒𝑛𝑡𝑖𝑒</a:t>
            </a:r>
            <a:r>
              <a:rPr sz="1800" spc="-1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𝑑𝑒𝑚𝑒𝑛𝑡𝑖𝑒</a:t>
            </a:r>
            <a:r>
              <a:rPr sz="1800" spc="-1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𝑖𝑛</a:t>
            </a:r>
            <a:r>
              <a:rPr sz="1800" spc="-20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dirty="0">
                <a:solidFill>
                  <a:srgbClr val="FFFFFF"/>
                </a:solidFill>
                <a:latin typeface="Cambria Math"/>
                <a:cs typeface="Cambria Math"/>
              </a:rPr>
              <a:t>𝐵𝑒𝑙𝑔𝑖ë</a:t>
            </a:r>
            <a:r>
              <a:rPr sz="1800" spc="45" dirty="0">
                <a:solidFill>
                  <a:srgbClr val="FFFFFF"/>
                </a:solidFill>
                <a:latin typeface="Cambria Math"/>
                <a:cs typeface="Cambria Math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Cambria Math"/>
                <a:cs typeface="Cambria Math"/>
              </a:rPr>
              <a:t>=</a:t>
            </a:r>
            <a:endParaRPr sz="1800">
              <a:latin typeface="Cambria Math"/>
              <a:cs typeface="Cambria Math"/>
            </a:endParaRPr>
          </a:p>
          <a:p>
            <a:pPr marL="48260" algn="ctr">
              <a:lnSpc>
                <a:spcPct val="10000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Totale</a:t>
            </a:r>
            <a:r>
              <a:rPr sz="18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kosten</a:t>
            </a:r>
            <a:r>
              <a:rPr sz="1800" b="1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van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dementie</a:t>
            </a:r>
            <a:r>
              <a:rPr sz="1800" b="1" spc="-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in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België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80" dirty="0"/>
              <a:t>Gegevensbronnen</a:t>
            </a:r>
            <a:r>
              <a:rPr spc="365" dirty="0"/>
              <a:t> </a:t>
            </a:r>
            <a:r>
              <a:rPr spc="145" dirty="0"/>
              <a:t>voor</a:t>
            </a:r>
            <a:r>
              <a:rPr spc="390" dirty="0"/>
              <a:t> </a:t>
            </a:r>
            <a:r>
              <a:rPr spc="175" dirty="0"/>
              <a:t>prevalentie</a:t>
            </a:r>
            <a:r>
              <a:rPr spc="365" dirty="0"/>
              <a:t> </a:t>
            </a:r>
            <a:r>
              <a:rPr spc="95" dirty="0"/>
              <a:t>en</a:t>
            </a:r>
            <a:r>
              <a:rPr spc="400" dirty="0"/>
              <a:t> </a:t>
            </a:r>
            <a:r>
              <a:rPr spc="160" dirty="0"/>
              <a:t>kosten</a:t>
            </a:r>
            <a:r>
              <a:rPr spc="385" dirty="0"/>
              <a:t> </a:t>
            </a:r>
            <a:r>
              <a:rPr spc="165" dirty="0"/>
              <a:t>formele</a:t>
            </a:r>
            <a:r>
              <a:rPr spc="385" dirty="0"/>
              <a:t> </a:t>
            </a:r>
            <a:r>
              <a:rPr spc="125" dirty="0"/>
              <a:t>zorg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775460" y="2082873"/>
          <a:ext cx="7877809" cy="18548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07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34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68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223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91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723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Criteria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19050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33679" marR="95885" indent="-131445">
                        <a:lnSpc>
                          <a:spcPct val="114500"/>
                        </a:lnSpc>
                        <a:spcBef>
                          <a:spcPts val="465"/>
                        </a:spcBef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EuroCoDe-model*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430" algn="ctr">
                        <a:lnSpc>
                          <a:spcPts val="1220"/>
                        </a:lnSpc>
                      </a:pPr>
                      <a:r>
                        <a:rPr sz="1100" b="1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EPS</a:t>
                      </a:r>
                      <a:r>
                        <a:rPr sz="1100" b="1" spc="-35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5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–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47320" marR="127635" algn="ctr">
                        <a:lnSpc>
                          <a:spcPts val="1520"/>
                        </a:lnSpc>
                        <a:spcBef>
                          <a:spcPts val="75"/>
                        </a:spcBef>
                      </a:pPr>
                      <a:r>
                        <a:rPr sz="1100" b="1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Antidementia-</a:t>
                      </a: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medicatie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0200" marR="117475" indent="-195580">
                        <a:lnSpc>
                          <a:spcPct val="114500"/>
                        </a:lnSpc>
                        <a:spcBef>
                          <a:spcPts val="465"/>
                        </a:spcBef>
                      </a:pPr>
                      <a:r>
                        <a:rPr sz="1100" b="1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Gezondheids-</a:t>
                      </a: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enquête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78765" marR="236220" indent="-40005">
                        <a:lnSpc>
                          <a:spcPct val="114500"/>
                        </a:lnSpc>
                        <a:spcBef>
                          <a:spcPts val="465"/>
                        </a:spcBef>
                      </a:pPr>
                      <a:r>
                        <a:rPr sz="1100" b="1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Sterfte-</a:t>
                      </a: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cijfers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09880">
                        <a:lnSpc>
                          <a:spcPts val="1220"/>
                        </a:lnSpc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Minimale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276225" marR="238760" indent="-32384">
                        <a:lnSpc>
                          <a:spcPts val="1520"/>
                        </a:lnSpc>
                        <a:spcBef>
                          <a:spcPts val="75"/>
                        </a:spcBef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Ziekenhuis Gegevens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4465" marR="155575" indent="55880">
                        <a:lnSpc>
                          <a:spcPct val="114500"/>
                        </a:lnSpc>
                        <a:spcBef>
                          <a:spcPts val="465"/>
                        </a:spcBef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Intego netwerk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59055" marB="0"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Casusdefinitie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1910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4889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71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15"/>
                        </a:spcBef>
                      </a:pP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Populatiedekking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9080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000" spc="-50" dirty="0">
                          <a:solidFill>
                            <a:srgbClr val="C75018"/>
                          </a:solidFill>
                          <a:latin typeface="Segoe UI Emoji"/>
                          <a:cs typeface="Segoe UI Emoji"/>
                        </a:rPr>
                        <a:t>🔴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8DA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b="1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Jaarlijkse</a:t>
                      </a:r>
                      <a:r>
                        <a:rPr sz="1100" b="1" spc="-55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update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FFF7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lnB w="12700">
                      <a:solidFill>
                        <a:srgbClr val="BBCF00"/>
                      </a:solidFill>
                      <a:prstDash val="solid"/>
                    </a:lnB>
                    <a:solidFill>
                      <a:srgbClr val="C9DC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9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100" b="1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Link</a:t>
                      </a:r>
                      <a:r>
                        <a:rPr sz="1100" b="1" spc="-25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100" b="1" spc="-10" dirty="0">
                          <a:solidFill>
                            <a:srgbClr val="373737"/>
                          </a:solidFill>
                          <a:latin typeface="Arial"/>
                          <a:cs typeface="Arial"/>
                        </a:rPr>
                        <a:t>kostgegevens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48260" marB="0">
                    <a:lnT w="12700">
                      <a:solidFill>
                        <a:srgbClr val="BBCF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-50" dirty="0">
                          <a:solidFill>
                            <a:srgbClr val="C75018"/>
                          </a:solidFill>
                          <a:latin typeface="Segoe UI Emoji"/>
                          <a:cs typeface="Segoe UI Emoji"/>
                        </a:rPr>
                        <a:t>🔴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solidFill>
                      <a:srgbClr val="F8DACC"/>
                    </a:solidFill>
                  </a:tcPr>
                </a:tc>
                <a:tc>
                  <a:txBody>
                    <a:bodyPr/>
                    <a:lstStyle/>
                    <a:p>
                      <a:pPr marL="10795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marL="10160"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1050" dirty="0">
                          <a:solidFill>
                            <a:srgbClr val="39AA35"/>
                          </a:solidFill>
                          <a:latin typeface="Segoe UI Emoji"/>
                          <a:cs typeface="Segoe UI Emoji"/>
                        </a:rPr>
                        <a:t>🟢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solidFill>
                      <a:srgbClr val="C9DC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-50" dirty="0">
                          <a:solidFill>
                            <a:srgbClr val="C75018"/>
                          </a:solidFill>
                          <a:latin typeface="Segoe UI Emoji"/>
                          <a:cs typeface="Segoe UI Emoji"/>
                        </a:rPr>
                        <a:t>🔴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solidFill>
                      <a:srgbClr val="F8DA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000" spc="-50" dirty="0">
                          <a:solidFill>
                            <a:srgbClr val="C75018"/>
                          </a:solidFill>
                          <a:latin typeface="Segoe UI Emoji"/>
                          <a:cs typeface="Segoe UI Emoji"/>
                        </a:rPr>
                        <a:t>🔴</a:t>
                      </a:r>
                      <a:endParaRPr sz="1000">
                        <a:latin typeface="Segoe UI Emoji"/>
                        <a:cs typeface="Segoe UI Emoji"/>
                      </a:endParaRPr>
                    </a:p>
                  </a:txBody>
                  <a:tcPr marL="0" marR="0" marT="55244" marB="0">
                    <a:lnT w="12700">
                      <a:solidFill>
                        <a:srgbClr val="BBCF00"/>
                      </a:solidFill>
                      <a:prstDash val="solid"/>
                    </a:lnT>
                    <a:solidFill>
                      <a:srgbClr val="F8DACC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0"/>
                        </a:spcBef>
                      </a:pPr>
                      <a:r>
                        <a:rPr sz="900" spc="975" dirty="0">
                          <a:solidFill>
                            <a:srgbClr val="F19D00"/>
                          </a:solidFill>
                          <a:latin typeface="Segoe UI Emoji"/>
                          <a:cs typeface="Segoe UI Emoji"/>
                        </a:rPr>
                        <a:t>🟠</a:t>
                      </a:r>
                      <a:endParaRPr sz="900">
                        <a:latin typeface="Segoe UI Emoji"/>
                        <a:cs typeface="Segoe UI Emoji"/>
                      </a:endParaRPr>
                    </a:p>
                  </a:txBody>
                  <a:tcPr marL="0" marR="0" marT="63500" marB="0">
                    <a:lnT w="12700">
                      <a:solidFill>
                        <a:srgbClr val="BBCF00"/>
                      </a:solidFill>
                      <a:prstDash val="solid"/>
                    </a:lnT>
                    <a:solidFill>
                      <a:srgbClr val="FFF7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object 6"/>
          <p:cNvSpPr/>
          <p:nvPr/>
        </p:nvSpPr>
        <p:spPr>
          <a:xfrm>
            <a:off x="2927604" y="1944623"/>
            <a:ext cx="2490470" cy="2232660"/>
          </a:xfrm>
          <a:custGeom>
            <a:avLst/>
            <a:gdLst/>
            <a:ahLst/>
            <a:cxnLst/>
            <a:rect l="l" t="t" r="r" b="b"/>
            <a:pathLst>
              <a:path w="2490470" h="2232660">
                <a:moveTo>
                  <a:pt x="1036319" y="1116329"/>
                </a:moveTo>
                <a:lnTo>
                  <a:pt x="1037266" y="1058879"/>
                </a:lnTo>
                <a:lnTo>
                  <a:pt x="1040073" y="1002183"/>
                </a:lnTo>
                <a:lnTo>
                  <a:pt x="1044696" y="946311"/>
                </a:lnTo>
                <a:lnTo>
                  <a:pt x="1051090" y="891335"/>
                </a:lnTo>
                <a:lnTo>
                  <a:pt x="1059208" y="837324"/>
                </a:lnTo>
                <a:lnTo>
                  <a:pt x="1069005" y="784347"/>
                </a:lnTo>
                <a:lnTo>
                  <a:pt x="1080434" y="732477"/>
                </a:lnTo>
                <a:lnTo>
                  <a:pt x="1093452" y="681781"/>
                </a:lnTo>
                <a:lnTo>
                  <a:pt x="1108010" y="632331"/>
                </a:lnTo>
                <a:lnTo>
                  <a:pt x="1124065" y="584197"/>
                </a:lnTo>
                <a:lnTo>
                  <a:pt x="1141570" y="537448"/>
                </a:lnTo>
                <a:lnTo>
                  <a:pt x="1160480" y="492156"/>
                </a:lnTo>
                <a:lnTo>
                  <a:pt x="1180749" y="448389"/>
                </a:lnTo>
                <a:lnTo>
                  <a:pt x="1202330" y="406218"/>
                </a:lnTo>
                <a:lnTo>
                  <a:pt x="1225180" y="365713"/>
                </a:lnTo>
                <a:lnTo>
                  <a:pt x="1249251" y="326945"/>
                </a:lnTo>
                <a:lnTo>
                  <a:pt x="1274498" y="289983"/>
                </a:lnTo>
                <a:lnTo>
                  <a:pt x="1300876" y="254898"/>
                </a:lnTo>
                <a:lnTo>
                  <a:pt x="1328338" y="221759"/>
                </a:lnTo>
                <a:lnTo>
                  <a:pt x="1356839" y="190637"/>
                </a:lnTo>
                <a:lnTo>
                  <a:pt x="1386334" y="161602"/>
                </a:lnTo>
                <a:lnTo>
                  <a:pt x="1416777" y="134724"/>
                </a:lnTo>
                <a:lnTo>
                  <a:pt x="1448121" y="110073"/>
                </a:lnTo>
                <a:lnTo>
                  <a:pt x="1480321" y="87719"/>
                </a:lnTo>
                <a:lnTo>
                  <a:pt x="1513333" y="67732"/>
                </a:lnTo>
                <a:lnTo>
                  <a:pt x="1581604" y="35141"/>
                </a:lnTo>
                <a:lnTo>
                  <a:pt x="1652569" y="12861"/>
                </a:lnTo>
                <a:lnTo>
                  <a:pt x="1725862" y="1452"/>
                </a:lnTo>
                <a:lnTo>
                  <a:pt x="1763268" y="0"/>
                </a:lnTo>
                <a:lnTo>
                  <a:pt x="1800673" y="1452"/>
                </a:lnTo>
                <a:lnTo>
                  <a:pt x="1873966" y="12861"/>
                </a:lnTo>
                <a:lnTo>
                  <a:pt x="1944931" y="35141"/>
                </a:lnTo>
                <a:lnTo>
                  <a:pt x="2013202" y="67732"/>
                </a:lnTo>
                <a:lnTo>
                  <a:pt x="2046214" y="87719"/>
                </a:lnTo>
                <a:lnTo>
                  <a:pt x="2078414" y="110073"/>
                </a:lnTo>
                <a:lnTo>
                  <a:pt x="2109758" y="134724"/>
                </a:lnTo>
                <a:lnTo>
                  <a:pt x="2140201" y="161602"/>
                </a:lnTo>
                <a:lnTo>
                  <a:pt x="2169696" y="190637"/>
                </a:lnTo>
                <a:lnTo>
                  <a:pt x="2198197" y="221759"/>
                </a:lnTo>
                <a:lnTo>
                  <a:pt x="2225659" y="254898"/>
                </a:lnTo>
                <a:lnTo>
                  <a:pt x="2252037" y="289983"/>
                </a:lnTo>
                <a:lnTo>
                  <a:pt x="2277284" y="326945"/>
                </a:lnTo>
                <a:lnTo>
                  <a:pt x="2301355" y="365713"/>
                </a:lnTo>
                <a:lnTo>
                  <a:pt x="2324205" y="406218"/>
                </a:lnTo>
                <a:lnTo>
                  <a:pt x="2345786" y="448389"/>
                </a:lnTo>
                <a:lnTo>
                  <a:pt x="2366055" y="492156"/>
                </a:lnTo>
                <a:lnTo>
                  <a:pt x="2384965" y="537448"/>
                </a:lnTo>
                <a:lnTo>
                  <a:pt x="2402470" y="584197"/>
                </a:lnTo>
                <a:lnTo>
                  <a:pt x="2418525" y="632331"/>
                </a:lnTo>
                <a:lnTo>
                  <a:pt x="2433083" y="681781"/>
                </a:lnTo>
                <a:lnTo>
                  <a:pt x="2446101" y="732477"/>
                </a:lnTo>
                <a:lnTo>
                  <a:pt x="2457530" y="784347"/>
                </a:lnTo>
                <a:lnTo>
                  <a:pt x="2467327" y="837324"/>
                </a:lnTo>
                <a:lnTo>
                  <a:pt x="2475445" y="891335"/>
                </a:lnTo>
                <a:lnTo>
                  <a:pt x="2481839" y="946311"/>
                </a:lnTo>
                <a:lnTo>
                  <a:pt x="2486462" y="1002183"/>
                </a:lnTo>
                <a:lnTo>
                  <a:pt x="2489269" y="1058879"/>
                </a:lnTo>
                <a:lnTo>
                  <a:pt x="2490216" y="1116329"/>
                </a:lnTo>
                <a:lnTo>
                  <a:pt x="2489269" y="1173780"/>
                </a:lnTo>
                <a:lnTo>
                  <a:pt x="2486462" y="1230476"/>
                </a:lnTo>
                <a:lnTo>
                  <a:pt x="2481839" y="1286348"/>
                </a:lnTo>
                <a:lnTo>
                  <a:pt x="2475445" y="1341324"/>
                </a:lnTo>
                <a:lnTo>
                  <a:pt x="2467327" y="1395335"/>
                </a:lnTo>
                <a:lnTo>
                  <a:pt x="2457530" y="1448312"/>
                </a:lnTo>
                <a:lnTo>
                  <a:pt x="2446101" y="1500182"/>
                </a:lnTo>
                <a:lnTo>
                  <a:pt x="2433083" y="1550878"/>
                </a:lnTo>
                <a:lnTo>
                  <a:pt x="2418525" y="1600328"/>
                </a:lnTo>
                <a:lnTo>
                  <a:pt x="2402470" y="1648462"/>
                </a:lnTo>
                <a:lnTo>
                  <a:pt x="2384965" y="1695211"/>
                </a:lnTo>
                <a:lnTo>
                  <a:pt x="2366055" y="1740503"/>
                </a:lnTo>
                <a:lnTo>
                  <a:pt x="2345786" y="1784270"/>
                </a:lnTo>
                <a:lnTo>
                  <a:pt x="2324205" y="1826441"/>
                </a:lnTo>
                <a:lnTo>
                  <a:pt x="2301355" y="1866946"/>
                </a:lnTo>
                <a:lnTo>
                  <a:pt x="2277284" y="1905714"/>
                </a:lnTo>
                <a:lnTo>
                  <a:pt x="2252037" y="1942676"/>
                </a:lnTo>
                <a:lnTo>
                  <a:pt x="2225659" y="1977761"/>
                </a:lnTo>
                <a:lnTo>
                  <a:pt x="2198197" y="2010900"/>
                </a:lnTo>
                <a:lnTo>
                  <a:pt x="2169696" y="2042022"/>
                </a:lnTo>
                <a:lnTo>
                  <a:pt x="2140201" y="2071057"/>
                </a:lnTo>
                <a:lnTo>
                  <a:pt x="2109758" y="2097935"/>
                </a:lnTo>
                <a:lnTo>
                  <a:pt x="2078414" y="2122586"/>
                </a:lnTo>
                <a:lnTo>
                  <a:pt x="2046214" y="2144940"/>
                </a:lnTo>
                <a:lnTo>
                  <a:pt x="2013202" y="2164927"/>
                </a:lnTo>
                <a:lnTo>
                  <a:pt x="1944931" y="2197518"/>
                </a:lnTo>
                <a:lnTo>
                  <a:pt x="1873966" y="2219798"/>
                </a:lnTo>
                <a:lnTo>
                  <a:pt x="1800673" y="2231207"/>
                </a:lnTo>
                <a:lnTo>
                  <a:pt x="1763268" y="2232660"/>
                </a:lnTo>
                <a:lnTo>
                  <a:pt x="1725862" y="2231207"/>
                </a:lnTo>
                <a:lnTo>
                  <a:pt x="1652569" y="2219798"/>
                </a:lnTo>
                <a:lnTo>
                  <a:pt x="1581604" y="2197518"/>
                </a:lnTo>
                <a:lnTo>
                  <a:pt x="1513333" y="2164927"/>
                </a:lnTo>
                <a:lnTo>
                  <a:pt x="1480321" y="2144940"/>
                </a:lnTo>
                <a:lnTo>
                  <a:pt x="1448121" y="2122586"/>
                </a:lnTo>
                <a:lnTo>
                  <a:pt x="1416777" y="2097935"/>
                </a:lnTo>
                <a:lnTo>
                  <a:pt x="1386334" y="2071057"/>
                </a:lnTo>
                <a:lnTo>
                  <a:pt x="1356839" y="2042022"/>
                </a:lnTo>
                <a:lnTo>
                  <a:pt x="1328338" y="2010900"/>
                </a:lnTo>
                <a:lnTo>
                  <a:pt x="1300876" y="1977761"/>
                </a:lnTo>
                <a:lnTo>
                  <a:pt x="1274498" y="1942676"/>
                </a:lnTo>
                <a:lnTo>
                  <a:pt x="1249251" y="1905714"/>
                </a:lnTo>
                <a:lnTo>
                  <a:pt x="1225180" y="1866946"/>
                </a:lnTo>
                <a:lnTo>
                  <a:pt x="1202330" y="1826441"/>
                </a:lnTo>
                <a:lnTo>
                  <a:pt x="1180749" y="1784270"/>
                </a:lnTo>
                <a:lnTo>
                  <a:pt x="1160480" y="1740503"/>
                </a:lnTo>
                <a:lnTo>
                  <a:pt x="1141570" y="1695211"/>
                </a:lnTo>
                <a:lnTo>
                  <a:pt x="1124065" y="1648462"/>
                </a:lnTo>
                <a:lnTo>
                  <a:pt x="1108010" y="1600328"/>
                </a:lnTo>
                <a:lnTo>
                  <a:pt x="1093452" y="1550878"/>
                </a:lnTo>
                <a:lnTo>
                  <a:pt x="1080434" y="1500182"/>
                </a:lnTo>
                <a:lnTo>
                  <a:pt x="1069005" y="1448312"/>
                </a:lnTo>
                <a:lnTo>
                  <a:pt x="1059208" y="1395335"/>
                </a:lnTo>
                <a:lnTo>
                  <a:pt x="1051090" y="1341324"/>
                </a:lnTo>
                <a:lnTo>
                  <a:pt x="1044696" y="1286348"/>
                </a:lnTo>
                <a:lnTo>
                  <a:pt x="1040073" y="1230476"/>
                </a:lnTo>
                <a:lnTo>
                  <a:pt x="1037266" y="1173780"/>
                </a:lnTo>
                <a:lnTo>
                  <a:pt x="1036319" y="1116329"/>
                </a:lnTo>
                <a:close/>
              </a:path>
              <a:path w="2490470" h="2232660">
                <a:moveTo>
                  <a:pt x="0" y="1116329"/>
                </a:moveTo>
                <a:lnTo>
                  <a:pt x="946" y="1058879"/>
                </a:lnTo>
                <a:lnTo>
                  <a:pt x="3753" y="1002183"/>
                </a:lnTo>
                <a:lnTo>
                  <a:pt x="8376" y="946311"/>
                </a:lnTo>
                <a:lnTo>
                  <a:pt x="14770" y="891335"/>
                </a:lnTo>
                <a:lnTo>
                  <a:pt x="22888" y="837324"/>
                </a:lnTo>
                <a:lnTo>
                  <a:pt x="32685" y="784347"/>
                </a:lnTo>
                <a:lnTo>
                  <a:pt x="44114" y="732477"/>
                </a:lnTo>
                <a:lnTo>
                  <a:pt x="57132" y="681781"/>
                </a:lnTo>
                <a:lnTo>
                  <a:pt x="71690" y="632331"/>
                </a:lnTo>
                <a:lnTo>
                  <a:pt x="87745" y="584197"/>
                </a:lnTo>
                <a:lnTo>
                  <a:pt x="105250" y="537448"/>
                </a:lnTo>
                <a:lnTo>
                  <a:pt x="124160" y="492156"/>
                </a:lnTo>
                <a:lnTo>
                  <a:pt x="144429" y="448389"/>
                </a:lnTo>
                <a:lnTo>
                  <a:pt x="166010" y="406218"/>
                </a:lnTo>
                <a:lnTo>
                  <a:pt x="188860" y="365713"/>
                </a:lnTo>
                <a:lnTo>
                  <a:pt x="212931" y="326945"/>
                </a:lnTo>
                <a:lnTo>
                  <a:pt x="238178" y="289983"/>
                </a:lnTo>
                <a:lnTo>
                  <a:pt x="264556" y="254898"/>
                </a:lnTo>
                <a:lnTo>
                  <a:pt x="292018" y="221759"/>
                </a:lnTo>
                <a:lnTo>
                  <a:pt x="320519" y="190637"/>
                </a:lnTo>
                <a:lnTo>
                  <a:pt x="350014" y="161602"/>
                </a:lnTo>
                <a:lnTo>
                  <a:pt x="380457" y="134724"/>
                </a:lnTo>
                <a:lnTo>
                  <a:pt x="411801" y="110073"/>
                </a:lnTo>
                <a:lnTo>
                  <a:pt x="444001" y="87719"/>
                </a:lnTo>
                <a:lnTo>
                  <a:pt x="477013" y="67732"/>
                </a:lnTo>
                <a:lnTo>
                  <a:pt x="545284" y="35141"/>
                </a:lnTo>
                <a:lnTo>
                  <a:pt x="616249" y="12861"/>
                </a:lnTo>
                <a:lnTo>
                  <a:pt x="689542" y="1452"/>
                </a:lnTo>
                <a:lnTo>
                  <a:pt x="726947" y="0"/>
                </a:lnTo>
                <a:lnTo>
                  <a:pt x="764353" y="1452"/>
                </a:lnTo>
                <a:lnTo>
                  <a:pt x="837646" y="12861"/>
                </a:lnTo>
                <a:lnTo>
                  <a:pt x="908611" y="35141"/>
                </a:lnTo>
                <a:lnTo>
                  <a:pt x="976882" y="67732"/>
                </a:lnTo>
                <a:lnTo>
                  <a:pt x="1009894" y="87719"/>
                </a:lnTo>
                <a:lnTo>
                  <a:pt x="1042094" y="110073"/>
                </a:lnTo>
                <a:lnTo>
                  <a:pt x="1073438" y="134724"/>
                </a:lnTo>
                <a:lnTo>
                  <a:pt x="1103881" y="161602"/>
                </a:lnTo>
                <a:lnTo>
                  <a:pt x="1133376" y="190637"/>
                </a:lnTo>
                <a:lnTo>
                  <a:pt x="1161877" y="221759"/>
                </a:lnTo>
                <a:lnTo>
                  <a:pt x="1189339" y="254898"/>
                </a:lnTo>
                <a:lnTo>
                  <a:pt x="1215717" y="289983"/>
                </a:lnTo>
                <a:lnTo>
                  <a:pt x="1240964" y="326945"/>
                </a:lnTo>
                <a:lnTo>
                  <a:pt x="1265035" y="365713"/>
                </a:lnTo>
                <a:lnTo>
                  <a:pt x="1287885" y="406218"/>
                </a:lnTo>
                <a:lnTo>
                  <a:pt x="1309466" y="448389"/>
                </a:lnTo>
                <a:lnTo>
                  <a:pt x="1329735" y="492156"/>
                </a:lnTo>
                <a:lnTo>
                  <a:pt x="1348645" y="537448"/>
                </a:lnTo>
                <a:lnTo>
                  <a:pt x="1366150" y="584197"/>
                </a:lnTo>
                <a:lnTo>
                  <a:pt x="1382205" y="632331"/>
                </a:lnTo>
                <a:lnTo>
                  <a:pt x="1396763" y="681781"/>
                </a:lnTo>
                <a:lnTo>
                  <a:pt x="1409781" y="732477"/>
                </a:lnTo>
                <a:lnTo>
                  <a:pt x="1421210" y="784347"/>
                </a:lnTo>
                <a:lnTo>
                  <a:pt x="1431007" y="837324"/>
                </a:lnTo>
                <a:lnTo>
                  <a:pt x="1439125" y="891335"/>
                </a:lnTo>
                <a:lnTo>
                  <a:pt x="1445519" y="946311"/>
                </a:lnTo>
                <a:lnTo>
                  <a:pt x="1450142" y="1002183"/>
                </a:lnTo>
                <a:lnTo>
                  <a:pt x="1452949" y="1058879"/>
                </a:lnTo>
                <a:lnTo>
                  <a:pt x="1453895" y="1116329"/>
                </a:lnTo>
                <a:lnTo>
                  <a:pt x="1452949" y="1173780"/>
                </a:lnTo>
                <a:lnTo>
                  <a:pt x="1450142" y="1230476"/>
                </a:lnTo>
                <a:lnTo>
                  <a:pt x="1445519" y="1286348"/>
                </a:lnTo>
                <a:lnTo>
                  <a:pt x="1439125" y="1341324"/>
                </a:lnTo>
                <a:lnTo>
                  <a:pt x="1431007" y="1395335"/>
                </a:lnTo>
                <a:lnTo>
                  <a:pt x="1421210" y="1448312"/>
                </a:lnTo>
                <a:lnTo>
                  <a:pt x="1409781" y="1500182"/>
                </a:lnTo>
                <a:lnTo>
                  <a:pt x="1396763" y="1550878"/>
                </a:lnTo>
                <a:lnTo>
                  <a:pt x="1382205" y="1600328"/>
                </a:lnTo>
                <a:lnTo>
                  <a:pt x="1366150" y="1648462"/>
                </a:lnTo>
                <a:lnTo>
                  <a:pt x="1348645" y="1695211"/>
                </a:lnTo>
                <a:lnTo>
                  <a:pt x="1329735" y="1740503"/>
                </a:lnTo>
                <a:lnTo>
                  <a:pt x="1309466" y="1784270"/>
                </a:lnTo>
                <a:lnTo>
                  <a:pt x="1287885" y="1826441"/>
                </a:lnTo>
                <a:lnTo>
                  <a:pt x="1265035" y="1866946"/>
                </a:lnTo>
                <a:lnTo>
                  <a:pt x="1240964" y="1905714"/>
                </a:lnTo>
                <a:lnTo>
                  <a:pt x="1215717" y="1942676"/>
                </a:lnTo>
                <a:lnTo>
                  <a:pt x="1189339" y="1977761"/>
                </a:lnTo>
                <a:lnTo>
                  <a:pt x="1161877" y="2010900"/>
                </a:lnTo>
                <a:lnTo>
                  <a:pt x="1133376" y="2042022"/>
                </a:lnTo>
                <a:lnTo>
                  <a:pt x="1103881" y="2071057"/>
                </a:lnTo>
                <a:lnTo>
                  <a:pt x="1073438" y="2097935"/>
                </a:lnTo>
                <a:lnTo>
                  <a:pt x="1042094" y="2122586"/>
                </a:lnTo>
                <a:lnTo>
                  <a:pt x="1009894" y="2144940"/>
                </a:lnTo>
                <a:lnTo>
                  <a:pt x="976882" y="2164927"/>
                </a:lnTo>
                <a:lnTo>
                  <a:pt x="908611" y="2197518"/>
                </a:lnTo>
                <a:lnTo>
                  <a:pt x="837646" y="2219798"/>
                </a:lnTo>
                <a:lnTo>
                  <a:pt x="764353" y="2231207"/>
                </a:lnTo>
                <a:lnTo>
                  <a:pt x="726947" y="2232660"/>
                </a:lnTo>
                <a:lnTo>
                  <a:pt x="689542" y="2231207"/>
                </a:lnTo>
                <a:lnTo>
                  <a:pt x="616249" y="2219798"/>
                </a:lnTo>
                <a:lnTo>
                  <a:pt x="545284" y="2197518"/>
                </a:lnTo>
                <a:lnTo>
                  <a:pt x="477013" y="2164927"/>
                </a:lnTo>
                <a:lnTo>
                  <a:pt x="444001" y="2144940"/>
                </a:lnTo>
                <a:lnTo>
                  <a:pt x="411801" y="2122586"/>
                </a:lnTo>
                <a:lnTo>
                  <a:pt x="380457" y="2097935"/>
                </a:lnTo>
                <a:lnTo>
                  <a:pt x="350014" y="2071057"/>
                </a:lnTo>
                <a:lnTo>
                  <a:pt x="320519" y="2042022"/>
                </a:lnTo>
                <a:lnTo>
                  <a:pt x="292018" y="2010900"/>
                </a:lnTo>
                <a:lnTo>
                  <a:pt x="264556" y="1977761"/>
                </a:lnTo>
                <a:lnTo>
                  <a:pt x="238178" y="1942676"/>
                </a:lnTo>
                <a:lnTo>
                  <a:pt x="212931" y="1905714"/>
                </a:lnTo>
                <a:lnTo>
                  <a:pt x="188860" y="1866946"/>
                </a:lnTo>
                <a:lnTo>
                  <a:pt x="166010" y="1826441"/>
                </a:lnTo>
                <a:lnTo>
                  <a:pt x="144429" y="1784270"/>
                </a:lnTo>
                <a:lnTo>
                  <a:pt x="124160" y="1740503"/>
                </a:lnTo>
                <a:lnTo>
                  <a:pt x="105250" y="1695211"/>
                </a:lnTo>
                <a:lnTo>
                  <a:pt x="87745" y="1648462"/>
                </a:lnTo>
                <a:lnTo>
                  <a:pt x="71690" y="1600328"/>
                </a:lnTo>
                <a:lnTo>
                  <a:pt x="57132" y="1550878"/>
                </a:lnTo>
                <a:lnTo>
                  <a:pt x="44114" y="1500182"/>
                </a:lnTo>
                <a:lnTo>
                  <a:pt x="32685" y="1448312"/>
                </a:lnTo>
                <a:lnTo>
                  <a:pt x="22888" y="1395335"/>
                </a:lnTo>
                <a:lnTo>
                  <a:pt x="14770" y="1341324"/>
                </a:lnTo>
                <a:lnTo>
                  <a:pt x="8376" y="1286348"/>
                </a:lnTo>
                <a:lnTo>
                  <a:pt x="3753" y="1230476"/>
                </a:lnTo>
                <a:lnTo>
                  <a:pt x="946" y="1173780"/>
                </a:lnTo>
                <a:lnTo>
                  <a:pt x="0" y="1116329"/>
                </a:lnTo>
                <a:close/>
              </a:path>
            </a:pathLst>
          </a:custGeom>
          <a:ln w="9525">
            <a:solidFill>
              <a:srgbClr val="C75018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2352294" y="4402073"/>
            <a:ext cx="7417434" cy="676910"/>
          </a:xfrm>
          <a:prstGeom prst="rect">
            <a:avLst/>
          </a:prstGeom>
          <a:ln w="25400">
            <a:solidFill>
              <a:srgbClr val="C75018"/>
            </a:solidFill>
          </a:ln>
        </p:spPr>
        <p:txBody>
          <a:bodyPr vert="horz" wrap="square" lIns="0" tIns="194945" rIns="0" bIns="0" rtlCol="0">
            <a:spAutoFit/>
          </a:bodyPr>
          <a:lstStyle/>
          <a:p>
            <a:pPr marL="133985">
              <a:lnSpc>
                <a:spcPct val="100000"/>
              </a:lnSpc>
              <a:spcBef>
                <a:spcPts val="1535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Huidige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prevalentieschatting</a:t>
            </a:r>
            <a:r>
              <a:rPr sz="1800" spc="-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dementie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18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België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(2025)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: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214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736*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892542" y="6397244"/>
            <a:ext cx="200406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*Bron:</a:t>
            </a:r>
            <a:r>
              <a:rPr sz="11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Alzheimer</a:t>
            </a:r>
            <a:r>
              <a:rPr sz="1100" i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Europe</a:t>
            </a:r>
            <a:r>
              <a:rPr sz="1100" i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spc="-10" dirty="0">
                <a:solidFill>
                  <a:srgbClr val="57585B"/>
                </a:solidFill>
                <a:latin typeface="Arial"/>
                <a:cs typeface="Arial"/>
              </a:rPr>
              <a:t>(2025)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Kosten</a:t>
            </a:r>
            <a:r>
              <a:rPr spc="380" dirty="0"/>
              <a:t> </a:t>
            </a:r>
            <a:r>
              <a:rPr spc="165" dirty="0"/>
              <a:t>formele</a:t>
            </a:r>
            <a:r>
              <a:rPr spc="375" dirty="0"/>
              <a:t> </a:t>
            </a:r>
            <a:r>
              <a:rPr spc="155" dirty="0"/>
              <a:t>zorg:</a:t>
            </a:r>
            <a:r>
              <a:rPr spc="375" dirty="0"/>
              <a:t> </a:t>
            </a:r>
            <a:r>
              <a:rPr spc="130" dirty="0"/>
              <a:t>2,7</a:t>
            </a:r>
            <a:r>
              <a:rPr spc="385" dirty="0"/>
              <a:t> </a:t>
            </a:r>
            <a:r>
              <a:rPr spc="165" dirty="0"/>
              <a:t>miljard</a:t>
            </a:r>
            <a:r>
              <a:rPr spc="370" dirty="0"/>
              <a:t> </a:t>
            </a:r>
            <a:r>
              <a:rPr spc="125" dirty="0"/>
              <a:t>euro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70060" y="2366901"/>
            <a:ext cx="891315" cy="7862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585717" y="2448559"/>
            <a:ext cx="766699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8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extra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gezondheidszorg</a:t>
            </a:r>
            <a:r>
              <a:rPr sz="1800" spc="-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verband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met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dementie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bedroegen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€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12.777,51</a:t>
            </a:r>
            <a:r>
              <a:rPr sz="1800" b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per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persoon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2024.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3011" y="3902151"/>
            <a:ext cx="243332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90" dirty="0">
                <a:solidFill>
                  <a:srgbClr val="57585B"/>
                </a:solidFill>
                <a:latin typeface="Arial MT"/>
                <a:cs typeface="Arial MT"/>
              </a:rPr>
              <a:t>€12.777,51</a:t>
            </a:r>
            <a:r>
              <a:rPr sz="1800" spc="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x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214.736</a:t>
            </a:r>
            <a:r>
              <a:rPr sz="1800" spc="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50" dirty="0">
                <a:solidFill>
                  <a:srgbClr val="57585B"/>
                </a:solidFill>
                <a:latin typeface="Arial MT"/>
                <a:cs typeface="Arial MT"/>
              </a:rPr>
              <a:t>=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80509" y="3606546"/>
            <a:ext cx="7199630" cy="975360"/>
          </a:xfrm>
          <a:prstGeom prst="rect">
            <a:avLst/>
          </a:prstGeom>
          <a:solidFill>
            <a:srgbClr val="39AA35">
              <a:alpha val="25097"/>
            </a:srgbClr>
          </a:solidFill>
          <a:ln w="25400">
            <a:solidFill>
              <a:srgbClr val="39AA35"/>
            </a:solidFill>
          </a:ln>
        </p:spPr>
        <p:txBody>
          <a:bodyPr vert="horz" wrap="square" lIns="0" tIns="207010" rIns="0" bIns="0" rtlCol="0">
            <a:spAutoFit/>
          </a:bodyPr>
          <a:lstStyle/>
          <a:p>
            <a:pPr marL="1357630" marR="539115" indent="-812800">
              <a:lnSpc>
                <a:spcPct val="100000"/>
              </a:lnSpc>
              <a:spcBef>
                <a:spcPts val="1630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800" spc="-5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totale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extra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gezondheidszorg</a:t>
            </a:r>
            <a:r>
              <a:rPr sz="1800" spc="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verband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met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dementie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België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bedroegen</a:t>
            </a:r>
            <a:r>
              <a:rPr sz="1800" spc="-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€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2,7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7585B"/>
                </a:solidFill>
                <a:latin typeface="Arial"/>
                <a:cs typeface="Arial"/>
              </a:rPr>
              <a:t>miljard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.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Kosten</a:t>
            </a:r>
            <a:r>
              <a:rPr spc="380" dirty="0"/>
              <a:t> </a:t>
            </a:r>
            <a:r>
              <a:rPr spc="165" dirty="0"/>
              <a:t>formele</a:t>
            </a:r>
            <a:r>
              <a:rPr spc="375" dirty="0"/>
              <a:t> </a:t>
            </a:r>
            <a:r>
              <a:rPr spc="175" dirty="0"/>
              <a:t>dementiezorg</a:t>
            </a:r>
            <a:r>
              <a:rPr spc="370" dirty="0"/>
              <a:t> </a:t>
            </a:r>
            <a:r>
              <a:rPr spc="100" dirty="0"/>
              <a:t>in</a:t>
            </a:r>
            <a:r>
              <a:rPr spc="390" dirty="0"/>
              <a:t> </a:t>
            </a:r>
            <a:r>
              <a:rPr spc="165" dirty="0"/>
              <a:t>perspectief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02382" y="1652145"/>
            <a:ext cx="889866" cy="786229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2862833" y="1801748"/>
            <a:ext cx="6922134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b="1" spc="-20" dirty="0">
                <a:solidFill>
                  <a:srgbClr val="57585B"/>
                </a:solidFill>
                <a:latin typeface="Arial"/>
                <a:cs typeface="Arial"/>
              </a:rPr>
              <a:t>Totale</a:t>
            </a:r>
            <a:r>
              <a:rPr sz="1600" b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extra</a:t>
            </a:r>
            <a:r>
              <a:rPr sz="1600" b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zorgkosten</a:t>
            </a:r>
            <a:r>
              <a:rPr sz="16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in</a:t>
            </a:r>
            <a:r>
              <a:rPr sz="1600" b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verband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met</a:t>
            </a:r>
            <a:r>
              <a:rPr sz="1600" b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dementie</a:t>
            </a:r>
            <a:r>
              <a:rPr sz="16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(2024)</a:t>
            </a:r>
            <a:r>
              <a:rPr sz="1600" b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vergeleken</a:t>
            </a:r>
            <a:r>
              <a:rPr sz="1600" b="1" spc="-25" dirty="0">
                <a:solidFill>
                  <a:srgbClr val="57585B"/>
                </a:solidFill>
                <a:latin typeface="Arial"/>
                <a:cs typeface="Arial"/>
              </a:rPr>
              <a:t> met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andere</a:t>
            </a:r>
            <a:r>
              <a:rPr sz="16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ziekten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in</a:t>
            </a:r>
            <a:r>
              <a:rPr sz="16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2022,</a:t>
            </a:r>
            <a:r>
              <a:rPr sz="1600" b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Arial"/>
                <a:cs typeface="Arial"/>
              </a:rPr>
              <a:t>België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853944" y="2628646"/>
            <a:ext cx="1856105" cy="31673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Hartziekten</a:t>
            </a:r>
            <a:endParaRPr sz="9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900">
              <a:latin typeface="Arial MT"/>
              <a:cs typeface="Arial MT"/>
            </a:endParaRPr>
          </a:p>
          <a:p>
            <a:pPr marR="5715" algn="r">
              <a:lnSpc>
                <a:spcPct val="100000"/>
              </a:lnSpc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Dementie</a:t>
            </a:r>
            <a:r>
              <a:rPr sz="900" spc="-2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(2024)</a:t>
            </a:r>
            <a:endParaRPr sz="900">
              <a:latin typeface="Arial MT"/>
              <a:cs typeface="Arial MT"/>
            </a:endParaRPr>
          </a:p>
          <a:p>
            <a:pPr marL="1391285" marR="5080" indent="-63500" algn="r">
              <a:lnSpc>
                <a:spcPts val="2150"/>
              </a:lnSpc>
              <a:spcBef>
                <a:spcPts val="250"/>
              </a:spcBef>
            </a:pP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Depressie Diabetes</a:t>
            </a:r>
            <a:endParaRPr sz="900">
              <a:latin typeface="Arial MT"/>
              <a:cs typeface="Arial MT"/>
            </a:endParaRPr>
          </a:p>
          <a:p>
            <a:pPr marL="12700" marR="6350" indent="654685" algn="r">
              <a:lnSpc>
                <a:spcPts val="2150"/>
              </a:lnSpc>
              <a:spcBef>
                <a:spcPts val="5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COPD /</a:t>
            </a:r>
            <a:r>
              <a:rPr sz="900" spc="-1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severe</a:t>
            </a: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 asthma </a:t>
            </a: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Chronische</a:t>
            </a:r>
            <a:r>
              <a:rPr sz="900" spc="-4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antistollingsbehandeling</a:t>
            </a:r>
            <a:endParaRPr sz="900">
              <a:latin typeface="Arial MT"/>
              <a:cs typeface="Arial MT"/>
            </a:endParaRPr>
          </a:p>
          <a:p>
            <a:pPr marL="596900" marR="5715" indent="749300" algn="r">
              <a:lnSpc>
                <a:spcPts val="2150"/>
              </a:lnSpc>
            </a:pP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Psychose </a:t>
            </a: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Neuropathische</a:t>
            </a:r>
            <a:r>
              <a:rPr sz="900" spc="-6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20" dirty="0">
                <a:solidFill>
                  <a:srgbClr val="929294"/>
                </a:solidFill>
                <a:latin typeface="Arial MT"/>
                <a:cs typeface="Arial MT"/>
              </a:rPr>
              <a:t>pijn </a:t>
            </a: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Schildklieraandoeningen</a:t>
            </a:r>
            <a:endParaRPr sz="900">
              <a:latin typeface="Arial MT"/>
              <a:cs typeface="Arial MT"/>
            </a:endParaRPr>
          </a:p>
          <a:p>
            <a:pPr marL="1270635" marR="5080" indent="107950" algn="r">
              <a:lnSpc>
                <a:spcPts val="2150"/>
              </a:lnSpc>
              <a:spcBef>
                <a:spcPts val="5"/>
              </a:spcBef>
            </a:pP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Epilepsie Nierziekten</a:t>
            </a:r>
            <a:endParaRPr sz="900">
              <a:latin typeface="Arial MT"/>
              <a:cs typeface="Arial MT"/>
            </a:endParaRPr>
          </a:p>
          <a:p>
            <a:pPr marR="37465" algn="r">
              <a:lnSpc>
                <a:spcPct val="100000"/>
              </a:lnSpc>
              <a:spcBef>
                <a:spcPts val="820"/>
              </a:spcBef>
            </a:pPr>
            <a:r>
              <a:rPr sz="900" spc="-10" dirty="0">
                <a:solidFill>
                  <a:srgbClr val="929294"/>
                </a:solidFill>
                <a:latin typeface="Arial MT"/>
                <a:cs typeface="Arial MT"/>
              </a:rPr>
              <a:t>Auto-immuunziekten</a:t>
            </a:r>
            <a:endParaRPr sz="9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789741" y="2581655"/>
            <a:ext cx="4223385" cy="3278504"/>
            <a:chOff x="4789741" y="2581655"/>
            <a:chExt cx="4223385" cy="3278504"/>
          </a:xfrm>
        </p:grpSpPr>
        <p:sp>
          <p:nvSpPr>
            <p:cNvPr id="6" name="object 6"/>
            <p:cNvSpPr/>
            <p:nvPr/>
          </p:nvSpPr>
          <p:spPr>
            <a:xfrm>
              <a:off x="5559551" y="2581655"/>
              <a:ext cx="3058795" cy="3278504"/>
            </a:xfrm>
            <a:custGeom>
              <a:avLst/>
              <a:gdLst/>
              <a:ahLst/>
              <a:cxnLst/>
              <a:rect l="l" t="t" r="r" b="b"/>
              <a:pathLst>
                <a:path w="3058795" h="3278504">
                  <a:moveTo>
                    <a:pt x="0" y="452628"/>
                  </a:moveTo>
                  <a:lnTo>
                    <a:pt x="0" y="640080"/>
                  </a:lnTo>
                </a:path>
                <a:path w="3058795" h="3278504">
                  <a:moveTo>
                    <a:pt x="0" y="0"/>
                  </a:moveTo>
                  <a:lnTo>
                    <a:pt x="0" y="94488"/>
                  </a:lnTo>
                </a:path>
                <a:path w="3058795" h="3278504">
                  <a:moveTo>
                    <a:pt x="0" y="3183636"/>
                  </a:moveTo>
                  <a:lnTo>
                    <a:pt x="0" y="3278124"/>
                  </a:lnTo>
                </a:path>
                <a:path w="3058795" h="3278504">
                  <a:moveTo>
                    <a:pt x="0" y="2090928"/>
                  </a:moveTo>
                  <a:lnTo>
                    <a:pt x="0" y="2278380"/>
                  </a:lnTo>
                </a:path>
                <a:path w="3058795" h="3278504">
                  <a:moveTo>
                    <a:pt x="0" y="998220"/>
                  </a:moveTo>
                  <a:lnTo>
                    <a:pt x="0" y="1187196"/>
                  </a:lnTo>
                </a:path>
                <a:path w="3058795" h="3278504">
                  <a:moveTo>
                    <a:pt x="0" y="2910840"/>
                  </a:moveTo>
                  <a:lnTo>
                    <a:pt x="0" y="3098292"/>
                  </a:lnTo>
                </a:path>
                <a:path w="3058795" h="3278504">
                  <a:moveTo>
                    <a:pt x="0" y="2363724"/>
                  </a:moveTo>
                  <a:lnTo>
                    <a:pt x="0" y="2551176"/>
                  </a:lnTo>
                </a:path>
                <a:path w="3058795" h="3278504">
                  <a:moveTo>
                    <a:pt x="0" y="1818132"/>
                  </a:moveTo>
                  <a:lnTo>
                    <a:pt x="0" y="2005584"/>
                  </a:lnTo>
                </a:path>
                <a:path w="3058795" h="3278504">
                  <a:moveTo>
                    <a:pt x="0" y="179832"/>
                  </a:moveTo>
                  <a:lnTo>
                    <a:pt x="0" y="367284"/>
                  </a:lnTo>
                </a:path>
                <a:path w="3058795" h="3278504">
                  <a:moveTo>
                    <a:pt x="0" y="725424"/>
                  </a:moveTo>
                  <a:lnTo>
                    <a:pt x="0" y="912876"/>
                  </a:lnTo>
                </a:path>
                <a:path w="3058795" h="3278504">
                  <a:moveTo>
                    <a:pt x="0" y="2638044"/>
                  </a:moveTo>
                  <a:lnTo>
                    <a:pt x="0" y="2825496"/>
                  </a:lnTo>
                </a:path>
                <a:path w="3058795" h="3278504">
                  <a:moveTo>
                    <a:pt x="0" y="1545336"/>
                  </a:moveTo>
                  <a:lnTo>
                    <a:pt x="0" y="1732788"/>
                  </a:lnTo>
                </a:path>
                <a:path w="3058795" h="3278504">
                  <a:moveTo>
                    <a:pt x="0" y="1272540"/>
                  </a:moveTo>
                  <a:lnTo>
                    <a:pt x="0" y="1459992"/>
                  </a:lnTo>
                </a:path>
                <a:path w="3058795" h="3278504">
                  <a:moveTo>
                    <a:pt x="765048" y="1818132"/>
                  </a:moveTo>
                  <a:lnTo>
                    <a:pt x="765048" y="3278124"/>
                  </a:lnTo>
                </a:path>
                <a:path w="3058795" h="3278504">
                  <a:moveTo>
                    <a:pt x="765048" y="0"/>
                  </a:moveTo>
                  <a:lnTo>
                    <a:pt x="765048" y="94488"/>
                  </a:lnTo>
                </a:path>
                <a:path w="3058795" h="3278504">
                  <a:moveTo>
                    <a:pt x="765048" y="725424"/>
                  </a:moveTo>
                  <a:lnTo>
                    <a:pt x="765048" y="912876"/>
                  </a:lnTo>
                </a:path>
                <a:path w="3058795" h="3278504">
                  <a:moveTo>
                    <a:pt x="765048" y="998220"/>
                  </a:moveTo>
                  <a:lnTo>
                    <a:pt x="765048" y="1187196"/>
                  </a:lnTo>
                </a:path>
                <a:path w="3058795" h="3278504">
                  <a:moveTo>
                    <a:pt x="765048" y="1272540"/>
                  </a:moveTo>
                  <a:lnTo>
                    <a:pt x="765048" y="1459992"/>
                  </a:lnTo>
                </a:path>
                <a:path w="3058795" h="3278504">
                  <a:moveTo>
                    <a:pt x="765048" y="179832"/>
                  </a:moveTo>
                  <a:lnTo>
                    <a:pt x="765048" y="367284"/>
                  </a:lnTo>
                </a:path>
                <a:path w="3058795" h="3278504">
                  <a:moveTo>
                    <a:pt x="765048" y="1545336"/>
                  </a:moveTo>
                  <a:lnTo>
                    <a:pt x="765048" y="1732788"/>
                  </a:lnTo>
                </a:path>
                <a:path w="3058795" h="3278504">
                  <a:moveTo>
                    <a:pt x="765048" y="452628"/>
                  </a:moveTo>
                  <a:lnTo>
                    <a:pt x="765048" y="640080"/>
                  </a:lnTo>
                </a:path>
                <a:path w="3058795" h="3278504">
                  <a:moveTo>
                    <a:pt x="1528572" y="998220"/>
                  </a:moveTo>
                  <a:lnTo>
                    <a:pt x="1528572" y="3278124"/>
                  </a:lnTo>
                </a:path>
                <a:path w="3058795" h="3278504">
                  <a:moveTo>
                    <a:pt x="1528572" y="179832"/>
                  </a:moveTo>
                  <a:lnTo>
                    <a:pt x="1528572" y="367284"/>
                  </a:lnTo>
                </a:path>
                <a:path w="3058795" h="3278504">
                  <a:moveTo>
                    <a:pt x="1528572" y="0"/>
                  </a:moveTo>
                  <a:lnTo>
                    <a:pt x="1528572" y="94488"/>
                  </a:lnTo>
                </a:path>
                <a:path w="3058795" h="3278504">
                  <a:moveTo>
                    <a:pt x="1528572" y="452628"/>
                  </a:moveTo>
                  <a:lnTo>
                    <a:pt x="1528572" y="640080"/>
                  </a:lnTo>
                </a:path>
                <a:path w="3058795" h="3278504">
                  <a:moveTo>
                    <a:pt x="1528572" y="725424"/>
                  </a:moveTo>
                  <a:lnTo>
                    <a:pt x="1528572" y="912876"/>
                  </a:lnTo>
                </a:path>
                <a:path w="3058795" h="3278504">
                  <a:moveTo>
                    <a:pt x="2293620" y="0"/>
                  </a:moveTo>
                  <a:lnTo>
                    <a:pt x="2293620" y="94488"/>
                  </a:lnTo>
                </a:path>
                <a:path w="3058795" h="3278504">
                  <a:moveTo>
                    <a:pt x="2293620" y="725424"/>
                  </a:moveTo>
                  <a:lnTo>
                    <a:pt x="2293620" y="912876"/>
                  </a:lnTo>
                </a:path>
                <a:path w="3058795" h="3278504">
                  <a:moveTo>
                    <a:pt x="2293620" y="179832"/>
                  </a:moveTo>
                  <a:lnTo>
                    <a:pt x="2293620" y="367284"/>
                  </a:lnTo>
                </a:path>
                <a:path w="3058795" h="3278504">
                  <a:moveTo>
                    <a:pt x="2293620" y="998220"/>
                  </a:moveTo>
                  <a:lnTo>
                    <a:pt x="2293620" y="3278124"/>
                  </a:lnTo>
                </a:path>
                <a:path w="3058795" h="3278504">
                  <a:moveTo>
                    <a:pt x="2293620" y="452628"/>
                  </a:moveTo>
                  <a:lnTo>
                    <a:pt x="2293620" y="640080"/>
                  </a:lnTo>
                </a:path>
                <a:path w="3058795" h="3278504">
                  <a:moveTo>
                    <a:pt x="3058668" y="0"/>
                  </a:moveTo>
                  <a:lnTo>
                    <a:pt x="3058668" y="94488"/>
                  </a:lnTo>
                </a:path>
                <a:path w="3058795" h="3278504">
                  <a:moveTo>
                    <a:pt x="3058668" y="179832"/>
                  </a:moveTo>
                  <a:lnTo>
                    <a:pt x="3058668" y="367284"/>
                  </a:lnTo>
                </a:path>
                <a:path w="3058795" h="3278504">
                  <a:moveTo>
                    <a:pt x="3058668" y="452628"/>
                  </a:moveTo>
                  <a:lnTo>
                    <a:pt x="3058668" y="3278124"/>
                  </a:lnTo>
                </a:path>
              </a:pathLst>
            </a:custGeom>
            <a:ln w="9525">
              <a:solidFill>
                <a:srgbClr val="E6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94503" y="2948939"/>
              <a:ext cx="4197350" cy="85725"/>
            </a:xfrm>
            <a:custGeom>
              <a:avLst/>
              <a:gdLst/>
              <a:ahLst/>
              <a:cxnLst/>
              <a:rect l="l" t="t" r="r" b="b"/>
              <a:pathLst>
                <a:path w="4197350" h="85725">
                  <a:moveTo>
                    <a:pt x="4197096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4197096" y="85344"/>
                  </a:lnTo>
                  <a:lnTo>
                    <a:pt x="419709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794504" y="2676143"/>
              <a:ext cx="4218940" cy="3089275"/>
            </a:xfrm>
            <a:custGeom>
              <a:avLst/>
              <a:gdLst/>
              <a:ahLst/>
              <a:cxnLst/>
              <a:rect l="l" t="t" r="r" b="b"/>
              <a:pathLst>
                <a:path w="4218940" h="3089275">
                  <a:moveTo>
                    <a:pt x="890016" y="3003804"/>
                  </a:moveTo>
                  <a:lnTo>
                    <a:pt x="0" y="3003804"/>
                  </a:lnTo>
                  <a:lnTo>
                    <a:pt x="0" y="3089148"/>
                  </a:lnTo>
                  <a:lnTo>
                    <a:pt x="890016" y="3089148"/>
                  </a:lnTo>
                  <a:lnTo>
                    <a:pt x="890016" y="3003804"/>
                  </a:lnTo>
                  <a:close/>
                </a:path>
                <a:path w="4218940" h="3089275">
                  <a:moveTo>
                    <a:pt x="978408" y="2731008"/>
                  </a:moveTo>
                  <a:lnTo>
                    <a:pt x="0" y="2731008"/>
                  </a:lnTo>
                  <a:lnTo>
                    <a:pt x="0" y="2816352"/>
                  </a:lnTo>
                  <a:lnTo>
                    <a:pt x="978408" y="2816352"/>
                  </a:lnTo>
                  <a:lnTo>
                    <a:pt x="978408" y="2731008"/>
                  </a:lnTo>
                  <a:close/>
                </a:path>
                <a:path w="4218940" h="3089275">
                  <a:moveTo>
                    <a:pt x="1037844" y="2456688"/>
                  </a:moveTo>
                  <a:lnTo>
                    <a:pt x="0" y="2456688"/>
                  </a:lnTo>
                  <a:lnTo>
                    <a:pt x="0" y="2543556"/>
                  </a:lnTo>
                  <a:lnTo>
                    <a:pt x="1037844" y="2543556"/>
                  </a:lnTo>
                  <a:lnTo>
                    <a:pt x="1037844" y="2456688"/>
                  </a:lnTo>
                  <a:close/>
                </a:path>
                <a:path w="4218940" h="3089275">
                  <a:moveTo>
                    <a:pt x="1039368" y="2183892"/>
                  </a:moveTo>
                  <a:lnTo>
                    <a:pt x="0" y="2183892"/>
                  </a:lnTo>
                  <a:lnTo>
                    <a:pt x="0" y="2269236"/>
                  </a:lnTo>
                  <a:lnTo>
                    <a:pt x="1039368" y="2269236"/>
                  </a:lnTo>
                  <a:lnTo>
                    <a:pt x="1039368" y="2183892"/>
                  </a:lnTo>
                  <a:close/>
                </a:path>
                <a:path w="4218940" h="3089275">
                  <a:moveTo>
                    <a:pt x="1100328" y="1911096"/>
                  </a:moveTo>
                  <a:lnTo>
                    <a:pt x="0" y="1911096"/>
                  </a:lnTo>
                  <a:lnTo>
                    <a:pt x="0" y="1996440"/>
                  </a:lnTo>
                  <a:lnTo>
                    <a:pt x="1100328" y="1996440"/>
                  </a:lnTo>
                  <a:lnTo>
                    <a:pt x="1100328" y="1911096"/>
                  </a:lnTo>
                  <a:close/>
                </a:path>
                <a:path w="4218940" h="3089275">
                  <a:moveTo>
                    <a:pt x="1708391" y="1638300"/>
                  </a:moveTo>
                  <a:lnTo>
                    <a:pt x="0" y="1638300"/>
                  </a:lnTo>
                  <a:lnTo>
                    <a:pt x="0" y="1723644"/>
                  </a:lnTo>
                  <a:lnTo>
                    <a:pt x="1708391" y="1723644"/>
                  </a:lnTo>
                  <a:lnTo>
                    <a:pt x="1708391" y="1638300"/>
                  </a:lnTo>
                  <a:close/>
                </a:path>
                <a:path w="4218940" h="3089275">
                  <a:moveTo>
                    <a:pt x="1726692" y="1365504"/>
                  </a:moveTo>
                  <a:lnTo>
                    <a:pt x="0" y="1365504"/>
                  </a:lnTo>
                  <a:lnTo>
                    <a:pt x="0" y="1450848"/>
                  </a:lnTo>
                  <a:lnTo>
                    <a:pt x="1726692" y="1450848"/>
                  </a:lnTo>
                  <a:lnTo>
                    <a:pt x="1726692" y="1365504"/>
                  </a:lnTo>
                  <a:close/>
                </a:path>
                <a:path w="4218940" h="3089275">
                  <a:moveTo>
                    <a:pt x="1877568" y="1092708"/>
                  </a:moveTo>
                  <a:lnTo>
                    <a:pt x="0" y="1092708"/>
                  </a:lnTo>
                  <a:lnTo>
                    <a:pt x="0" y="1178052"/>
                  </a:lnTo>
                  <a:lnTo>
                    <a:pt x="1877568" y="1178052"/>
                  </a:lnTo>
                  <a:lnTo>
                    <a:pt x="1877568" y="1092708"/>
                  </a:lnTo>
                  <a:close/>
                </a:path>
                <a:path w="4218940" h="3089275">
                  <a:moveTo>
                    <a:pt x="3151632" y="818388"/>
                  </a:moveTo>
                  <a:lnTo>
                    <a:pt x="0" y="818388"/>
                  </a:lnTo>
                  <a:lnTo>
                    <a:pt x="0" y="903732"/>
                  </a:lnTo>
                  <a:lnTo>
                    <a:pt x="3151632" y="903732"/>
                  </a:lnTo>
                  <a:lnTo>
                    <a:pt x="3151632" y="818388"/>
                  </a:lnTo>
                  <a:close/>
                </a:path>
                <a:path w="4218940" h="3089275">
                  <a:moveTo>
                    <a:pt x="3160776" y="545592"/>
                  </a:moveTo>
                  <a:lnTo>
                    <a:pt x="0" y="545592"/>
                  </a:lnTo>
                  <a:lnTo>
                    <a:pt x="0" y="630936"/>
                  </a:lnTo>
                  <a:lnTo>
                    <a:pt x="3160776" y="630936"/>
                  </a:lnTo>
                  <a:lnTo>
                    <a:pt x="3160776" y="545592"/>
                  </a:lnTo>
                  <a:close/>
                </a:path>
                <a:path w="4218940" h="3089275">
                  <a:moveTo>
                    <a:pt x="4218432" y="0"/>
                  </a:moveTo>
                  <a:lnTo>
                    <a:pt x="0" y="0"/>
                  </a:lnTo>
                  <a:lnTo>
                    <a:pt x="0" y="85344"/>
                  </a:lnTo>
                  <a:lnTo>
                    <a:pt x="4218432" y="85344"/>
                  </a:lnTo>
                  <a:lnTo>
                    <a:pt x="4218432" y="0"/>
                  </a:lnTo>
                  <a:close/>
                </a:path>
              </a:pathLst>
            </a:custGeom>
            <a:solidFill>
              <a:srgbClr val="39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94503" y="2581655"/>
              <a:ext cx="0" cy="3278504"/>
            </a:xfrm>
            <a:custGeom>
              <a:avLst/>
              <a:gdLst/>
              <a:ahLst/>
              <a:cxnLst/>
              <a:rect l="l" t="t" r="r" b="b"/>
              <a:pathLst>
                <a:path h="3278504">
                  <a:moveTo>
                    <a:pt x="0" y="3278124"/>
                  </a:moveTo>
                  <a:lnTo>
                    <a:pt x="0" y="0"/>
                  </a:lnTo>
                </a:path>
              </a:pathLst>
            </a:custGeom>
            <a:ln w="9525">
              <a:solidFill>
                <a:srgbClr val="E6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9383268" y="2581655"/>
            <a:ext cx="0" cy="3278504"/>
          </a:xfrm>
          <a:custGeom>
            <a:avLst/>
            <a:gdLst/>
            <a:ahLst/>
            <a:cxnLst/>
            <a:rect l="l" t="t" r="r" b="b"/>
            <a:pathLst>
              <a:path h="3278504">
                <a:moveTo>
                  <a:pt x="0" y="0"/>
                </a:moveTo>
                <a:lnTo>
                  <a:pt x="0" y="3278124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4654041" y="5909259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0,0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18835" y="5909259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0,5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83884" y="5909259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1,0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948678" y="5909259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1,5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713726" y="5909259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2,0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478393" y="5909259"/>
            <a:ext cx="279400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2,5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959977" y="5880064"/>
            <a:ext cx="563245" cy="375920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295910">
              <a:lnSpc>
                <a:spcPct val="100000"/>
              </a:lnSpc>
              <a:spcBef>
                <a:spcPts val="330"/>
              </a:spcBef>
            </a:pPr>
            <a:r>
              <a:rPr sz="900" dirty="0">
                <a:solidFill>
                  <a:srgbClr val="929294"/>
                </a:solidFill>
                <a:latin typeface="Arial MT"/>
                <a:cs typeface="Arial MT"/>
              </a:rPr>
              <a:t>3,0</a:t>
            </a:r>
            <a:r>
              <a:rPr sz="900" spc="-2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900" spc="-455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9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250"/>
              </a:spcBef>
            </a:pPr>
            <a:r>
              <a:rPr sz="1000" spc="-10" dirty="0">
                <a:solidFill>
                  <a:srgbClr val="929294"/>
                </a:solidFill>
                <a:latin typeface="Arial MT"/>
                <a:cs typeface="Arial MT"/>
              </a:rPr>
              <a:t>Miljard</a:t>
            </a:r>
            <a:endParaRPr sz="1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Kosten</a:t>
            </a:r>
            <a:r>
              <a:rPr spc="375" dirty="0"/>
              <a:t> </a:t>
            </a:r>
            <a:r>
              <a:rPr spc="165" dirty="0"/>
              <a:t>formele</a:t>
            </a:r>
            <a:r>
              <a:rPr spc="365" dirty="0"/>
              <a:t> </a:t>
            </a:r>
            <a:r>
              <a:rPr spc="145" dirty="0"/>
              <a:t>zorg</a:t>
            </a:r>
            <a:r>
              <a:rPr spc="375" dirty="0"/>
              <a:t> </a:t>
            </a:r>
            <a:r>
              <a:rPr spc="100" dirty="0"/>
              <a:t>in</a:t>
            </a:r>
            <a:r>
              <a:rPr spc="380" dirty="0"/>
              <a:t> </a:t>
            </a:r>
            <a:r>
              <a:rPr spc="100" dirty="0"/>
              <a:t>de</a:t>
            </a:r>
            <a:r>
              <a:rPr spc="380" dirty="0"/>
              <a:t> </a:t>
            </a:r>
            <a:r>
              <a:rPr spc="160" dirty="0"/>
              <a:t>toekomst</a:t>
            </a: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7916" y="1524129"/>
            <a:ext cx="891315" cy="78622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948052" y="1802638"/>
            <a:ext cx="754634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Projectie</a:t>
            </a:r>
            <a:r>
              <a:rPr sz="18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kosten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formele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zorg</a:t>
            </a:r>
            <a:r>
              <a:rPr sz="18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dementie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in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België</a:t>
            </a:r>
            <a:r>
              <a:rPr sz="18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(in</a:t>
            </a:r>
            <a:r>
              <a:rPr sz="1800" b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miljarden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7585B"/>
                </a:solidFill>
                <a:latin typeface="Arial"/>
                <a:cs typeface="Arial"/>
              </a:rPr>
              <a:t>euro's)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069338" y="2288794"/>
            <a:ext cx="236854" cy="3050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8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7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6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5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4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3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2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1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5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0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424683" y="2401823"/>
            <a:ext cx="5542915" cy="0"/>
          </a:xfrm>
          <a:custGeom>
            <a:avLst/>
            <a:gdLst/>
            <a:ahLst/>
            <a:cxnLst/>
            <a:rect l="l" t="t" r="r" b="b"/>
            <a:pathLst>
              <a:path w="5542915">
                <a:moveTo>
                  <a:pt x="0" y="0"/>
                </a:moveTo>
                <a:lnTo>
                  <a:pt x="5542788" y="0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424683" y="2543746"/>
            <a:ext cx="5542915" cy="1718945"/>
            <a:chOff x="2424683" y="2543746"/>
            <a:chExt cx="5542915" cy="1718945"/>
          </a:xfrm>
        </p:grpSpPr>
        <p:sp>
          <p:nvSpPr>
            <p:cNvPr id="9" name="object 9"/>
            <p:cNvSpPr/>
            <p:nvPr/>
          </p:nvSpPr>
          <p:spPr>
            <a:xfrm>
              <a:off x="2424683" y="2756915"/>
              <a:ext cx="5542915" cy="1420495"/>
            </a:xfrm>
            <a:custGeom>
              <a:avLst/>
              <a:gdLst/>
              <a:ahLst/>
              <a:cxnLst/>
              <a:rect l="l" t="t" r="r" b="b"/>
              <a:pathLst>
                <a:path w="5542915" h="1420495">
                  <a:moveTo>
                    <a:pt x="0" y="1420368"/>
                  </a:moveTo>
                  <a:lnTo>
                    <a:pt x="5542788" y="1420368"/>
                  </a:lnTo>
                </a:path>
                <a:path w="5542915" h="1420495">
                  <a:moveTo>
                    <a:pt x="0" y="1065276"/>
                  </a:moveTo>
                  <a:lnTo>
                    <a:pt x="5542788" y="1065276"/>
                  </a:lnTo>
                </a:path>
                <a:path w="5542915" h="1420495">
                  <a:moveTo>
                    <a:pt x="0" y="710184"/>
                  </a:moveTo>
                  <a:lnTo>
                    <a:pt x="5542788" y="710184"/>
                  </a:lnTo>
                </a:path>
                <a:path w="5542915" h="1420495">
                  <a:moveTo>
                    <a:pt x="0" y="355092"/>
                  </a:moveTo>
                  <a:lnTo>
                    <a:pt x="5542788" y="355092"/>
                  </a:lnTo>
                </a:path>
                <a:path w="5542915" h="1420495">
                  <a:moveTo>
                    <a:pt x="0" y="0"/>
                  </a:moveTo>
                  <a:lnTo>
                    <a:pt x="5542788" y="0"/>
                  </a:lnTo>
                </a:path>
              </a:pathLst>
            </a:custGeom>
            <a:ln w="9525">
              <a:solidFill>
                <a:srgbClr val="E6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887217" y="2558033"/>
              <a:ext cx="4617720" cy="1690370"/>
            </a:xfrm>
            <a:custGeom>
              <a:avLst/>
              <a:gdLst/>
              <a:ahLst/>
              <a:cxnLst/>
              <a:rect l="l" t="t" r="r" b="b"/>
              <a:pathLst>
                <a:path w="4617720" h="1690370">
                  <a:moveTo>
                    <a:pt x="0" y="1690115"/>
                  </a:moveTo>
                  <a:lnTo>
                    <a:pt x="923544" y="1473708"/>
                  </a:lnTo>
                  <a:lnTo>
                    <a:pt x="1847087" y="1193291"/>
                  </a:lnTo>
                  <a:lnTo>
                    <a:pt x="2770632" y="827531"/>
                  </a:lnTo>
                  <a:lnTo>
                    <a:pt x="3694176" y="429767"/>
                  </a:lnTo>
                  <a:lnTo>
                    <a:pt x="4617720" y="0"/>
                  </a:lnTo>
                </a:path>
              </a:pathLst>
            </a:custGeom>
            <a:ln w="28575">
              <a:solidFill>
                <a:srgbClr val="39A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424683" y="4532376"/>
            <a:ext cx="5542915" cy="0"/>
          </a:xfrm>
          <a:custGeom>
            <a:avLst/>
            <a:gdLst/>
            <a:ahLst/>
            <a:cxnLst/>
            <a:rect l="l" t="t" r="r" b="b"/>
            <a:pathLst>
              <a:path w="5542915">
                <a:moveTo>
                  <a:pt x="0" y="0"/>
                </a:moveTo>
                <a:lnTo>
                  <a:pt x="5542788" y="0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24683" y="4887467"/>
            <a:ext cx="5542915" cy="0"/>
          </a:xfrm>
          <a:custGeom>
            <a:avLst/>
            <a:gdLst/>
            <a:ahLst/>
            <a:cxnLst/>
            <a:rect l="l" t="t" r="r" b="b"/>
            <a:pathLst>
              <a:path w="5542915">
                <a:moveTo>
                  <a:pt x="0" y="0"/>
                </a:moveTo>
                <a:lnTo>
                  <a:pt x="5542788" y="0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24683" y="5242559"/>
            <a:ext cx="5542915" cy="0"/>
          </a:xfrm>
          <a:custGeom>
            <a:avLst/>
            <a:gdLst/>
            <a:ahLst/>
            <a:cxnLst/>
            <a:rect l="l" t="t" r="r" b="b"/>
            <a:pathLst>
              <a:path w="5542915">
                <a:moveTo>
                  <a:pt x="0" y="0"/>
                </a:moveTo>
                <a:lnTo>
                  <a:pt x="5542788" y="0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705226" y="5308219"/>
            <a:ext cx="364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2025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94608" y="5308219"/>
            <a:ext cx="3168650" cy="5511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">
              <a:lnSpc>
                <a:spcPct val="100000"/>
              </a:lnSpc>
              <a:spcBef>
                <a:spcPts val="100"/>
              </a:spcBef>
              <a:tabLst>
                <a:tab pos="970915" algn="l"/>
                <a:tab pos="1894205" algn="l"/>
                <a:tab pos="2818130" algn="l"/>
              </a:tabLst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2030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	</a:t>
            </a: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2035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	</a:t>
            </a: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2040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	</a:t>
            </a: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2045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26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Verwachte</a:t>
            </a:r>
            <a:r>
              <a:rPr sz="1200" spc="-4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totale</a:t>
            </a:r>
            <a:r>
              <a:rPr sz="1200" spc="-3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zorgkosten</a:t>
            </a:r>
            <a:r>
              <a:rPr sz="1200" spc="-4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voor</a:t>
            </a:r>
            <a:r>
              <a:rPr sz="1200" spc="-3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dementie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967855" y="5308219"/>
            <a:ext cx="1224280" cy="504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8935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2050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Inflatie:</a:t>
            </a:r>
            <a:r>
              <a:rPr sz="1100" i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2%</a:t>
            </a:r>
            <a:r>
              <a:rPr sz="110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per</a:t>
            </a:r>
            <a:r>
              <a:rPr sz="1100" i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57585B"/>
                </a:solidFill>
                <a:latin typeface="Arial"/>
                <a:cs typeface="Arial"/>
              </a:rPr>
              <a:t>jaar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336797" y="5766053"/>
            <a:ext cx="243840" cy="0"/>
          </a:xfrm>
          <a:custGeom>
            <a:avLst/>
            <a:gdLst/>
            <a:ahLst/>
            <a:cxnLst/>
            <a:rect l="l" t="t" r="r" b="b"/>
            <a:pathLst>
              <a:path w="243839">
                <a:moveTo>
                  <a:pt x="0" y="0"/>
                </a:moveTo>
                <a:lnTo>
                  <a:pt x="243839" y="0"/>
                </a:lnTo>
              </a:path>
            </a:pathLst>
          </a:custGeom>
          <a:ln w="28575">
            <a:solidFill>
              <a:srgbClr val="39AA3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Kosten</a:t>
            </a:r>
            <a:r>
              <a:rPr spc="375" dirty="0"/>
              <a:t> </a:t>
            </a:r>
            <a:r>
              <a:rPr spc="165" dirty="0"/>
              <a:t>formele</a:t>
            </a:r>
            <a:r>
              <a:rPr spc="380" dirty="0"/>
              <a:t> </a:t>
            </a:r>
            <a:r>
              <a:rPr spc="155" dirty="0"/>
              <a:t>zorg:</a:t>
            </a:r>
            <a:r>
              <a:rPr spc="385" dirty="0"/>
              <a:t> </a:t>
            </a:r>
            <a:r>
              <a:rPr spc="180" dirty="0"/>
              <a:t>geregionaliseerde</a:t>
            </a:r>
            <a:r>
              <a:rPr spc="365" dirty="0"/>
              <a:t> </a:t>
            </a:r>
            <a:r>
              <a:rPr spc="150" dirty="0"/>
              <a:t>kosten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42618" y="1429641"/>
            <a:ext cx="889866" cy="786229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926463" y="1601470"/>
            <a:ext cx="9335135" cy="42189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8915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De</a:t>
            </a:r>
            <a:r>
              <a:rPr sz="1800" b="1" spc="-3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Gewesten</a:t>
            </a:r>
            <a:r>
              <a:rPr sz="1800" b="1" spc="-5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dragen</a:t>
            </a:r>
            <a:r>
              <a:rPr sz="1800" b="1" spc="-1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ten</a:t>
            </a:r>
            <a:r>
              <a:rPr sz="1800" b="1" spc="-2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minste</a:t>
            </a:r>
            <a:r>
              <a:rPr sz="1800" b="1" spc="-1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Arial"/>
                <a:cs typeface="Arial"/>
              </a:rPr>
              <a:t>1,5</a:t>
            </a:r>
            <a:r>
              <a:rPr sz="1800" b="1" u="sng" spc="-30" dirty="0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Arial"/>
                <a:cs typeface="Arial"/>
              </a:rPr>
              <a:t> </a:t>
            </a:r>
            <a:r>
              <a:rPr sz="1800" b="1" u="sng" dirty="0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Arial"/>
                <a:cs typeface="Arial"/>
              </a:rPr>
              <a:t>miljard</a:t>
            </a:r>
            <a:r>
              <a:rPr sz="1800" b="1" u="sng" spc="-35" dirty="0">
                <a:solidFill>
                  <a:srgbClr val="006633"/>
                </a:solidFill>
                <a:uFill>
                  <a:solidFill>
                    <a:srgbClr val="006633"/>
                  </a:solidFill>
                </a:u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euro</a:t>
            </a:r>
            <a:r>
              <a:rPr sz="1800" b="1" spc="-20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bij,</a:t>
            </a:r>
            <a:r>
              <a:rPr sz="1800" b="1" spc="-40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voornamelijk</a:t>
            </a:r>
            <a:r>
              <a:rPr sz="1800" b="1" spc="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in</a:t>
            </a:r>
            <a:r>
              <a:rPr sz="1800" b="1" spc="-2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verband</a:t>
            </a:r>
            <a:r>
              <a:rPr sz="1800" b="1" spc="10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met</a:t>
            </a:r>
            <a:r>
              <a:rPr sz="1800" b="1" spc="-20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spc="-25" dirty="0">
                <a:solidFill>
                  <a:srgbClr val="006633"/>
                </a:solidFill>
                <a:latin typeface="Arial"/>
                <a:cs typeface="Arial"/>
              </a:rPr>
              <a:t>de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kosten</a:t>
            </a:r>
            <a:r>
              <a:rPr sz="1800" b="1" spc="-3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voor</a:t>
            </a:r>
            <a:r>
              <a:rPr sz="1800" b="1" spc="-10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6633"/>
                </a:solidFill>
                <a:latin typeface="Arial"/>
                <a:cs typeface="Arial"/>
              </a:rPr>
              <a:t>langdurige</a:t>
            </a:r>
            <a:r>
              <a:rPr sz="1800" b="1" spc="-55" dirty="0">
                <a:solidFill>
                  <a:srgbClr val="006633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006633"/>
                </a:solidFill>
                <a:latin typeface="Arial"/>
                <a:cs typeface="Arial"/>
              </a:rPr>
              <a:t>zorg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660"/>
              </a:spcBef>
            </a:pPr>
            <a:endParaRPr sz="1800">
              <a:latin typeface="Arial"/>
              <a:cs typeface="Arial"/>
            </a:endParaRPr>
          </a:p>
          <a:p>
            <a:pPr marL="4219575" indent="-286385">
              <a:lnSpc>
                <a:spcPct val="100000"/>
              </a:lnSpc>
              <a:buFont typeface="Arial MT"/>
              <a:buChar char="•"/>
              <a:tabLst>
                <a:tab pos="4219575" algn="l"/>
              </a:tabLst>
            </a:pP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1,44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miljard euro</a:t>
            </a:r>
            <a:r>
              <a:rPr sz="16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per</a:t>
            </a:r>
            <a:r>
              <a:rPr sz="16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jaar</a:t>
            </a:r>
            <a:r>
              <a:rPr sz="16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6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6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basiszorgtoeslag</a:t>
            </a:r>
            <a:r>
              <a:rPr sz="16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2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endParaRPr sz="1600">
              <a:latin typeface="Arial MT"/>
              <a:cs typeface="Arial MT"/>
            </a:endParaRPr>
          </a:p>
          <a:p>
            <a:pPr marL="4219575">
              <a:lnSpc>
                <a:spcPct val="100000"/>
              </a:lnSpc>
            </a:pP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woonzorgcentra</a:t>
            </a:r>
            <a:r>
              <a:rPr sz="16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bewoners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met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dementie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Arial MT"/>
              <a:cs typeface="Arial MT"/>
            </a:endParaRPr>
          </a:p>
          <a:p>
            <a:pPr marL="3933190" marR="5080" indent="55880">
              <a:lnSpc>
                <a:spcPct val="100000"/>
              </a:lnSpc>
            </a:pP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=</a:t>
            </a:r>
            <a:r>
              <a:rPr sz="16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57585B"/>
                </a:solidFill>
                <a:latin typeface="Arial"/>
                <a:cs typeface="Arial"/>
              </a:rPr>
              <a:t>28%–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37%</a:t>
            </a:r>
            <a:r>
              <a:rPr sz="1600" b="1" spc="1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van</a:t>
            </a:r>
            <a:r>
              <a:rPr sz="1600" b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de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totale</a:t>
            </a:r>
            <a:r>
              <a:rPr sz="1600" b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uitgaven</a:t>
            </a:r>
            <a:r>
              <a:rPr sz="1600" b="1" spc="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16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basiszorgtoeslag,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afhankelijk</a:t>
            </a:r>
            <a:r>
              <a:rPr sz="1600" spc="-5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6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het</a:t>
            </a:r>
            <a:r>
              <a:rPr sz="16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Gewest.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5"/>
              </a:spcBef>
            </a:pPr>
            <a:endParaRPr sz="1600">
              <a:latin typeface="Arial MT"/>
              <a:cs typeface="Arial MT"/>
            </a:endParaRPr>
          </a:p>
          <a:p>
            <a:pPr marL="4219575" marR="316865" indent="-287020">
              <a:lnSpc>
                <a:spcPct val="100000"/>
              </a:lnSpc>
              <a:buFont typeface="Arial MT"/>
              <a:buChar char="•"/>
              <a:tabLst>
                <a:tab pos="4219575" algn="l"/>
              </a:tabLst>
            </a:pP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40</a:t>
            </a:r>
            <a:r>
              <a:rPr sz="1600" b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miljoen</a:t>
            </a:r>
            <a:r>
              <a:rPr sz="1600" b="1" spc="-1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euro</a:t>
            </a:r>
            <a:r>
              <a:rPr sz="16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toegewezen</a:t>
            </a:r>
            <a:r>
              <a:rPr sz="16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via</a:t>
            </a:r>
            <a:r>
              <a:rPr sz="16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dementie-specifieke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onderdelen</a:t>
            </a:r>
            <a:r>
              <a:rPr sz="16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 financiering</a:t>
            </a:r>
            <a:r>
              <a:rPr sz="16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woonzorgcentra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57585B"/>
              </a:buClr>
              <a:buFont typeface="Arial MT"/>
              <a:buChar char="•"/>
            </a:pPr>
            <a:endParaRPr sz="1600">
              <a:latin typeface="Arial MT"/>
              <a:cs typeface="Arial MT"/>
            </a:endParaRPr>
          </a:p>
          <a:p>
            <a:pPr marL="4219575" indent="-286385">
              <a:lnSpc>
                <a:spcPct val="100000"/>
              </a:lnSpc>
              <a:buFont typeface="Arial MT"/>
              <a:buChar char="•"/>
              <a:tabLst>
                <a:tab pos="4219575" algn="l"/>
              </a:tabLst>
            </a:pP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8</a:t>
            </a:r>
            <a:r>
              <a:rPr sz="1600" b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miljoen</a:t>
            </a:r>
            <a:r>
              <a:rPr sz="1600" b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euro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aanvullende</a:t>
            </a:r>
            <a:r>
              <a:rPr sz="1600" spc="-5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gerichte</a:t>
            </a:r>
            <a:r>
              <a:rPr sz="16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programma’s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Clr>
                <a:srgbClr val="57585B"/>
              </a:buClr>
              <a:buFont typeface="Arial MT"/>
              <a:buChar char="•"/>
            </a:pPr>
            <a:endParaRPr sz="1600">
              <a:latin typeface="Arial MT"/>
              <a:cs typeface="Arial MT"/>
            </a:endParaRPr>
          </a:p>
          <a:p>
            <a:pPr marL="4219575" marR="39370" indent="-287020">
              <a:lnSpc>
                <a:spcPct val="100000"/>
              </a:lnSpc>
              <a:buChar char="•"/>
              <a:tabLst>
                <a:tab pos="4219575" algn="l"/>
              </a:tabLst>
            </a:pP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Ontbrekende</a:t>
            </a:r>
            <a:r>
              <a:rPr sz="16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gegevens</a:t>
            </a:r>
            <a:r>
              <a:rPr sz="16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over</a:t>
            </a:r>
            <a:r>
              <a:rPr sz="16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600" spc="-5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uitgaven</a:t>
            </a:r>
            <a:r>
              <a:rPr sz="1600" spc="-5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1600" spc="-5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verband</a:t>
            </a:r>
            <a:r>
              <a:rPr sz="16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25" dirty="0">
                <a:solidFill>
                  <a:srgbClr val="57585B"/>
                </a:solidFill>
                <a:latin typeface="Arial MT"/>
                <a:cs typeface="Arial MT"/>
              </a:rPr>
              <a:t>met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dementie</a:t>
            </a:r>
            <a:r>
              <a:rPr sz="1600" spc="-5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voor</a:t>
            </a:r>
            <a:r>
              <a:rPr sz="16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thuiszorg</a:t>
            </a:r>
            <a:r>
              <a:rPr sz="16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en</a:t>
            </a:r>
            <a:r>
              <a:rPr sz="16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57585B"/>
                </a:solidFill>
                <a:latin typeface="Arial"/>
                <a:cs typeface="Arial"/>
              </a:rPr>
              <a:t>dagopvangcentra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5997" y="2477910"/>
            <a:ext cx="3202831" cy="350293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30" dirty="0"/>
              <a:t>Totale</a:t>
            </a:r>
            <a:r>
              <a:rPr spc="355" dirty="0"/>
              <a:t> </a:t>
            </a:r>
            <a:r>
              <a:rPr spc="160" dirty="0"/>
              <a:t>kosten</a:t>
            </a:r>
            <a:r>
              <a:rPr spc="385" dirty="0"/>
              <a:t> </a:t>
            </a:r>
            <a:r>
              <a:rPr spc="165" dirty="0"/>
              <a:t>formele</a:t>
            </a:r>
            <a:r>
              <a:rPr spc="380" dirty="0"/>
              <a:t> </a:t>
            </a:r>
            <a:r>
              <a:rPr spc="125" dirty="0"/>
              <a:t>zorg</a:t>
            </a:r>
          </a:p>
        </p:txBody>
      </p:sp>
      <p:sp>
        <p:nvSpPr>
          <p:cNvPr id="2" name="object 2"/>
          <p:cNvSpPr/>
          <p:nvPr/>
        </p:nvSpPr>
        <p:spPr>
          <a:xfrm>
            <a:off x="1847088" y="1652016"/>
            <a:ext cx="8857615" cy="576580"/>
          </a:xfrm>
          <a:custGeom>
            <a:avLst/>
            <a:gdLst/>
            <a:ahLst/>
            <a:cxnLst/>
            <a:rect l="l" t="t" r="r" b="b"/>
            <a:pathLst>
              <a:path w="8857615" h="576580">
                <a:moveTo>
                  <a:pt x="8761476" y="0"/>
                </a:moveTo>
                <a:lnTo>
                  <a:pt x="96012" y="0"/>
                </a:lnTo>
                <a:lnTo>
                  <a:pt x="58614" y="7536"/>
                </a:lnTo>
                <a:lnTo>
                  <a:pt x="28098" y="28098"/>
                </a:lnTo>
                <a:lnTo>
                  <a:pt x="7536" y="58614"/>
                </a:lnTo>
                <a:lnTo>
                  <a:pt x="0" y="96012"/>
                </a:lnTo>
                <a:lnTo>
                  <a:pt x="0" y="480060"/>
                </a:lnTo>
                <a:lnTo>
                  <a:pt x="7536" y="517457"/>
                </a:lnTo>
                <a:lnTo>
                  <a:pt x="28098" y="547973"/>
                </a:lnTo>
                <a:lnTo>
                  <a:pt x="58614" y="568535"/>
                </a:lnTo>
                <a:lnTo>
                  <a:pt x="96012" y="576072"/>
                </a:lnTo>
                <a:lnTo>
                  <a:pt x="8761476" y="576072"/>
                </a:lnTo>
                <a:lnTo>
                  <a:pt x="8798873" y="568535"/>
                </a:lnTo>
                <a:lnTo>
                  <a:pt x="8829389" y="547973"/>
                </a:lnTo>
                <a:lnTo>
                  <a:pt x="8849951" y="517457"/>
                </a:lnTo>
                <a:lnTo>
                  <a:pt x="8857488" y="480060"/>
                </a:lnTo>
                <a:lnTo>
                  <a:pt x="8857488" y="96012"/>
                </a:lnTo>
                <a:lnTo>
                  <a:pt x="8849951" y="58614"/>
                </a:lnTo>
                <a:lnTo>
                  <a:pt x="8829389" y="28098"/>
                </a:lnTo>
                <a:lnTo>
                  <a:pt x="8798873" y="7536"/>
                </a:lnTo>
                <a:lnTo>
                  <a:pt x="8761476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47088" y="2299716"/>
            <a:ext cx="5473065" cy="935990"/>
          </a:xfrm>
          <a:custGeom>
            <a:avLst/>
            <a:gdLst/>
            <a:ahLst/>
            <a:cxnLst/>
            <a:rect l="l" t="t" r="r" b="b"/>
            <a:pathLst>
              <a:path w="5473065" h="935989">
                <a:moveTo>
                  <a:pt x="5316728" y="0"/>
                </a:moveTo>
                <a:lnTo>
                  <a:pt x="155956" y="0"/>
                </a:lnTo>
                <a:lnTo>
                  <a:pt x="106671" y="7953"/>
                </a:lnTo>
                <a:lnTo>
                  <a:pt x="63861" y="30097"/>
                </a:lnTo>
                <a:lnTo>
                  <a:pt x="30097" y="63861"/>
                </a:lnTo>
                <a:lnTo>
                  <a:pt x="7953" y="106671"/>
                </a:lnTo>
                <a:lnTo>
                  <a:pt x="0" y="155956"/>
                </a:lnTo>
                <a:lnTo>
                  <a:pt x="0" y="779780"/>
                </a:lnTo>
                <a:lnTo>
                  <a:pt x="7953" y="829064"/>
                </a:lnTo>
                <a:lnTo>
                  <a:pt x="30097" y="871874"/>
                </a:lnTo>
                <a:lnTo>
                  <a:pt x="63861" y="905638"/>
                </a:lnTo>
                <a:lnTo>
                  <a:pt x="106671" y="927782"/>
                </a:lnTo>
                <a:lnTo>
                  <a:pt x="155956" y="935736"/>
                </a:lnTo>
                <a:lnTo>
                  <a:pt x="5316728" y="935736"/>
                </a:lnTo>
                <a:lnTo>
                  <a:pt x="5366012" y="927782"/>
                </a:lnTo>
                <a:lnTo>
                  <a:pt x="5408822" y="905638"/>
                </a:lnTo>
                <a:lnTo>
                  <a:pt x="5442586" y="871874"/>
                </a:lnTo>
                <a:lnTo>
                  <a:pt x="5464730" y="829064"/>
                </a:lnTo>
                <a:lnTo>
                  <a:pt x="5472684" y="779780"/>
                </a:lnTo>
                <a:lnTo>
                  <a:pt x="5472684" y="155956"/>
                </a:lnTo>
                <a:lnTo>
                  <a:pt x="5464730" y="106671"/>
                </a:lnTo>
                <a:lnTo>
                  <a:pt x="5442586" y="63861"/>
                </a:lnTo>
                <a:lnTo>
                  <a:pt x="5408822" y="30097"/>
                </a:lnTo>
                <a:lnTo>
                  <a:pt x="5366012" y="7953"/>
                </a:lnTo>
                <a:lnTo>
                  <a:pt x="5316728" y="0"/>
                </a:lnTo>
                <a:close/>
              </a:path>
            </a:pathLst>
          </a:custGeom>
          <a:solidFill>
            <a:srgbClr val="D4F0D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333750" y="1784096"/>
            <a:ext cx="4027804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00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Kosten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dementie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formele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1848611" y="2345435"/>
            <a:ext cx="5457825" cy="1876425"/>
            <a:chOff x="1848611" y="2345435"/>
            <a:chExt cx="5457825" cy="1876425"/>
          </a:xfrm>
        </p:grpSpPr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63495" y="2345435"/>
              <a:ext cx="935736" cy="812291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848612" y="3285743"/>
              <a:ext cx="5457825" cy="935990"/>
            </a:xfrm>
            <a:custGeom>
              <a:avLst/>
              <a:gdLst/>
              <a:ahLst/>
              <a:cxnLst/>
              <a:rect l="l" t="t" r="r" b="b"/>
              <a:pathLst>
                <a:path w="5457825" h="935989">
                  <a:moveTo>
                    <a:pt x="2700528" y="155956"/>
                  </a:moveTo>
                  <a:lnTo>
                    <a:pt x="2692565" y="106680"/>
                  </a:lnTo>
                  <a:lnTo>
                    <a:pt x="2670429" y="63868"/>
                  </a:lnTo>
                  <a:lnTo>
                    <a:pt x="2636659" y="30099"/>
                  </a:lnTo>
                  <a:lnTo>
                    <a:pt x="2593848" y="7962"/>
                  </a:lnTo>
                  <a:lnTo>
                    <a:pt x="2544572" y="0"/>
                  </a:lnTo>
                  <a:lnTo>
                    <a:pt x="155956" y="0"/>
                  </a:lnTo>
                  <a:lnTo>
                    <a:pt x="106667" y="7962"/>
                  </a:lnTo>
                  <a:lnTo>
                    <a:pt x="63855" y="30099"/>
                  </a:lnTo>
                  <a:lnTo>
                    <a:pt x="30086" y="63868"/>
                  </a:lnTo>
                  <a:lnTo>
                    <a:pt x="7950" y="106680"/>
                  </a:lnTo>
                  <a:lnTo>
                    <a:pt x="0" y="155956"/>
                  </a:lnTo>
                  <a:lnTo>
                    <a:pt x="0" y="779780"/>
                  </a:lnTo>
                  <a:lnTo>
                    <a:pt x="7950" y="829068"/>
                  </a:lnTo>
                  <a:lnTo>
                    <a:pt x="30086" y="871880"/>
                  </a:lnTo>
                  <a:lnTo>
                    <a:pt x="63855" y="905649"/>
                  </a:lnTo>
                  <a:lnTo>
                    <a:pt x="106667" y="927785"/>
                  </a:lnTo>
                  <a:lnTo>
                    <a:pt x="155956" y="935736"/>
                  </a:lnTo>
                  <a:lnTo>
                    <a:pt x="2544572" y="935736"/>
                  </a:lnTo>
                  <a:lnTo>
                    <a:pt x="2593848" y="927785"/>
                  </a:lnTo>
                  <a:lnTo>
                    <a:pt x="2636659" y="905649"/>
                  </a:lnTo>
                  <a:lnTo>
                    <a:pt x="2670429" y="871880"/>
                  </a:lnTo>
                  <a:lnTo>
                    <a:pt x="2692565" y="829068"/>
                  </a:lnTo>
                  <a:lnTo>
                    <a:pt x="2700528" y="779780"/>
                  </a:lnTo>
                  <a:lnTo>
                    <a:pt x="2700528" y="155956"/>
                  </a:lnTo>
                  <a:close/>
                </a:path>
                <a:path w="5457825" h="935989">
                  <a:moveTo>
                    <a:pt x="5457444" y="155956"/>
                  </a:moveTo>
                  <a:lnTo>
                    <a:pt x="5449481" y="106680"/>
                  </a:lnTo>
                  <a:lnTo>
                    <a:pt x="5427345" y="63868"/>
                  </a:lnTo>
                  <a:lnTo>
                    <a:pt x="5393575" y="30099"/>
                  </a:lnTo>
                  <a:lnTo>
                    <a:pt x="5350764" y="7962"/>
                  </a:lnTo>
                  <a:lnTo>
                    <a:pt x="5301488" y="0"/>
                  </a:lnTo>
                  <a:lnTo>
                    <a:pt x="2912872" y="0"/>
                  </a:lnTo>
                  <a:lnTo>
                    <a:pt x="2863583" y="7962"/>
                  </a:lnTo>
                  <a:lnTo>
                    <a:pt x="2820771" y="30099"/>
                  </a:lnTo>
                  <a:lnTo>
                    <a:pt x="2787002" y="63868"/>
                  </a:lnTo>
                  <a:lnTo>
                    <a:pt x="2764866" y="106680"/>
                  </a:lnTo>
                  <a:lnTo>
                    <a:pt x="2756916" y="155956"/>
                  </a:lnTo>
                  <a:lnTo>
                    <a:pt x="2756916" y="779780"/>
                  </a:lnTo>
                  <a:lnTo>
                    <a:pt x="2764866" y="829068"/>
                  </a:lnTo>
                  <a:lnTo>
                    <a:pt x="2787002" y="871880"/>
                  </a:lnTo>
                  <a:lnTo>
                    <a:pt x="2820771" y="905649"/>
                  </a:lnTo>
                  <a:lnTo>
                    <a:pt x="2863583" y="927785"/>
                  </a:lnTo>
                  <a:lnTo>
                    <a:pt x="2912872" y="935736"/>
                  </a:lnTo>
                  <a:lnTo>
                    <a:pt x="5301488" y="935736"/>
                  </a:lnTo>
                  <a:lnTo>
                    <a:pt x="5350764" y="927785"/>
                  </a:lnTo>
                  <a:lnTo>
                    <a:pt x="5393575" y="905649"/>
                  </a:lnTo>
                  <a:lnTo>
                    <a:pt x="5427345" y="871880"/>
                  </a:lnTo>
                  <a:lnTo>
                    <a:pt x="5449481" y="829068"/>
                  </a:lnTo>
                  <a:lnTo>
                    <a:pt x="5457444" y="779780"/>
                  </a:lnTo>
                  <a:lnTo>
                    <a:pt x="5457444" y="155956"/>
                  </a:lnTo>
                  <a:close/>
                </a:path>
              </a:pathLst>
            </a:custGeom>
            <a:solidFill>
              <a:srgbClr val="D4F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7391400" y="2299716"/>
            <a:ext cx="3313429" cy="1922145"/>
            <a:chOff x="7391400" y="2299716"/>
            <a:chExt cx="3313429" cy="1922145"/>
          </a:xfrm>
        </p:grpSpPr>
        <p:sp>
          <p:nvSpPr>
            <p:cNvPr id="6" name="object 6"/>
            <p:cNvSpPr/>
            <p:nvPr/>
          </p:nvSpPr>
          <p:spPr>
            <a:xfrm>
              <a:off x="7391400" y="2299716"/>
              <a:ext cx="3313429" cy="1922145"/>
            </a:xfrm>
            <a:custGeom>
              <a:avLst/>
              <a:gdLst/>
              <a:ahLst/>
              <a:cxnLst/>
              <a:rect l="l" t="t" r="r" b="b"/>
              <a:pathLst>
                <a:path w="3313429" h="1922145">
                  <a:moveTo>
                    <a:pt x="2992881" y="0"/>
                  </a:moveTo>
                  <a:lnTo>
                    <a:pt x="320294" y="0"/>
                  </a:lnTo>
                  <a:lnTo>
                    <a:pt x="272959" y="3472"/>
                  </a:lnTo>
                  <a:lnTo>
                    <a:pt x="227782" y="13559"/>
                  </a:lnTo>
                  <a:lnTo>
                    <a:pt x="185258" y="29766"/>
                  </a:lnTo>
                  <a:lnTo>
                    <a:pt x="145882" y="51596"/>
                  </a:lnTo>
                  <a:lnTo>
                    <a:pt x="110150" y="78556"/>
                  </a:lnTo>
                  <a:lnTo>
                    <a:pt x="78556" y="110150"/>
                  </a:lnTo>
                  <a:lnTo>
                    <a:pt x="51596" y="145882"/>
                  </a:lnTo>
                  <a:lnTo>
                    <a:pt x="29766" y="185258"/>
                  </a:lnTo>
                  <a:lnTo>
                    <a:pt x="13559" y="227782"/>
                  </a:lnTo>
                  <a:lnTo>
                    <a:pt x="3472" y="272959"/>
                  </a:lnTo>
                  <a:lnTo>
                    <a:pt x="0" y="320294"/>
                  </a:lnTo>
                  <a:lnTo>
                    <a:pt x="0" y="1601470"/>
                  </a:lnTo>
                  <a:lnTo>
                    <a:pt x="3472" y="1648804"/>
                  </a:lnTo>
                  <a:lnTo>
                    <a:pt x="13559" y="1693981"/>
                  </a:lnTo>
                  <a:lnTo>
                    <a:pt x="29766" y="1736505"/>
                  </a:lnTo>
                  <a:lnTo>
                    <a:pt x="51596" y="1775881"/>
                  </a:lnTo>
                  <a:lnTo>
                    <a:pt x="78556" y="1811613"/>
                  </a:lnTo>
                  <a:lnTo>
                    <a:pt x="110150" y="1843207"/>
                  </a:lnTo>
                  <a:lnTo>
                    <a:pt x="145882" y="1870167"/>
                  </a:lnTo>
                  <a:lnTo>
                    <a:pt x="185258" y="1891997"/>
                  </a:lnTo>
                  <a:lnTo>
                    <a:pt x="227782" y="1908204"/>
                  </a:lnTo>
                  <a:lnTo>
                    <a:pt x="272959" y="1918291"/>
                  </a:lnTo>
                  <a:lnTo>
                    <a:pt x="320294" y="1921764"/>
                  </a:lnTo>
                  <a:lnTo>
                    <a:pt x="2992881" y="1921764"/>
                  </a:lnTo>
                  <a:lnTo>
                    <a:pt x="3040216" y="1918291"/>
                  </a:lnTo>
                  <a:lnTo>
                    <a:pt x="3085393" y="1908204"/>
                  </a:lnTo>
                  <a:lnTo>
                    <a:pt x="3127917" y="1891997"/>
                  </a:lnTo>
                  <a:lnTo>
                    <a:pt x="3167293" y="1870167"/>
                  </a:lnTo>
                  <a:lnTo>
                    <a:pt x="3203025" y="1843207"/>
                  </a:lnTo>
                  <a:lnTo>
                    <a:pt x="3234619" y="1811613"/>
                  </a:lnTo>
                  <a:lnTo>
                    <a:pt x="3261579" y="1775881"/>
                  </a:lnTo>
                  <a:lnTo>
                    <a:pt x="3283409" y="1736505"/>
                  </a:lnTo>
                  <a:lnTo>
                    <a:pt x="3299616" y="1693981"/>
                  </a:lnTo>
                  <a:lnTo>
                    <a:pt x="3309703" y="1648804"/>
                  </a:lnTo>
                  <a:lnTo>
                    <a:pt x="3313176" y="1601470"/>
                  </a:lnTo>
                  <a:lnTo>
                    <a:pt x="3313176" y="320294"/>
                  </a:lnTo>
                  <a:lnTo>
                    <a:pt x="3309703" y="272959"/>
                  </a:lnTo>
                  <a:lnTo>
                    <a:pt x="3299616" y="227782"/>
                  </a:lnTo>
                  <a:lnTo>
                    <a:pt x="3283409" y="185258"/>
                  </a:lnTo>
                  <a:lnTo>
                    <a:pt x="3261579" y="145882"/>
                  </a:lnTo>
                  <a:lnTo>
                    <a:pt x="3234619" y="110150"/>
                  </a:lnTo>
                  <a:lnTo>
                    <a:pt x="3203025" y="78556"/>
                  </a:lnTo>
                  <a:lnTo>
                    <a:pt x="3167293" y="51596"/>
                  </a:lnTo>
                  <a:lnTo>
                    <a:pt x="3127917" y="29766"/>
                  </a:lnTo>
                  <a:lnTo>
                    <a:pt x="3085393" y="13559"/>
                  </a:lnTo>
                  <a:lnTo>
                    <a:pt x="3040216" y="3472"/>
                  </a:lnTo>
                  <a:lnTo>
                    <a:pt x="2992881" y="0"/>
                  </a:lnTo>
                  <a:close/>
                </a:path>
              </a:pathLst>
            </a:custGeom>
            <a:solidFill>
              <a:srgbClr val="FFF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50551" y="2889504"/>
              <a:ext cx="897636" cy="790956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7565897" y="3075813"/>
            <a:ext cx="2247900" cy="46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6095">
              <a:lnSpc>
                <a:spcPts val="1375"/>
              </a:lnSpc>
              <a:spcBef>
                <a:spcPts val="100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095"/>
              </a:lnSpc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informele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069719" y="3346358"/>
            <a:ext cx="2258695" cy="5372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38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Vergoede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(RIZIV)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61965" y="3362748"/>
            <a:ext cx="1794510" cy="5353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26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Regionale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05000" y="3046476"/>
            <a:ext cx="5230495" cy="1454150"/>
          </a:xfrm>
          <a:custGeom>
            <a:avLst/>
            <a:gdLst/>
            <a:ahLst/>
            <a:cxnLst/>
            <a:rect l="l" t="t" r="r" b="b"/>
            <a:pathLst>
              <a:path w="5230495" h="1454150">
                <a:moveTo>
                  <a:pt x="2615184" y="0"/>
                </a:moveTo>
                <a:lnTo>
                  <a:pt x="2687170" y="270"/>
                </a:lnTo>
                <a:lnTo>
                  <a:pt x="2758676" y="1075"/>
                </a:lnTo>
                <a:lnTo>
                  <a:pt x="2829675" y="2410"/>
                </a:lnTo>
                <a:lnTo>
                  <a:pt x="2900144" y="4266"/>
                </a:lnTo>
                <a:lnTo>
                  <a:pt x="2970058" y="6636"/>
                </a:lnTo>
                <a:lnTo>
                  <a:pt x="3039391" y="9515"/>
                </a:lnTo>
                <a:lnTo>
                  <a:pt x="3108118" y="12895"/>
                </a:lnTo>
                <a:lnTo>
                  <a:pt x="3176215" y="16768"/>
                </a:lnTo>
                <a:lnTo>
                  <a:pt x="3243657" y="21129"/>
                </a:lnTo>
                <a:lnTo>
                  <a:pt x="3310419" y="25969"/>
                </a:lnTo>
                <a:lnTo>
                  <a:pt x="3376475" y="31283"/>
                </a:lnTo>
                <a:lnTo>
                  <a:pt x="3441801" y="37063"/>
                </a:lnTo>
                <a:lnTo>
                  <a:pt x="3506372" y="43303"/>
                </a:lnTo>
                <a:lnTo>
                  <a:pt x="3570164" y="49994"/>
                </a:lnTo>
                <a:lnTo>
                  <a:pt x="3633150" y="57132"/>
                </a:lnTo>
                <a:lnTo>
                  <a:pt x="3695307" y="64707"/>
                </a:lnTo>
                <a:lnTo>
                  <a:pt x="3756609" y="72715"/>
                </a:lnTo>
                <a:lnTo>
                  <a:pt x="3817031" y="81147"/>
                </a:lnTo>
                <a:lnTo>
                  <a:pt x="3876549" y="89997"/>
                </a:lnTo>
                <a:lnTo>
                  <a:pt x="3935137" y="99257"/>
                </a:lnTo>
                <a:lnTo>
                  <a:pt x="3992771" y="108921"/>
                </a:lnTo>
                <a:lnTo>
                  <a:pt x="4049425" y="118983"/>
                </a:lnTo>
                <a:lnTo>
                  <a:pt x="4105075" y="129434"/>
                </a:lnTo>
                <a:lnTo>
                  <a:pt x="4159697" y="140268"/>
                </a:lnTo>
                <a:lnTo>
                  <a:pt x="4213264" y="151479"/>
                </a:lnTo>
                <a:lnTo>
                  <a:pt x="4265751" y="163059"/>
                </a:lnTo>
                <a:lnTo>
                  <a:pt x="4317136" y="175001"/>
                </a:lnTo>
                <a:lnTo>
                  <a:pt x="4367391" y="187298"/>
                </a:lnTo>
                <a:lnTo>
                  <a:pt x="4416492" y="199944"/>
                </a:lnTo>
                <a:lnTo>
                  <a:pt x="4464415" y="212931"/>
                </a:lnTo>
                <a:lnTo>
                  <a:pt x="4511134" y="226253"/>
                </a:lnTo>
                <a:lnTo>
                  <a:pt x="4556624" y="239902"/>
                </a:lnTo>
                <a:lnTo>
                  <a:pt x="4600861" y="253872"/>
                </a:lnTo>
                <a:lnTo>
                  <a:pt x="4643819" y="268156"/>
                </a:lnTo>
                <a:lnTo>
                  <a:pt x="4685475" y="282746"/>
                </a:lnTo>
                <a:lnTo>
                  <a:pt x="4725802" y="297637"/>
                </a:lnTo>
                <a:lnTo>
                  <a:pt x="4764775" y="312820"/>
                </a:lnTo>
                <a:lnTo>
                  <a:pt x="4802371" y="328289"/>
                </a:lnTo>
                <a:lnTo>
                  <a:pt x="4838564" y="344038"/>
                </a:lnTo>
                <a:lnTo>
                  <a:pt x="4873328" y="360059"/>
                </a:lnTo>
                <a:lnTo>
                  <a:pt x="4938474" y="392889"/>
                </a:lnTo>
                <a:lnTo>
                  <a:pt x="4997609" y="426724"/>
                </a:lnTo>
                <a:lnTo>
                  <a:pt x="5050533" y="461509"/>
                </a:lnTo>
                <a:lnTo>
                  <a:pt x="5097048" y="497189"/>
                </a:lnTo>
                <a:lnTo>
                  <a:pt x="5136954" y="533708"/>
                </a:lnTo>
                <a:lnTo>
                  <a:pt x="5170051" y="571011"/>
                </a:lnTo>
                <a:lnTo>
                  <a:pt x="5196140" y="609041"/>
                </a:lnTo>
                <a:lnTo>
                  <a:pt x="5215023" y="647745"/>
                </a:lnTo>
                <a:lnTo>
                  <a:pt x="5226498" y="687065"/>
                </a:lnTo>
                <a:lnTo>
                  <a:pt x="5230368" y="726948"/>
                </a:lnTo>
                <a:lnTo>
                  <a:pt x="5229396" y="746955"/>
                </a:lnTo>
                <a:lnTo>
                  <a:pt x="5221699" y="786564"/>
                </a:lnTo>
                <a:lnTo>
                  <a:pt x="5206495" y="825583"/>
                </a:lnTo>
                <a:lnTo>
                  <a:pt x="5183984" y="863957"/>
                </a:lnTo>
                <a:lnTo>
                  <a:pt x="5154366" y="901630"/>
                </a:lnTo>
                <a:lnTo>
                  <a:pt x="5117839" y="938548"/>
                </a:lnTo>
                <a:lnTo>
                  <a:pt x="5074604" y="974654"/>
                </a:lnTo>
                <a:lnTo>
                  <a:pt x="5024860" y="1009894"/>
                </a:lnTo>
                <a:lnTo>
                  <a:pt x="4968805" y="1044211"/>
                </a:lnTo>
                <a:lnTo>
                  <a:pt x="4906640" y="1077551"/>
                </a:lnTo>
                <a:lnTo>
                  <a:pt x="4838564" y="1109857"/>
                </a:lnTo>
                <a:lnTo>
                  <a:pt x="4802371" y="1125606"/>
                </a:lnTo>
                <a:lnTo>
                  <a:pt x="4764775" y="1141075"/>
                </a:lnTo>
                <a:lnTo>
                  <a:pt x="4725802" y="1156258"/>
                </a:lnTo>
                <a:lnTo>
                  <a:pt x="4685475" y="1171149"/>
                </a:lnTo>
                <a:lnTo>
                  <a:pt x="4643819" y="1185739"/>
                </a:lnTo>
                <a:lnTo>
                  <a:pt x="4600861" y="1200023"/>
                </a:lnTo>
                <a:lnTo>
                  <a:pt x="4556624" y="1213993"/>
                </a:lnTo>
                <a:lnTo>
                  <a:pt x="4511134" y="1227642"/>
                </a:lnTo>
                <a:lnTo>
                  <a:pt x="4464415" y="1240964"/>
                </a:lnTo>
                <a:lnTo>
                  <a:pt x="4416492" y="1253951"/>
                </a:lnTo>
                <a:lnTo>
                  <a:pt x="4367391" y="1266597"/>
                </a:lnTo>
                <a:lnTo>
                  <a:pt x="4317136" y="1278894"/>
                </a:lnTo>
                <a:lnTo>
                  <a:pt x="4265751" y="1290836"/>
                </a:lnTo>
                <a:lnTo>
                  <a:pt x="4213264" y="1302416"/>
                </a:lnTo>
                <a:lnTo>
                  <a:pt x="4159697" y="1313627"/>
                </a:lnTo>
                <a:lnTo>
                  <a:pt x="4105075" y="1324461"/>
                </a:lnTo>
                <a:lnTo>
                  <a:pt x="4049425" y="1334912"/>
                </a:lnTo>
                <a:lnTo>
                  <a:pt x="3992771" y="1344974"/>
                </a:lnTo>
                <a:lnTo>
                  <a:pt x="3935137" y="1354638"/>
                </a:lnTo>
                <a:lnTo>
                  <a:pt x="3876549" y="1363898"/>
                </a:lnTo>
                <a:lnTo>
                  <a:pt x="3817031" y="1372748"/>
                </a:lnTo>
                <a:lnTo>
                  <a:pt x="3756609" y="1381180"/>
                </a:lnTo>
                <a:lnTo>
                  <a:pt x="3695307" y="1389188"/>
                </a:lnTo>
                <a:lnTo>
                  <a:pt x="3633150" y="1396763"/>
                </a:lnTo>
                <a:lnTo>
                  <a:pt x="3570164" y="1403901"/>
                </a:lnTo>
                <a:lnTo>
                  <a:pt x="3506372" y="1410592"/>
                </a:lnTo>
                <a:lnTo>
                  <a:pt x="3441801" y="1416832"/>
                </a:lnTo>
                <a:lnTo>
                  <a:pt x="3376475" y="1422612"/>
                </a:lnTo>
                <a:lnTo>
                  <a:pt x="3310419" y="1427926"/>
                </a:lnTo>
                <a:lnTo>
                  <a:pt x="3243657" y="1432766"/>
                </a:lnTo>
                <a:lnTo>
                  <a:pt x="3176215" y="1437127"/>
                </a:lnTo>
                <a:lnTo>
                  <a:pt x="3108118" y="1441000"/>
                </a:lnTo>
                <a:lnTo>
                  <a:pt x="3039391" y="1444380"/>
                </a:lnTo>
                <a:lnTo>
                  <a:pt x="2970058" y="1447259"/>
                </a:lnTo>
                <a:lnTo>
                  <a:pt x="2900144" y="1449629"/>
                </a:lnTo>
                <a:lnTo>
                  <a:pt x="2829675" y="1451485"/>
                </a:lnTo>
                <a:lnTo>
                  <a:pt x="2758676" y="1452820"/>
                </a:lnTo>
                <a:lnTo>
                  <a:pt x="2687170" y="1453625"/>
                </a:lnTo>
                <a:lnTo>
                  <a:pt x="2615184" y="1453896"/>
                </a:lnTo>
                <a:lnTo>
                  <a:pt x="2543197" y="1453625"/>
                </a:lnTo>
                <a:lnTo>
                  <a:pt x="2471691" y="1452820"/>
                </a:lnTo>
                <a:lnTo>
                  <a:pt x="2400692" y="1451485"/>
                </a:lnTo>
                <a:lnTo>
                  <a:pt x="2330223" y="1449629"/>
                </a:lnTo>
                <a:lnTo>
                  <a:pt x="2260309" y="1447259"/>
                </a:lnTo>
                <a:lnTo>
                  <a:pt x="2190976" y="1444380"/>
                </a:lnTo>
                <a:lnTo>
                  <a:pt x="2122249" y="1441000"/>
                </a:lnTo>
                <a:lnTo>
                  <a:pt x="2054152" y="1437127"/>
                </a:lnTo>
                <a:lnTo>
                  <a:pt x="1986710" y="1432766"/>
                </a:lnTo>
                <a:lnTo>
                  <a:pt x="1919948" y="1427926"/>
                </a:lnTo>
                <a:lnTo>
                  <a:pt x="1853892" y="1422612"/>
                </a:lnTo>
                <a:lnTo>
                  <a:pt x="1788566" y="1416832"/>
                </a:lnTo>
                <a:lnTo>
                  <a:pt x="1723995" y="1410592"/>
                </a:lnTo>
                <a:lnTo>
                  <a:pt x="1660203" y="1403901"/>
                </a:lnTo>
                <a:lnTo>
                  <a:pt x="1597217" y="1396763"/>
                </a:lnTo>
                <a:lnTo>
                  <a:pt x="1535060" y="1389188"/>
                </a:lnTo>
                <a:lnTo>
                  <a:pt x="1473758" y="1381180"/>
                </a:lnTo>
                <a:lnTo>
                  <a:pt x="1413336" y="1372748"/>
                </a:lnTo>
                <a:lnTo>
                  <a:pt x="1353818" y="1363898"/>
                </a:lnTo>
                <a:lnTo>
                  <a:pt x="1295230" y="1354638"/>
                </a:lnTo>
                <a:lnTo>
                  <a:pt x="1237596" y="1344974"/>
                </a:lnTo>
                <a:lnTo>
                  <a:pt x="1180942" y="1334912"/>
                </a:lnTo>
                <a:lnTo>
                  <a:pt x="1125292" y="1324461"/>
                </a:lnTo>
                <a:lnTo>
                  <a:pt x="1070670" y="1313627"/>
                </a:lnTo>
                <a:lnTo>
                  <a:pt x="1017103" y="1302416"/>
                </a:lnTo>
                <a:lnTo>
                  <a:pt x="964616" y="1290836"/>
                </a:lnTo>
                <a:lnTo>
                  <a:pt x="913231" y="1278894"/>
                </a:lnTo>
                <a:lnTo>
                  <a:pt x="862976" y="1266597"/>
                </a:lnTo>
                <a:lnTo>
                  <a:pt x="813875" y="1253951"/>
                </a:lnTo>
                <a:lnTo>
                  <a:pt x="765952" y="1240964"/>
                </a:lnTo>
                <a:lnTo>
                  <a:pt x="719233" y="1227642"/>
                </a:lnTo>
                <a:lnTo>
                  <a:pt x="673743" y="1213993"/>
                </a:lnTo>
                <a:lnTo>
                  <a:pt x="629506" y="1200023"/>
                </a:lnTo>
                <a:lnTo>
                  <a:pt x="586548" y="1185739"/>
                </a:lnTo>
                <a:lnTo>
                  <a:pt x="544892" y="1171149"/>
                </a:lnTo>
                <a:lnTo>
                  <a:pt x="504565" y="1156258"/>
                </a:lnTo>
                <a:lnTo>
                  <a:pt x="465592" y="1141075"/>
                </a:lnTo>
                <a:lnTo>
                  <a:pt x="427996" y="1125606"/>
                </a:lnTo>
                <a:lnTo>
                  <a:pt x="391803" y="1109857"/>
                </a:lnTo>
                <a:lnTo>
                  <a:pt x="357039" y="1093836"/>
                </a:lnTo>
                <a:lnTo>
                  <a:pt x="291893" y="1061006"/>
                </a:lnTo>
                <a:lnTo>
                  <a:pt x="232758" y="1027171"/>
                </a:lnTo>
                <a:lnTo>
                  <a:pt x="179834" y="992386"/>
                </a:lnTo>
                <a:lnTo>
                  <a:pt x="133319" y="956706"/>
                </a:lnTo>
                <a:lnTo>
                  <a:pt x="93413" y="920187"/>
                </a:lnTo>
                <a:lnTo>
                  <a:pt x="60316" y="882884"/>
                </a:lnTo>
                <a:lnTo>
                  <a:pt x="34227" y="844854"/>
                </a:lnTo>
                <a:lnTo>
                  <a:pt x="15344" y="806150"/>
                </a:lnTo>
                <a:lnTo>
                  <a:pt x="3869" y="766830"/>
                </a:lnTo>
                <a:lnTo>
                  <a:pt x="0" y="726948"/>
                </a:lnTo>
                <a:lnTo>
                  <a:pt x="971" y="706940"/>
                </a:lnTo>
                <a:lnTo>
                  <a:pt x="8668" y="667331"/>
                </a:lnTo>
                <a:lnTo>
                  <a:pt x="23872" y="628312"/>
                </a:lnTo>
                <a:lnTo>
                  <a:pt x="46383" y="589938"/>
                </a:lnTo>
                <a:lnTo>
                  <a:pt x="76001" y="552265"/>
                </a:lnTo>
                <a:lnTo>
                  <a:pt x="112528" y="515347"/>
                </a:lnTo>
                <a:lnTo>
                  <a:pt x="155763" y="479241"/>
                </a:lnTo>
                <a:lnTo>
                  <a:pt x="205507" y="444001"/>
                </a:lnTo>
                <a:lnTo>
                  <a:pt x="261562" y="409684"/>
                </a:lnTo>
                <a:lnTo>
                  <a:pt x="323727" y="376344"/>
                </a:lnTo>
                <a:lnTo>
                  <a:pt x="391803" y="344038"/>
                </a:lnTo>
                <a:lnTo>
                  <a:pt x="427996" y="328289"/>
                </a:lnTo>
                <a:lnTo>
                  <a:pt x="465592" y="312820"/>
                </a:lnTo>
                <a:lnTo>
                  <a:pt x="504565" y="297637"/>
                </a:lnTo>
                <a:lnTo>
                  <a:pt x="544892" y="282746"/>
                </a:lnTo>
                <a:lnTo>
                  <a:pt x="586548" y="268156"/>
                </a:lnTo>
                <a:lnTo>
                  <a:pt x="629506" y="253872"/>
                </a:lnTo>
                <a:lnTo>
                  <a:pt x="673743" y="239902"/>
                </a:lnTo>
                <a:lnTo>
                  <a:pt x="719233" y="226253"/>
                </a:lnTo>
                <a:lnTo>
                  <a:pt x="765952" y="212931"/>
                </a:lnTo>
                <a:lnTo>
                  <a:pt x="813875" y="199944"/>
                </a:lnTo>
                <a:lnTo>
                  <a:pt x="862976" y="187298"/>
                </a:lnTo>
                <a:lnTo>
                  <a:pt x="913231" y="175001"/>
                </a:lnTo>
                <a:lnTo>
                  <a:pt x="964616" y="163059"/>
                </a:lnTo>
                <a:lnTo>
                  <a:pt x="1017103" y="151479"/>
                </a:lnTo>
                <a:lnTo>
                  <a:pt x="1070670" y="140268"/>
                </a:lnTo>
                <a:lnTo>
                  <a:pt x="1125292" y="129434"/>
                </a:lnTo>
                <a:lnTo>
                  <a:pt x="1180942" y="118983"/>
                </a:lnTo>
                <a:lnTo>
                  <a:pt x="1237596" y="108921"/>
                </a:lnTo>
                <a:lnTo>
                  <a:pt x="1295230" y="99257"/>
                </a:lnTo>
                <a:lnTo>
                  <a:pt x="1353818" y="89997"/>
                </a:lnTo>
                <a:lnTo>
                  <a:pt x="1413336" y="81147"/>
                </a:lnTo>
                <a:lnTo>
                  <a:pt x="1473758" y="72715"/>
                </a:lnTo>
                <a:lnTo>
                  <a:pt x="1535060" y="64707"/>
                </a:lnTo>
                <a:lnTo>
                  <a:pt x="1597217" y="57132"/>
                </a:lnTo>
                <a:lnTo>
                  <a:pt x="1660203" y="49994"/>
                </a:lnTo>
                <a:lnTo>
                  <a:pt x="1723995" y="43303"/>
                </a:lnTo>
                <a:lnTo>
                  <a:pt x="1788566" y="37063"/>
                </a:lnTo>
                <a:lnTo>
                  <a:pt x="1853892" y="31283"/>
                </a:lnTo>
                <a:lnTo>
                  <a:pt x="1919948" y="25969"/>
                </a:lnTo>
                <a:lnTo>
                  <a:pt x="1986710" y="21129"/>
                </a:lnTo>
                <a:lnTo>
                  <a:pt x="2054152" y="16768"/>
                </a:lnTo>
                <a:lnTo>
                  <a:pt x="2122249" y="12895"/>
                </a:lnTo>
                <a:lnTo>
                  <a:pt x="2190976" y="9515"/>
                </a:lnTo>
                <a:lnTo>
                  <a:pt x="2260309" y="6636"/>
                </a:lnTo>
                <a:lnTo>
                  <a:pt x="2330223" y="4266"/>
                </a:lnTo>
                <a:lnTo>
                  <a:pt x="2400692" y="2410"/>
                </a:lnTo>
                <a:lnTo>
                  <a:pt x="2471691" y="1075"/>
                </a:lnTo>
                <a:lnTo>
                  <a:pt x="2543197" y="270"/>
                </a:lnTo>
                <a:lnTo>
                  <a:pt x="2615184" y="0"/>
                </a:lnTo>
                <a:close/>
              </a:path>
            </a:pathLst>
          </a:custGeom>
          <a:ln w="9525">
            <a:solidFill>
              <a:srgbClr val="C75018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807717" y="4589017"/>
            <a:ext cx="2726055" cy="781685"/>
            <a:chOff x="1807717" y="4589017"/>
            <a:chExt cx="2726055" cy="781685"/>
          </a:xfrm>
        </p:grpSpPr>
        <p:sp>
          <p:nvSpPr>
            <p:cNvPr id="17" name="object 17"/>
            <p:cNvSpPr/>
            <p:nvPr/>
          </p:nvSpPr>
          <p:spPr>
            <a:xfrm>
              <a:off x="1820417" y="4601717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2574544" y="0"/>
                  </a:moveTo>
                  <a:lnTo>
                    <a:pt x="125983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3" y="755903"/>
                  </a:lnTo>
                  <a:lnTo>
                    <a:pt x="2574544" y="755903"/>
                  </a:lnTo>
                  <a:lnTo>
                    <a:pt x="2623589" y="746005"/>
                  </a:lnTo>
                  <a:lnTo>
                    <a:pt x="2663634" y="719010"/>
                  </a:lnTo>
                  <a:lnTo>
                    <a:pt x="2690629" y="678965"/>
                  </a:lnTo>
                  <a:lnTo>
                    <a:pt x="2700528" y="629919"/>
                  </a:lnTo>
                  <a:lnTo>
                    <a:pt x="2700528" y="125983"/>
                  </a:lnTo>
                  <a:lnTo>
                    <a:pt x="2690629" y="76938"/>
                  </a:lnTo>
                  <a:lnTo>
                    <a:pt x="2663634" y="36893"/>
                  </a:lnTo>
                  <a:lnTo>
                    <a:pt x="2623589" y="9898"/>
                  </a:lnTo>
                  <a:lnTo>
                    <a:pt x="2574544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20417" y="4601717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0" y="125983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3" y="0"/>
                  </a:lnTo>
                  <a:lnTo>
                    <a:pt x="2574544" y="0"/>
                  </a:lnTo>
                  <a:lnTo>
                    <a:pt x="2623589" y="9898"/>
                  </a:lnTo>
                  <a:lnTo>
                    <a:pt x="2663634" y="36893"/>
                  </a:lnTo>
                  <a:lnTo>
                    <a:pt x="2690629" y="76938"/>
                  </a:lnTo>
                  <a:lnTo>
                    <a:pt x="2700528" y="125983"/>
                  </a:lnTo>
                  <a:lnTo>
                    <a:pt x="2700528" y="629919"/>
                  </a:lnTo>
                  <a:lnTo>
                    <a:pt x="2690629" y="678965"/>
                  </a:lnTo>
                  <a:lnTo>
                    <a:pt x="2663634" y="719010"/>
                  </a:lnTo>
                  <a:lnTo>
                    <a:pt x="2623589" y="746005"/>
                  </a:lnTo>
                  <a:lnTo>
                    <a:pt x="2574544" y="755903"/>
                  </a:lnTo>
                  <a:lnTo>
                    <a:pt x="125983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97327" y="4823841"/>
            <a:ext cx="134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33214" y="4592065"/>
            <a:ext cx="2726055" cy="781685"/>
            <a:chOff x="4633214" y="4592065"/>
            <a:chExt cx="2726055" cy="781685"/>
          </a:xfrm>
        </p:grpSpPr>
        <p:sp>
          <p:nvSpPr>
            <p:cNvPr id="21" name="object 21"/>
            <p:cNvSpPr/>
            <p:nvPr/>
          </p:nvSpPr>
          <p:spPr>
            <a:xfrm>
              <a:off x="4645914" y="4604765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2574543" y="0"/>
                  </a:moveTo>
                  <a:lnTo>
                    <a:pt x="125984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4" y="755903"/>
                  </a:lnTo>
                  <a:lnTo>
                    <a:pt x="2574543" y="755903"/>
                  </a:lnTo>
                  <a:lnTo>
                    <a:pt x="2623589" y="746005"/>
                  </a:lnTo>
                  <a:lnTo>
                    <a:pt x="2663634" y="719010"/>
                  </a:lnTo>
                  <a:lnTo>
                    <a:pt x="2690629" y="678965"/>
                  </a:lnTo>
                  <a:lnTo>
                    <a:pt x="2700528" y="629919"/>
                  </a:lnTo>
                  <a:lnTo>
                    <a:pt x="2700528" y="125983"/>
                  </a:lnTo>
                  <a:lnTo>
                    <a:pt x="2690629" y="76938"/>
                  </a:lnTo>
                  <a:lnTo>
                    <a:pt x="2663634" y="36893"/>
                  </a:lnTo>
                  <a:lnTo>
                    <a:pt x="2623589" y="9898"/>
                  </a:lnTo>
                  <a:lnTo>
                    <a:pt x="2574543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45914" y="4604765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0" y="125983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4" y="0"/>
                  </a:lnTo>
                  <a:lnTo>
                    <a:pt x="2574543" y="0"/>
                  </a:lnTo>
                  <a:lnTo>
                    <a:pt x="2623589" y="9898"/>
                  </a:lnTo>
                  <a:lnTo>
                    <a:pt x="2663634" y="36893"/>
                  </a:lnTo>
                  <a:lnTo>
                    <a:pt x="2690629" y="76938"/>
                  </a:lnTo>
                  <a:lnTo>
                    <a:pt x="2700528" y="125983"/>
                  </a:lnTo>
                  <a:lnTo>
                    <a:pt x="2700528" y="629919"/>
                  </a:lnTo>
                  <a:lnTo>
                    <a:pt x="2690629" y="678965"/>
                  </a:lnTo>
                  <a:lnTo>
                    <a:pt x="2663634" y="719010"/>
                  </a:lnTo>
                  <a:lnTo>
                    <a:pt x="2623589" y="746005"/>
                  </a:lnTo>
                  <a:lnTo>
                    <a:pt x="2574543" y="755903"/>
                  </a:lnTo>
                  <a:lnTo>
                    <a:pt x="125984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322823" y="4827523"/>
            <a:ext cx="13468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8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437373" y="4589017"/>
            <a:ext cx="3224530" cy="781685"/>
            <a:chOff x="7437373" y="4589017"/>
            <a:chExt cx="3224530" cy="781685"/>
          </a:xfrm>
        </p:grpSpPr>
        <p:sp>
          <p:nvSpPr>
            <p:cNvPr id="26" name="object 26"/>
            <p:cNvSpPr/>
            <p:nvPr/>
          </p:nvSpPr>
          <p:spPr>
            <a:xfrm>
              <a:off x="7450073" y="4601717"/>
              <a:ext cx="3199130" cy="756285"/>
            </a:xfrm>
            <a:custGeom>
              <a:avLst/>
              <a:gdLst/>
              <a:ahLst/>
              <a:cxnLst/>
              <a:rect l="l" t="t" r="r" b="b"/>
              <a:pathLst>
                <a:path w="3199129" h="756285">
                  <a:moveTo>
                    <a:pt x="3072892" y="0"/>
                  </a:moveTo>
                  <a:lnTo>
                    <a:pt x="125983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3" y="755903"/>
                  </a:lnTo>
                  <a:lnTo>
                    <a:pt x="3072892" y="755903"/>
                  </a:lnTo>
                  <a:lnTo>
                    <a:pt x="3121937" y="746005"/>
                  </a:lnTo>
                  <a:lnTo>
                    <a:pt x="3161982" y="719010"/>
                  </a:lnTo>
                  <a:lnTo>
                    <a:pt x="3188977" y="678965"/>
                  </a:lnTo>
                  <a:lnTo>
                    <a:pt x="3198876" y="629919"/>
                  </a:lnTo>
                  <a:lnTo>
                    <a:pt x="3198876" y="125983"/>
                  </a:lnTo>
                  <a:lnTo>
                    <a:pt x="3188977" y="76938"/>
                  </a:lnTo>
                  <a:lnTo>
                    <a:pt x="3161982" y="36893"/>
                  </a:lnTo>
                  <a:lnTo>
                    <a:pt x="3121937" y="9898"/>
                  </a:lnTo>
                  <a:lnTo>
                    <a:pt x="3072892" y="0"/>
                  </a:lnTo>
                  <a:close/>
                </a:path>
              </a:pathLst>
            </a:custGeom>
            <a:solidFill>
              <a:srgbClr val="F8DA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50073" y="4601717"/>
              <a:ext cx="3199130" cy="756285"/>
            </a:xfrm>
            <a:custGeom>
              <a:avLst/>
              <a:gdLst/>
              <a:ahLst/>
              <a:cxnLst/>
              <a:rect l="l" t="t" r="r" b="b"/>
              <a:pathLst>
                <a:path w="3199129" h="756285">
                  <a:moveTo>
                    <a:pt x="0" y="125983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3" y="0"/>
                  </a:lnTo>
                  <a:lnTo>
                    <a:pt x="3072892" y="0"/>
                  </a:lnTo>
                  <a:lnTo>
                    <a:pt x="3121937" y="9898"/>
                  </a:lnTo>
                  <a:lnTo>
                    <a:pt x="3161982" y="36893"/>
                  </a:lnTo>
                  <a:lnTo>
                    <a:pt x="3188977" y="76938"/>
                  </a:lnTo>
                  <a:lnTo>
                    <a:pt x="3198876" y="125983"/>
                  </a:lnTo>
                  <a:lnTo>
                    <a:pt x="3198876" y="629919"/>
                  </a:lnTo>
                  <a:lnTo>
                    <a:pt x="3188977" y="678965"/>
                  </a:lnTo>
                  <a:lnTo>
                    <a:pt x="3161982" y="719010"/>
                  </a:lnTo>
                  <a:lnTo>
                    <a:pt x="3121937" y="746005"/>
                  </a:lnTo>
                  <a:lnTo>
                    <a:pt x="3072892" y="755903"/>
                  </a:lnTo>
                  <a:lnTo>
                    <a:pt x="125983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966454" y="4823841"/>
            <a:ext cx="1651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0" dirty="0">
                <a:solidFill>
                  <a:srgbClr val="FFFFFF"/>
                </a:solidFill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4014978" y="5563311"/>
            <a:ext cx="104521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10" dirty="0">
                <a:solidFill>
                  <a:srgbClr val="39AA35"/>
                </a:solidFill>
                <a:latin typeface="Arial"/>
                <a:cs typeface="Arial"/>
              </a:rPr>
              <a:t>~9.2%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5" dirty="0"/>
              <a:t>Enquête</a:t>
            </a:r>
            <a:r>
              <a:rPr spc="365" dirty="0"/>
              <a:t> </a:t>
            </a:r>
            <a:r>
              <a:rPr spc="165" dirty="0"/>
              <a:t>mantelzorgers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10308" y="1584197"/>
            <a:ext cx="78155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Kenmerken</a:t>
            </a:r>
            <a:r>
              <a:rPr sz="1800" b="1" spc="-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van</a:t>
            </a:r>
            <a:r>
              <a:rPr sz="1800" b="1" spc="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de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deelnemende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mantelzorgers</a:t>
            </a:r>
            <a:r>
              <a:rPr sz="1800" b="1" spc="-1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en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hun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naaste</a:t>
            </a:r>
            <a:r>
              <a:rPr sz="1800" b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(n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=</a:t>
            </a:r>
            <a:r>
              <a:rPr sz="18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190)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7795" y="1435475"/>
            <a:ext cx="777900" cy="694380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8095" y="2051304"/>
            <a:ext cx="6858000" cy="405536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28840" y="2877337"/>
            <a:ext cx="3513059" cy="286742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Impact</a:t>
            </a:r>
            <a:r>
              <a:rPr spc="380" dirty="0"/>
              <a:t> </a:t>
            </a:r>
            <a:r>
              <a:rPr spc="130" dirty="0"/>
              <a:t>van</a:t>
            </a:r>
            <a:r>
              <a:rPr spc="395" dirty="0"/>
              <a:t> </a:t>
            </a:r>
            <a:r>
              <a:rPr spc="170" dirty="0"/>
              <a:t>mantelzorg</a:t>
            </a:r>
            <a:r>
              <a:rPr spc="355" dirty="0"/>
              <a:t> </a:t>
            </a:r>
            <a:r>
              <a:rPr spc="100" dirty="0"/>
              <a:t>op</a:t>
            </a:r>
            <a:r>
              <a:rPr spc="395" dirty="0"/>
              <a:t> </a:t>
            </a:r>
            <a:r>
              <a:rPr spc="170" dirty="0"/>
              <a:t>tijdsbesteding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70731" y="1365468"/>
            <a:ext cx="856418" cy="762052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396225" y="2168931"/>
            <a:ext cx="741680" cy="643890"/>
          </a:xfrm>
          <a:custGeom>
            <a:avLst/>
            <a:gdLst/>
            <a:ahLst/>
            <a:cxnLst/>
            <a:rect l="l" t="t" r="r" b="b"/>
            <a:pathLst>
              <a:path w="741680" h="643889">
                <a:moveTo>
                  <a:pt x="741680" y="347421"/>
                </a:moveTo>
                <a:lnTo>
                  <a:pt x="426478" y="347421"/>
                </a:lnTo>
                <a:lnTo>
                  <a:pt x="426478" y="365937"/>
                </a:lnTo>
                <a:lnTo>
                  <a:pt x="423557" y="380326"/>
                </a:lnTo>
                <a:lnTo>
                  <a:pt x="415582" y="392112"/>
                </a:lnTo>
                <a:lnTo>
                  <a:pt x="403796" y="400075"/>
                </a:lnTo>
                <a:lnTo>
                  <a:pt x="389394" y="402996"/>
                </a:lnTo>
                <a:lnTo>
                  <a:pt x="352310" y="402996"/>
                </a:lnTo>
                <a:lnTo>
                  <a:pt x="337908" y="400075"/>
                </a:lnTo>
                <a:lnTo>
                  <a:pt x="326110" y="392112"/>
                </a:lnTo>
                <a:lnTo>
                  <a:pt x="318147" y="380326"/>
                </a:lnTo>
                <a:lnTo>
                  <a:pt x="315226" y="365937"/>
                </a:lnTo>
                <a:lnTo>
                  <a:pt x="315226" y="347421"/>
                </a:lnTo>
                <a:lnTo>
                  <a:pt x="0" y="347421"/>
                </a:lnTo>
                <a:lnTo>
                  <a:pt x="0" y="606806"/>
                </a:lnTo>
                <a:lnTo>
                  <a:pt x="2921" y="621195"/>
                </a:lnTo>
                <a:lnTo>
                  <a:pt x="10883" y="632980"/>
                </a:lnTo>
                <a:lnTo>
                  <a:pt x="22682" y="640943"/>
                </a:lnTo>
                <a:lnTo>
                  <a:pt x="37084" y="643864"/>
                </a:lnTo>
                <a:lnTo>
                  <a:pt x="704596" y="643864"/>
                </a:lnTo>
                <a:lnTo>
                  <a:pt x="718997" y="640943"/>
                </a:lnTo>
                <a:lnTo>
                  <a:pt x="730783" y="632980"/>
                </a:lnTo>
                <a:lnTo>
                  <a:pt x="738759" y="621195"/>
                </a:lnTo>
                <a:lnTo>
                  <a:pt x="741680" y="606806"/>
                </a:lnTo>
                <a:lnTo>
                  <a:pt x="741680" y="347421"/>
                </a:lnTo>
                <a:close/>
              </a:path>
              <a:path w="741680" h="643889">
                <a:moveTo>
                  <a:pt x="741680" y="162140"/>
                </a:moveTo>
                <a:lnTo>
                  <a:pt x="738759" y="147751"/>
                </a:lnTo>
                <a:lnTo>
                  <a:pt x="730783" y="135966"/>
                </a:lnTo>
                <a:lnTo>
                  <a:pt x="718997" y="128003"/>
                </a:lnTo>
                <a:lnTo>
                  <a:pt x="704596" y="125082"/>
                </a:lnTo>
                <a:lnTo>
                  <a:pt x="519188" y="125082"/>
                </a:lnTo>
                <a:lnTo>
                  <a:pt x="519188" y="64858"/>
                </a:lnTo>
                <a:lnTo>
                  <a:pt x="500303" y="18884"/>
                </a:lnTo>
                <a:lnTo>
                  <a:pt x="463562" y="1854"/>
                </a:lnTo>
                <a:lnTo>
                  <a:pt x="463562" y="59309"/>
                </a:lnTo>
                <a:lnTo>
                  <a:pt x="463562" y="125082"/>
                </a:lnTo>
                <a:lnTo>
                  <a:pt x="278130" y="125082"/>
                </a:lnTo>
                <a:lnTo>
                  <a:pt x="278130" y="59309"/>
                </a:lnTo>
                <a:lnTo>
                  <a:pt x="281851" y="55600"/>
                </a:lnTo>
                <a:lnTo>
                  <a:pt x="459854" y="55600"/>
                </a:lnTo>
                <a:lnTo>
                  <a:pt x="463562" y="59309"/>
                </a:lnTo>
                <a:lnTo>
                  <a:pt x="463562" y="1854"/>
                </a:lnTo>
                <a:lnTo>
                  <a:pt x="454291" y="0"/>
                </a:lnTo>
                <a:lnTo>
                  <a:pt x="287413" y="0"/>
                </a:lnTo>
                <a:lnTo>
                  <a:pt x="262013" y="5054"/>
                </a:lnTo>
                <a:lnTo>
                  <a:pt x="241401" y="18884"/>
                </a:lnTo>
                <a:lnTo>
                  <a:pt x="227558" y="39484"/>
                </a:lnTo>
                <a:lnTo>
                  <a:pt x="222504" y="64858"/>
                </a:lnTo>
                <a:lnTo>
                  <a:pt x="222504" y="125082"/>
                </a:lnTo>
                <a:lnTo>
                  <a:pt x="37084" y="125082"/>
                </a:lnTo>
                <a:lnTo>
                  <a:pt x="22682" y="128003"/>
                </a:lnTo>
                <a:lnTo>
                  <a:pt x="10883" y="135966"/>
                </a:lnTo>
                <a:lnTo>
                  <a:pt x="2921" y="147751"/>
                </a:lnTo>
                <a:lnTo>
                  <a:pt x="0" y="162140"/>
                </a:lnTo>
                <a:lnTo>
                  <a:pt x="0" y="310362"/>
                </a:lnTo>
                <a:lnTo>
                  <a:pt x="315226" y="310362"/>
                </a:lnTo>
                <a:lnTo>
                  <a:pt x="315226" y="291833"/>
                </a:lnTo>
                <a:lnTo>
                  <a:pt x="426478" y="291833"/>
                </a:lnTo>
                <a:lnTo>
                  <a:pt x="426478" y="310362"/>
                </a:lnTo>
                <a:lnTo>
                  <a:pt x="741680" y="310362"/>
                </a:lnTo>
                <a:lnTo>
                  <a:pt x="741680" y="291833"/>
                </a:lnTo>
                <a:lnTo>
                  <a:pt x="741680" y="162140"/>
                </a:lnTo>
                <a:close/>
              </a:path>
            </a:pathLst>
          </a:custGeom>
          <a:solidFill>
            <a:srgbClr val="006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" name="object 9"/>
          <p:cNvGrpSpPr/>
          <p:nvPr/>
        </p:nvGrpSpPr>
        <p:grpSpPr>
          <a:xfrm>
            <a:off x="1413838" y="3458699"/>
            <a:ext cx="669290" cy="755650"/>
            <a:chOff x="1413838" y="3458699"/>
            <a:chExt cx="669290" cy="755650"/>
          </a:xfrm>
        </p:grpSpPr>
        <p:sp>
          <p:nvSpPr>
            <p:cNvPr id="10" name="object 10"/>
            <p:cNvSpPr/>
            <p:nvPr/>
          </p:nvSpPr>
          <p:spPr>
            <a:xfrm>
              <a:off x="1413827" y="3458704"/>
              <a:ext cx="669290" cy="694690"/>
            </a:xfrm>
            <a:custGeom>
              <a:avLst/>
              <a:gdLst/>
              <a:ahLst/>
              <a:cxnLst/>
              <a:rect l="l" t="t" r="r" b="b"/>
              <a:pathLst>
                <a:path w="669289" h="694689">
                  <a:moveTo>
                    <a:pt x="341198" y="514477"/>
                  </a:moveTo>
                  <a:lnTo>
                    <a:pt x="316712" y="480987"/>
                  </a:lnTo>
                  <a:lnTo>
                    <a:pt x="296799" y="441388"/>
                  </a:lnTo>
                  <a:lnTo>
                    <a:pt x="282435" y="396709"/>
                  </a:lnTo>
                  <a:lnTo>
                    <a:pt x="274650" y="347929"/>
                  </a:lnTo>
                  <a:lnTo>
                    <a:pt x="274434" y="296062"/>
                  </a:lnTo>
                  <a:lnTo>
                    <a:pt x="282790" y="242112"/>
                  </a:lnTo>
                  <a:lnTo>
                    <a:pt x="283718" y="240258"/>
                  </a:lnTo>
                  <a:lnTo>
                    <a:pt x="283718" y="237477"/>
                  </a:lnTo>
                  <a:lnTo>
                    <a:pt x="284645" y="235623"/>
                  </a:lnTo>
                  <a:lnTo>
                    <a:pt x="251117" y="212229"/>
                  </a:lnTo>
                  <a:lnTo>
                    <a:pt x="213944" y="197878"/>
                  </a:lnTo>
                  <a:lnTo>
                    <a:pt x="174345" y="192900"/>
                  </a:lnTo>
                  <a:lnTo>
                    <a:pt x="133515" y="197637"/>
                  </a:lnTo>
                  <a:lnTo>
                    <a:pt x="89408" y="214541"/>
                  </a:lnTo>
                  <a:lnTo>
                    <a:pt x="52578" y="242036"/>
                  </a:lnTo>
                  <a:lnTo>
                    <a:pt x="24460" y="278701"/>
                  </a:lnTo>
                  <a:lnTo>
                    <a:pt x="6464" y="323088"/>
                  </a:lnTo>
                  <a:lnTo>
                    <a:pt x="0" y="373748"/>
                  </a:lnTo>
                  <a:lnTo>
                    <a:pt x="6502" y="429247"/>
                  </a:lnTo>
                  <a:lnTo>
                    <a:pt x="21107" y="473938"/>
                  </a:lnTo>
                  <a:lnTo>
                    <a:pt x="42659" y="516318"/>
                  </a:lnTo>
                  <a:lnTo>
                    <a:pt x="69926" y="554672"/>
                  </a:lnTo>
                  <a:lnTo>
                    <a:pt x="101650" y="587260"/>
                  </a:lnTo>
                  <a:lnTo>
                    <a:pt x="136639" y="612330"/>
                  </a:lnTo>
                  <a:lnTo>
                    <a:pt x="173621" y="628180"/>
                  </a:lnTo>
                  <a:lnTo>
                    <a:pt x="211391" y="633056"/>
                  </a:lnTo>
                  <a:lnTo>
                    <a:pt x="212318" y="635825"/>
                  </a:lnTo>
                  <a:lnTo>
                    <a:pt x="206756" y="694194"/>
                  </a:lnTo>
                  <a:lnTo>
                    <a:pt x="279082" y="677519"/>
                  </a:lnTo>
                  <a:lnTo>
                    <a:pt x="248475" y="626567"/>
                  </a:lnTo>
                  <a:lnTo>
                    <a:pt x="278879" y="609447"/>
                  </a:lnTo>
                  <a:lnTo>
                    <a:pt x="304571" y="584073"/>
                  </a:lnTo>
                  <a:lnTo>
                    <a:pt x="325399" y="551916"/>
                  </a:lnTo>
                  <a:lnTo>
                    <a:pt x="341198" y="514477"/>
                  </a:lnTo>
                  <a:close/>
                </a:path>
                <a:path w="669289" h="694689">
                  <a:moveTo>
                    <a:pt x="402386" y="80911"/>
                  </a:moveTo>
                  <a:lnTo>
                    <a:pt x="365455" y="39585"/>
                  </a:lnTo>
                  <a:lnTo>
                    <a:pt x="320446" y="12230"/>
                  </a:lnTo>
                  <a:lnTo>
                    <a:pt x="270052" y="0"/>
                  </a:lnTo>
                  <a:lnTo>
                    <a:pt x="216954" y="4013"/>
                  </a:lnTo>
                  <a:lnTo>
                    <a:pt x="173799" y="20675"/>
                  </a:lnTo>
                  <a:lnTo>
                    <a:pt x="137579" y="47536"/>
                  </a:lnTo>
                  <a:lnTo>
                    <a:pt x="109689" y="83197"/>
                  </a:lnTo>
                  <a:lnTo>
                    <a:pt x="91490" y="126276"/>
                  </a:lnTo>
                  <a:lnTo>
                    <a:pt x="84378" y="175412"/>
                  </a:lnTo>
                  <a:lnTo>
                    <a:pt x="94284" y="170891"/>
                  </a:lnTo>
                  <a:lnTo>
                    <a:pt x="104546" y="167068"/>
                  </a:lnTo>
                  <a:lnTo>
                    <a:pt x="149860" y="157340"/>
                  </a:lnTo>
                  <a:lnTo>
                    <a:pt x="174307" y="155956"/>
                  </a:lnTo>
                  <a:lnTo>
                    <a:pt x="208330" y="158838"/>
                  </a:lnTo>
                  <a:lnTo>
                    <a:pt x="240601" y="167182"/>
                  </a:lnTo>
                  <a:lnTo>
                    <a:pt x="270789" y="180581"/>
                  </a:lnTo>
                  <a:lnTo>
                    <a:pt x="298551" y="198564"/>
                  </a:lnTo>
                  <a:lnTo>
                    <a:pt x="317246" y="161302"/>
                  </a:lnTo>
                  <a:lnTo>
                    <a:pt x="341083" y="128968"/>
                  </a:lnTo>
                  <a:lnTo>
                    <a:pt x="369608" y="102031"/>
                  </a:lnTo>
                  <a:lnTo>
                    <a:pt x="402386" y="80911"/>
                  </a:lnTo>
                  <a:close/>
                </a:path>
                <a:path w="669289" h="694689">
                  <a:moveTo>
                    <a:pt x="669061" y="275551"/>
                  </a:moveTo>
                  <a:lnTo>
                    <a:pt x="662520" y="224891"/>
                  </a:lnTo>
                  <a:lnTo>
                    <a:pt x="644588" y="180505"/>
                  </a:lnTo>
                  <a:lnTo>
                    <a:pt x="616610" y="143840"/>
                  </a:lnTo>
                  <a:lnTo>
                    <a:pt x="579932" y="116344"/>
                  </a:lnTo>
                  <a:lnTo>
                    <a:pt x="535889" y="99441"/>
                  </a:lnTo>
                  <a:lnTo>
                    <a:pt x="488924" y="94932"/>
                  </a:lnTo>
                  <a:lnTo>
                    <a:pt x="443826" y="103225"/>
                  </a:lnTo>
                  <a:lnTo>
                    <a:pt x="402501" y="123647"/>
                  </a:lnTo>
                  <a:lnTo>
                    <a:pt x="366814" y="155575"/>
                  </a:lnTo>
                  <a:lnTo>
                    <a:pt x="338645" y="198374"/>
                  </a:lnTo>
                  <a:lnTo>
                    <a:pt x="319874" y="251371"/>
                  </a:lnTo>
                  <a:lnTo>
                    <a:pt x="312813" y="299440"/>
                  </a:lnTo>
                  <a:lnTo>
                    <a:pt x="313626" y="348424"/>
                  </a:lnTo>
                  <a:lnTo>
                    <a:pt x="321894" y="396074"/>
                  </a:lnTo>
                  <a:lnTo>
                    <a:pt x="337172" y="440156"/>
                  </a:lnTo>
                  <a:lnTo>
                    <a:pt x="359054" y="478396"/>
                  </a:lnTo>
                  <a:lnTo>
                    <a:pt x="387108" y="508558"/>
                  </a:lnTo>
                  <a:lnTo>
                    <a:pt x="420928" y="528370"/>
                  </a:lnTo>
                  <a:lnTo>
                    <a:pt x="390334" y="579323"/>
                  </a:lnTo>
                  <a:lnTo>
                    <a:pt x="462648" y="595998"/>
                  </a:lnTo>
                  <a:lnTo>
                    <a:pt x="457085" y="537629"/>
                  </a:lnTo>
                  <a:lnTo>
                    <a:pt x="458012" y="534847"/>
                  </a:lnTo>
                  <a:lnTo>
                    <a:pt x="495833" y="529691"/>
                  </a:lnTo>
                  <a:lnTo>
                    <a:pt x="532930" y="513727"/>
                  </a:lnTo>
                  <a:lnTo>
                    <a:pt x="568045" y="488670"/>
                  </a:lnTo>
                  <a:lnTo>
                    <a:pt x="599871" y="456184"/>
                  </a:lnTo>
                  <a:lnTo>
                    <a:pt x="627151" y="417957"/>
                  </a:lnTo>
                  <a:lnTo>
                    <a:pt x="648576" y="375691"/>
                  </a:lnTo>
                  <a:lnTo>
                    <a:pt x="662889" y="331050"/>
                  </a:lnTo>
                  <a:lnTo>
                    <a:pt x="669061" y="275551"/>
                  </a:lnTo>
                  <a:close/>
                </a:path>
              </a:pathLst>
            </a:custGeom>
            <a:solidFill>
              <a:srgbClr val="006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75425" y="4075075"/>
              <a:ext cx="75097" cy="138957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56317" y="4167281"/>
              <a:ext cx="46990" cy="46355"/>
            </a:xfrm>
            <a:custGeom>
              <a:avLst/>
              <a:gdLst/>
              <a:ahLst/>
              <a:cxnLst/>
              <a:rect l="l" t="t" r="r" b="b"/>
              <a:pathLst>
                <a:path w="46989" h="46354">
                  <a:moveTo>
                    <a:pt x="21860" y="0"/>
                  </a:moveTo>
                  <a:lnTo>
                    <a:pt x="14341" y="434"/>
                  </a:lnTo>
                  <a:lnTo>
                    <a:pt x="7475" y="3256"/>
                  </a:lnTo>
                  <a:lnTo>
                    <a:pt x="2520" y="8424"/>
                  </a:lnTo>
                  <a:lnTo>
                    <a:pt x="0" y="15155"/>
                  </a:lnTo>
                  <a:lnTo>
                    <a:pt x="434" y="22667"/>
                  </a:lnTo>
                  <a:lnTo>
                    <a:pt x="434" y="23594"/>
                  </a:lnTo>
                  <a:lnTo>
                    <a:pt x="2288" y="31931"/>
                  </a:lnTo>
                  <a:lnTo>
                    <a:pt x="6924" y="45824"/>
                  </a:lnTo>
                  <a:lnTo>
                    <a:pt x="46791" y="45824"/>
                  </a:lnTo>
                  <a:lnTo>
                    <a:pt x="42068" y="32697"/>
                  </a:lnTo>
                  <a:lnTo>
                    <a:pt x="38910" y="22783"/>
                  </a:lnTo>
                  <a:lnTo>
                    <a:pt x="37143" y="16515"/>
                  </a:lnTo>
                  <a:lnTo>
                    <a:pt x="36592" y="14330"/>
                  </a:lnTo>
                  <a:lnTo>
                    <a:pt x="33767" y="7469"/>
                  </a:lnTo>
                  <a:lnTo>
                    <a:pt x="28596" y="2518"/>
                  </a:lnTo>
                  <a:lnTo>
                    <a:pt x="21860" y="0"/>
                  </a:lnTo>
                  <a:close/>
                </a:path>
              </a:pathLst>
            </a:custGeom>
            <a:solidFill>
              <a:srgbClr val="006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" name="object 6"/>
          <p:cNvGrpSpPr/>
          <p:nvPr/>
        </p:nvGrpSpPr>
        <p:grpSpPr>
          <a:xfrm>
            <a:off x="1236069" y="4716389"/>
            <a:ext cx="998219" cy="598805"/>
            <a:chOff x="1236069" y="4716389"/>
            <a:chExt cx="998219" cy="598805"/>
          </a:xfrm>
        </p:grpSpPr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36018" y="5048876"/>
              <a:ext cx="328592" cy="24875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236065" y="4716399"/>
              <a:ext cx="998219" cy="598805"/>
            </a:xfrm>
            <a:custGeom>
              <a:avLst/>
              <a:gdLst/>
              <a:ahLst/>
              <a:cxnLst/>
              <a:rect l="l" t="t" r="r" b="b"/>
              <a:pathLst>
                <a:path w="998219" h="598804">
                  <a:moveTo>
                    <a:pt x="229806" y="76746"/>
                  </a:moveTo>
                  <a:lnTo>
                    <a:pt x="229412" y="67906"/>
                  </a:lnTo>
                  <a:lnTo>
                    <a:pt x="225564" y="59918"/>
                  </a:lnTo>
                  <a:lnTo>
                    <a:pt x="218490" y="54089"/>
                  </a:lnTo>
                  <a:lnTo>
                    <a:pt x="131089" y="0"/>
                  </a:lnTo>
                  <a:lnTo>
                    <a:pt x="0" y="216382"/>
                  </a:lnTo>
                  <a:lnTo>
                    <a:pt x="88544" y="270471"/>
                  </a:lnTo>
                  <a:lnTo>
                    <a:pt x="96951" y="273748"/>
                  </a:lnTo>
                  <a:lnTo>
                    <a:pt x="105791" y="273354"/>
                  </a:lnTo>
                  <a:lnTo>
                    <a:pt x="113779" y="269506"/>
                  </a:lnTo>
                  <a:lnTo>
                    <a:pt x="119595" y="262420"/>
                  </a:lnTo>
                  <a:lnTo>
                    <a:pt x="226542" y="85166"/>
                  </a:lnTo>
                  <a:lnTo>
                    <a:pt x="229806" y="76746"/>
                  </a:lnTo>
                  <a:close/>
                </a:path>
                <a:path w="998219" h="598804">
                  <a:moveTo>
                    <a:pt x="757809" y="398233"/>
                  </a:moveTo>
                  <a:lnTo>
                    <a:pt x="734428" y="357949"/>
                  </a:lnTo>
                  <a:lnTo>
                    <a:pt x="679424" y="310756"/>
                  </a:lnTo>
                  <a:lnTo>
                    <a:pt x="560019" y="208318"/>
                  </a:lnTo>
                  <a:lnTo>
                    <a:pt x="547370" y="196811"/>
                  </a:lnTo>
                  <a:lnTo>
                    <a:pt x="468020" y="287743"/>
                  </a:lnTo>
                  <a:lnTo>
                    <a:pt x="458571" y="297002"/>
                  </a:lnTo>
                  <a:lnTo>
                    <a:pt x="447611" y="303999"/>
                  </a:lnTo>
                  <a:lnTo>
                    <a:pt x="435356" y="308622"/>
                  </a:lnTo>
                  <a:lnTo>
                    <a:pt x="422021" y="310756"/>
                  </a:lnTo>
                  <a:lnTo>
                    <a:pt x="416280" y="310756"/>
                  </a:lnTo>
                  <a:lnTo>
                    <a:pt x="371424" y="293497"/>
                  </a:lnTo>
                  <a:lnTo>
                    <a:pt x="348145" y="245872"/>
                  </a:lnTo>
                  <a:lnTo>
                    <a:pt x="351383" y="219532"/>
                  </a:lnTo>
                  <a:lnTo>
                    <a:pt x="364528" y="195656"/>
                  </a:lnTo>
                  <a:lnTo>
                    <a:pt x="429387" y="120853"/>
                  </a:lnTo>
                  <a:lnTo>
                    <a:pt x="432371" y="117398"/>
                  </a:lnTo>
                  <a:lnTo>
                    <a:pt x="390093" y="117182"/>
                  </a:lnTo>
                  <a:lnTo>
                    <a:pt x="343395" y="120853"/>
                  </a:lnTo>
                  <a:lnTo>
                    <a:pt x="293471" y="119341"/>
                  </a:lnTo>
                  <a:lnTo>
                    <a:pt x="241490" y="103581"/>
                  </a:lnTo>
                  <a:lnTo>
                    <a:pt x="141439" y="269328"/>
                  </a:lnTo>
                  <a:lnTo>
                    <a:pt x="219633" y="360248"/>
                  </a:lnTo>
                  <a:lnTo>
                    <a:pt x="249542" y="325716"/>
                  </a:lnTo>
                  <a:lnTo>
                    <a:pt x="258305" y="317322"/>
                  </a:lnTo>
                  <a:lnTo>
                    <a:pt x="268795" y="311188"/>
                  </a:lnTo>
                  <a:lnTo>
                    <a:pt x="280581" y="307428"/>
                  </a:lnTo>
                  <a:lnTo>
                    <a:pt x="293230" y="306158"/>
                  </a:lnTo>
                  <a:lnTo>
                    <a:pt x="303530" y="307022"/>
                  </a:lnTo>
                  <a:lnTo>
                    <a:pt x="339407" y="328549"/>
                  </a:lnTo>
                  <a:lnTo>
                    <a:pt x="350735" y="361403"/>
                  </a:lnTo>
                  <a:lnTo>
                    <a:pt x="356476" y="359105"/>
                  </a:lnTo>
                  <a:lnTo>
                    <a:pt x="363385" y="357949"/>
                  </a:lnTo>
                  <a:lnTo>
                    <a:pt x="370281" y="357949"/>
                  </a:lnTo>
                  <a:lnTo>
                    <a:pt x="408228" y="371754"/>
                  </a:lnTo>
                  <a:lnTo>
                    <a:pt x="427532" y="412038"/>
                  </a:lnTo>
                  <a:lnTo>
                    <a:pt x="427647" y="413194"/>
                  </a:lnTo>
                  <a:lnTo>
                    <a:pt x="427774" y="414350"/>
                  </a:lnTo>
                  <a:lnTo>
                    <a:pt x="432371" y="413194"/>
                  </a:lnTo>
                  <a:lnTo>
                    <a:pt x="438124" y="412038"/>
                  </a:lnTo>
                  <a:lnTo>
                    <a:pt x="442722" y="412038"/>
                  </a:lnTo>
                  <a:lnTo>
                    <a:pt x="484124" y="432219"/>
                  </a:lnTo>
                  <a:lnTo>
                    <a:pt x="494474" y="460387"/>
                  </a:lnTo>
                  <a:lnTo>
                    <a:pt x="497916" y="459232"/>
                  </a:lnTo>
                  <a:lnTo>
                    <a:pt x="502526" y="458089"/>
                  </a:lnTo>
                  <a:lnTo>
                    <a:pt x="507123" y="458089"/>
                  </a:lnTo>
                  <a:lnTo>
                    <a:pt x="543255" y="476224"/>
                  </a:lnTo>
                  <a:lnTo>
                    <a:pt x="553123" y="500672"/>
                  </a:lnTo>
                  <a:lnTo>
                    <a:pt x="552932" y="509930"/>
                  </a:lnTo>
                  <a:lnTo>
                    <a:pt x="550824" y="518655"/>
                  </a:lnTo>
                  <a:lnTo>
                    <a:pt x="546976" y="526732"/>
                  </a:lnTo>
                  <a:lnTo>
                    <a:pt x="541616" y="534047"/>
                  </a:lnTo>
                  <a:lnTo>
                    <a:pt x="502526" y="578929"/>
                  </a:lnTo>
                  <a:lnTo>
                    <a:pt x="518617" y="591591"/>
                  </a:lnTo>
                  <a:lnTo>
                    <a:pt x="524878" y="594779"/>
                  </a:lnTo>
                  <a:lnTo>
                    <a:pt x="531558" y="597204"/>
                  </a:lnTo>
                  <a:lnTo>
                    <a:pt x="538670" y="598551"/>
                  </a:lnTo>
                  <a:lnTo>
                    <a:pt x="546036" y="598551"/>
                  </a:lnTo>
                  <a:lnTo>
                    <a:pt x="563689" y="593356"/>
                  </a:lnTo>
                  <a:lnTo>
                    <a:pt x="577265" y="582383"/>
                  </a:lnTo>
                  <a:lnTo>
                    <a:pt x="585673" y="567105"/>
                  </a:lnTo>
                  <a:lnTo>
                    <a:pt x="587616" y="549008"/>
                  </a:lnTo>
                  <a:lnTo>
                    <a:pt x="587616" y="547852"/>
                  </a:lnTo>
                  <a:lnTo>
                    <a:pt x="591070" y="549008"/>
                  </a:lnTo>
                  <a:lnTo>
                    <a:pt x="599109" y="549008"/>
                  </a:lnTo>
                  <a:lnTo>
                    <a:pt x="603021" y="547852"/>
                  </a:lnTo>
                  <a:lnTo>
                    <a:pt x="616585" y="543864"/>
                  </a:lnTo>
                  <a:lnTo>
                    <a:pt x="630161" y="532892"/>
                  </a:lnTo>
                  <a:lnTo>
                    <a:pt x="638568" y="517613"/>
                  </a:lnTo>
                  <a:lnTo>
                    <a:pt x="640384" y="500672"/>
                  </a:lnTo>
                  <a:lnTo>
                    <a:pt x="640511" y="498360"/>
                  </a:lnTo>
                  <a:lnTo>
                    <a:pt x="643966" y="499516"/>
                  </a:lnTo>
                  <a:lnTo>
                    <a:pt x="652018" y="499516"/>
                  </a:lnTo>
                  <a:lnTo>
                    <a:pt x="655916" y="498360"/>
                  </a:lnTo>
                  <a:lnTo>
                    <a:pt x="669480" y="494372"/>
                  </a:lnTo>
                  <a:lnTo>
                    <a:pt x="683056" y="483400"/>
                  </a:lnTo>
                  <a:lnTo>
                    <a:pt x="691464" y="468122"/>
                  </a:lnTo>
                  <a:lnTo>
                    <a:pt x="692251" y="460819"/>
                  </a:lnTo>
                  <a:lnTo>
                    <a:pt x="692302" y="460387"/>
                  </a:lnTo>
                  <a:lnTo>
                    <a:pt x="692416" y="459232"/>
                  </a:lnTo>
                  <a:lnTo>
                    <a:pt x="692543" y="458089"/>
                  </a:lnTo>
                  <a:lnTo>
                    <a:pt x="693381" y="450278"/>
                  </a:lnTo>
                  <a:lnTo>
                    <a:pt x="693407" y="447725"/>
                  </a:lnTo>
                  <a:lnTo>
                    <a:pt x="692264" y="445427"/>
                  </a:lnTo>
                  <a:lnTo>
                    <a:pt x="692264" y="443115"/>
                  </a:lnTo>
                  <a:lnTo>
                    <a:pt x="699160" y="446570"/>
                  </a:lnTo>
                  <a:lnTo>
                    <a:pt x="707212" y="448881"/>
                  </a:lnTo>
                  <a:lnTo>
                    <a:pt x="716407" y="447725"/>
                  </a:lnTo>
                  <a:lnTo>
                    <a:pt x="732040" y="443115"/>
                  </a:lnTo>
                  <a:lnTo>
                    <a:pt x="733869" y="442582"/>
                  </a:lnTo>
                  <a:lnTo>
                    <a:pt x="747458" y="431609"/>
                  </a:lnTo>
                  <a:lnTo>
                    <a:pt x="755865" y="416318"/>
                  </a:lnTo>
                  <a:lnTo>
                    <a:pt x="755967" y="415353"/>
                  </a:lnTo>
                  <a:lnTo>
                    <a:pt x="756081" y="414350"/>
                  </a:lnTo>
                  <a:lnTo>
                    <a:pt x="756196" y="413194"/>
                  </a:lnTo>
                  <a:lnTo>
                    <a:pt x="756323" y="412038"/>
                  </a:lnTo>
                  <a:lnTo>
                    <a:pt x="757809" y="398233"/>
                  </a:lnTo>
                  <a:close/>
                </a:path>
                <a:path w="998219" h="598804">
                  <a:moveTo>
                    <a:pt x="855548" y="268173"/>
                  </a:moveTo>
                  <a:lnTo>
                    <a:pt x="791552" y="163436"/>
                  </a:lnTo>
                  <a:lnTo>
                    <a:pt x="766584" y="122555"/>
                  </a:lnTo>
                  <a:lnTo>
                    <a:pt x="757809" y="108191"/>
                  </a:lnTo>
                  <a:lnTo>
                    <a:pt x="703440" y="121450"/>
                  </a:lnTo>
                  <a:lnTo>
                    <a:pt x="653757" y="122555"/>
                  </a:lnTo>
                  <a:lnTo>
                    <a:pt x="607123" y="115646"/>
                  </a:lnTo>
                  <a:lnTo>
                    <a:pt x="516318" y="94373"/>
                  </a:lnTo>
                  <a:lnTo>
                    <a:pt x="515175" y="94373"/>
                  </a:lnTo>
                  <a:lnTo>
                    <a:pt x="510565" y="93230"/>
                  </a:lnTo>
                  <a:lnTo>
                    <a:pt x="500100" y="93459"/>
                  </a:lnTo>
                  <a:lnTo>
                    <a:pt x="489724" y="95961"/>
                  </a:lnTo>
                  <a:lnTo>
                    <a:pt x="380631" y="211772"/>
                  </a:lnTo>
                  <a:lnTo>
                    <a:pt x="369125" y="245300"/>
                  </a:lnTo>
                  <a:lnTo>
                    <a:pt x="373837" y="262115"/>
                  </a:lnTo>
                  <a:lnTo>
                    <a:pt x="410451" y="287553"/>
                  </a:lnTo>
                  <a:lnTo>
                    <a:pt x="419722" y="287743"/>
                  </a:lnTo>
                  <a:lnTo>
                    <a:pt x="428294" y="286194"/>
                  </a:lnTo>
                  <a:lnTo>
                    <a:pt x="436549" y="283133"/>
                  </a:lnTo>
                  <a:lnTo>
                    <a:pt x="444144" y="278345"/>
                  </a:lnTo>
                  <a:lnTo>
                    <a:pt x="450773" y="271627"/>
                  </a:lnTo>
                  <a:lnTo>
                    <a:pt x="545071" y="163436"/>
                  </a:lnTo>
                  <a:lnTo>
                    <a:pt x="760107" y="348742"/>
                  </a:lnTo>
                  <a:lnTo>
                    <a:pt x="768159" y="356793"/>
                  </a:lnTo>
                  <a:lnTo>
                    <a:pt x="772756" y="363702"/>
                  </a:lnTo>
                  <a:lnTo>
                    <a:pt x="855548" y="268173"/>
                  </a:lnTo>
                  <a:close/>
                </a:path>
                <a:path w="998219" h="598804">
                  <a:moveTo>
                    <a:pt x="998118" y="216382"/>
                  </a:moveTo>
                  <a:lnTo>
                    <a:pt x="868197" y="0"/>
                  </a:lnTo>
                  <a:lnTo>
                    <a:pt x="779653" y="54089"/>
                  </a:lnTo>
                  <a:lnTo>
                    <a:pt x="772579" y="59918"/>
                  </a:lnTo>
                  <a:lnTo>
                    <a:pt x="768731" y="67906"/>
                  </a:lnTo>
                  <a:lnTo>
                    <a:pt x="768337" y="76746"/>
                  </a:lnTo>
                  <a:lnTo>
                    <a:pt x="771601" y="85166"/>
                  </a:lnTo>
                  <a:lnTo>
                    <a:pt x="878547" y="262420"/>
                  </a:lnTo>
                  <a:lnTo>
                    <a:pt x="884364" y="269506"/>
                  </a:lnTo>
                  <a:lnTo>
                    <a:pt x="892327" y="273354"/>
                  </a:lnTo>
                  <a:lnTo>
                    <a:pt x="901166" y="273748"/>
                  </a:lnTo>
                  <a:lnTo>
                    <a:pt x="909561" y="270471"/>
                  </a:lnTo>
                  <a:lnTo>
                    <a:pt x="998118" y="216382"/>
                  </a:lnTo>
                  <a:close/>
                </a:path>
              </a:pathLst>
            </a:custGeom>
            <a:solidFill>
              <a:srgbClr val="006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990396" y="1546605"/>
            <a:ext cx="10120630" cy="3738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Ten</a:t>
            </a:r>
            <a:r>
              <a:rPr sz="1800" b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gevolge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van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de</a:t>
            </a:r>
            <a:r>
              <a:rPr sz="18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57585B"/>
                </a:solidFill>
                <a:latin typeface="Arial"/>
                <a:cs typeface="Arial"/>
              </a:rPr>
              <a:t>mantelzorg: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40"/>
              </a:spcBef>
            </a:pPr>
            <a:endParaRPr sz="1800">
              <a:latin typeface="Arial"/>
              <a:cs typeface="Arial"/>
            </a:endParaRPr>
          </a:p>
          <a:p>
            <a:pPr marL="2419985" indent="-342900">
              <a:lnSpc>
                <a:spcPct val="100000"/>
              </a:lnSpc>
              <a:buClr>
                <a:srgbClr val="BBCF00"/>
              </a:buClr>
              <a:buChar char="•"/>
              <a:tabLst>
                <a:tab pos="2419985" algn="l"/>
              </a:tabLst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heeft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40,2%</a:t>
            </a:r>
            <a:r>
              <a:rPr sz="18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werkende</a:t>
            </a:r>
            <a:r>
              <a:rPr sz="18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mantelzorgers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zijn/haar</a:t>
            </a:r>
            <a:r>
              <a:rPr sz="1800" spc="-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werktijd</a:t>
            </a:r>
            <a:r>
              <a:rPr sz="1800" spc="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verminderd</a:t>
            </a:r>
            <a:endParaRPr sz="1800">
              <a:latin typeface="Arial MT"/>
              <a:cs typeface="Arial MT"/>
            </a:endParaRPr>
          </a:p>
          <a:p>
            <a:pPr marL="2419985" marR="1583055" indent="-342900">
              <a:lnSpc>
                <a:spcPct val="100000"/>
              </a:lnSpc>
              <a:buClr>
                <a:srgbClr val="BBCF00"/>
              </a:buClr>
              <a:buChar char="•"/>
              <a:tabLst>
                <a:tab pos="2419985" algn="l"/>
              </a:tabLst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gaf</a:t>
            </a:r>
            <a:r>
              <a:rPr sz="1800" spc="-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23,7%</a:t>
            </a:r>
            <a:r>
              <a:rPr sz="1800" b="1" spc="-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onder de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spc="-10" dirty="0">
                <a:solidFill>
                  <a:srgbClr val="57585B"/>
                </a:solidFill>
                <a:latin typeface="Arial"/>
                <a:cs typeface="Arial"/>
              </a:rPr>
              <a:t>niet-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werkende</a:t>
            </a:r>
            <a:r>
              <a:rPr sz="1800" b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mantelzorgers</a:t>
            </a:r>
            <a:r>
              <a:rPr sz="18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een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beroepsactiviteit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te</a:t>
            </a:r>
            <a:r>
              <a:rPr sz="18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hebben</a:t>
            </a:r>
            <a:r>
              <a:rPr sz="18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stopgezet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BBCF00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5"/>
              </a:spcBef>
              <a:buClr>
                <a:srgbClr val="BBCF00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419985" indent="-342900">
              <a:lnSpc>
                <a:spcPct val="100000"/>
              </a:lnSpc>
              <a:buClr>
                <a:srgbClr val="BBCF00"/>
              </a:buClr>
              <a:buFont typeface="Arial MT"/>
              <a:buChar char="•"/>
              <a:tabLst>
                <a:tab pos="2419985" algn="l"/>
              </a:tabLst>
            </a:pP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85,3%</a:t>
            </a:r>
            <a:r>
              <a:rPr sz="1800" b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mantelzorgers gaf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minder</a:t>
            </a:r>
            <a:r>
              <a:rPr sz="18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vrije</a:t>
            </a:r>
            <a:r>
              <a:rPr sz="1800" b="1" spc="1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tijd</a:t>
            </a:r>
            <a:r>
              <a:rPr sz="1800" b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te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hebben</a:t>
            </a:r>
            <a:endParaRPr sz="1800">
              <a:latin typeface="Arial MT"/>
              <a:cs typeface="Arial MT"/>
            </a:endParaRPr>
          </a:p>
          <a:p>
            <a:pPr marL="2419985" indent="-342900">
              <a:lnSpc>
                <a:spcPct val="100000"/>
              </a:lnSpc>
              <a:buClr>
                <a:srgbClr val="BBCF00"/>
              </a:buClr>
              <a:buFont typeface="Arial MT"/>
              <a:buChar char="•"/>
              <a:tabLst>
                <a:tab pos="2419985" algn="l"/>
              </a:tabLst>
            </a:pP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3,2%</a:t>
            </a:r>
            <a:r>
              <a:rPr sz="18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gaf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helemaal</a:t>
            </a:r>
            <a:r>
              <a:rPr sz="1800" spc="-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geen</a:t>
            </a:r>
            <a:r>
              <a:rPr sz="18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vrije</a:t>
            </a:r>
            <a:r>
              <a:rPr sz="1800" b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tijd</a:t>
            </a:r>
            <a:r>
              <a:rPr sz="18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te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hebben.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buClr>
                <a:srgbClr val="BBCF00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0"/>
              </a:spcBef>
              <a:buClr>
                <a:srgbClr val="BBCF00"/>
              </a:buClr>
              <a:buFont typeface="Arial MT"/>
              <a:buChar char="•"/>
            </a:pPr>
            <a:endParaRPr sz="1800">
              <a:latin typeface="Arial MT"/>
              <a:cs typeface="Arial MT"/>
            </a:endParaRPr>
          </a:p>
          <a:p>
            <a:pPr marL="2419985" marR="74930" indent="-342900">
              <a:lnSpc>
                <a:spcPct val="100000"/>
              </a:lnSpc>
              <a:buClr>
                <a:srgbClr val="BBCF00"/>
              </a:buClr>
              <a:buFont typeface="Arial MT"/>
              <a:buChar char="•"/>
              <a:tabLst>
                <a:tab pos="2419985" algn="l"/>
              </a:tabLst>
            </a:pPr>
            <a:r>
              <a:rPr sz="1800" b="1" dirty="0">
                <a:solidFill>
                  <a:srgbClr val="57585B"/>
                </a:solidFill>
                <a:latin typeface="Arial"/>
                <a:cs typeface="Arial"/>
              </a:rPr>
              <a:t>23,2%</a:t>
            </a:r>
            <a:r>
              <a:rPr sz="1800" b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de</a:t>
            </a:r>
            <a:r>
              <a:rPr sz="1800" spc="-3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mantelzorgers gaf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minder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tijd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te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besteden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onbetaald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werk</a:t>
            </a:r>
            <a:r>
              <a:rPr sz="1800" spc="-1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zoals</a:t>
            </a:r>
            <a:r>
              <a:rPr sz="18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vrijwilligerswerk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70" dirty="0"/>
              <a:t>Profielen</a:t>
            </a:r>
            <a:r>
              <a:rPr spc="365" dirty="0"/>
              <a:t> </a:t>
            </a:r>
            <a:r>
              <a:rPr spc="175" dirty="0"/>
              <a:t>mantelzorgers</a:t>
            </a:r>
            <a:r>
              <a:rPr spc="375" dirty="0"/>
              <a:t> </a:t>
            </a:r>
            <a:r>
              <a:rPr spc="145" dirty="0"/>
              <a:t>voor</a:t>
            </a:r>
            <a:r>
              <a:rPr spc="405" dirty="0"/>
              <a:t> </a:t>
            </a:r>
            <a:r>
              <a:rPr spc="100" dirty="0"/>
              <a:t>de</a:t>
            </a:r>
            <a:r>
              <a:rPr spc="395" dirty="0"/>
              <a:t> </a:t>
            </a:r>
            <a:r>
              <a:rPr spc="165" dirty="0"/>
              <a:t>berekening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82524" y="1360932"/>
            <a:ext cx="10862945" cy="3823335"/>
            <a:chOff x="382524" y="1360932"/>
            <a:chExt cx="10862945" cy="38233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5007" y="2156106"/>
              <a:ext cx="10250296" cy="302785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2524" y="1360932"/>
              <a:ext cx="854963" cy="763523"/>
            </a:xfrm>
            <a:prstGeom prst="rect">
              <a:avLst/>
            </a:prstGeom>
          </p:spPr>
        </p:pic>
      </p:grp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70" dirty="0"/>
              <a:t>Wekelijkse</a:t>
            </a:r>
            <a:r>
              <a:rPr spc="355" dirty="0"/>
              <a:t> </a:t>
            </a:r>
            <a:r>
              <a:rPr spc="145" dirty="0"/>
              <a:t>uren</a:t>
            </a:r>
            <a:r>
              <a:rPr spc="390" dirty="0"/>
              <a:t> </a:t>
            </a:r>
            <a:r>
              <a:rPr spc="170" dirty="0"/>
              <a:t>mantelzorg</a:t>
            </a:r>
            <a:r>
              <a:rPr spc="375" dirty="0"/>
              <a:t> </a:t>
            </a:r>
            <a:r>
              <a:rPr spc="125" dirty="0"/>
              <a:t>per</a:t>
            </a:r>
            <a:r>
              <a:rPr spc="400" dirty="0"/>
              <a:t> </a:t>
            </a:r>
            <a:r>
              <a:rPr spc="155" dirty="0"/>
              <a:t>profiel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33069" y="1506982"/>
          <a:ext cx="10170160" cy="3750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440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42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525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249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813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Huishoudelijke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Taken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1915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Persoonlijke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56845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verzorging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Praktische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ondersteuning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94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Toezicht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13664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Emotionele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ondersteuning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Totaal</a:t>
                      </a:r>
                      <a:r>
                        <a:rPr sz="1400" b="1" spc="-3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aantal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uren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0066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4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r>
                        <a:rPr sz="1400" b="1" spc="-4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202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🏠👤💼</a:t>
                      </a:r>
                      <a:endParaRPr sz="2100" baseline="-9920">
                        <a:latin typeface="Segoe UI Emoji"/>
                        <a:cs typeface="Segoe UI Emoji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8.1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6.5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5.7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10.2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3.9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34.4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0096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78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r>
                        <a:rPr sz="1400" b="1" spc="-4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150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🏠👤🚫💼</a:t>
                      </a:r>
                      <a:endParaRPr sz="2100" baseline="-9920">
                        <a:latin typeface="Segoe UI Emoji"/>
                        <a:cs typeface="Segoe UI Emoji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12.6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9.6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10.9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22.1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20.7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75.8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747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132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75"/>
                        </a:spcBef>
                        <a:tabLst>
                          <a:tab pos="1291590" algn="l"/>
                        </a:tabLst>
                      </a:pPr>
                      <a:r>
                        <a:rPr sz="1400" b="1" spc="-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r>
                        <a:rPr sz="1400" b="1" spc="-3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sz="1400" b="1" spc="-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67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🏠</a:t>
                      </a:r>
                      <a:r>
                        <a:rPr sz="2100" spc="-997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‍🧑</a:t>
                      </a:r>
                      <a:r>
                        <a:rPr sz="2100" spc="-1222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🧑‍</a:t>
                      </a:r>
                      <a:r>
                        <a:rPr sz="2100" spc="-75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🤝</a:t>
                      </a:r>
                      <a:r>
                        <a:rPr sz="2100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	💼</a:t>
                      </a:r>
                      <a:endParaRPr sz="2100" baseline="-9920">
                        <a:latin typeface="Segoe UI Emoji"/>
                        <a:cs typeface="Segoe UI Emoji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22.7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13.0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10.4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34.2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24.2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r>
                        <a:rPr sz="1400" b="1" spc="-1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104.0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9842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212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19"/>
                        </a:spcBef>
                        <a:tabLst>
                          <a:tab pos="1291590" algn="l"/>
                        </a:tabLst>
                      </a:pP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r>
                        <a:rPr sz="1400" b="1" spc="-7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sz="1400" b="1" spc="-5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97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🏠</a:t>
                      </a:r>
                      <a:r>
                        <a:rPr sz="2100" spc="-1027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‍🧑</a:t>
                      </a:r>
                      <a:r>
                        <a:rPr sz="2100" spc="-1252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🧑‍</a:t>
                      </a:r>
                      <a:r>
                        <a:rPr sz="2100" spc="-104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🤝</a:t>
                      </a:r>
                      <a:r>
                        <a:rPr sz="2100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	</a:t>
                      </a:r>
                      <a:r>
                        <a:rPr sz="2100" spc="-37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🚫💼</a:t>
                      </a:r>
                      <a:endParaRPr sz="2100" baseline="-9920">
                        <a:latin typeface="Segoe UI Emoji"/>
                        <a:cs typeface="Segoe UI Emoji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47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36.5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15.4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15.6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66.4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23.9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9"/>
                        </a:spcBef>
                      </a:pPr>
                      <a:r>
                        <a:rPr sz="1400" b="1" spc="-1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158.0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104139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960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r>
                        <a:rPr sz="1400" b="1" spc="-4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5</a:t>
                      </a: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127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🏥👤💼</a:t>
                      </a:r>
                      <a:endParaRPr sz="2100" baseline="-9920">
                        <a:latin typeface="Segoe UI Emoji"/>
                        <a:cs typeface="Segoe UI Emoji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8.0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3.9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4.7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3.5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3.1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23.2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3556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2275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Profiel</a:t>
                      </a:r>
                      <a:r>
                        <a:rPr sz="1400" b="1" spc="-3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400" b="1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6</a:t>
                      </a:r>
                      <a:r>
                        <a:rPr sz="1400" b="1" spc="-1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89" baseline="-9920" dirty="0">
                          <a:solidFill>
                            <a:srgbClr val="57585B"/>
                          </a:solidFill>
                          <a:latin typeface="Segoe UI Emoji"/>
                          <a:cs typeface="Segoe UI Emoji"/>
                        </a:rPr>
                        <a:t>🏥👤🚫💼</a:t>
                      </a:r>
                      <a:endParaRPr sz="2100" baseline="-9920">
                        <a:latin typeface="Segoe UI Emoji"/>
                        <a:cs typeface="Segoe UI Emoji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22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11.5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7.1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4.3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0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10.3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spc="-25" dirty="0">
                          <a:solidFill>
                            <a:srgbClr val="57585B"/>
                          </a:solidFill>
                          <a:latin typeface="Arial MT"/>
                          <a:cs typeface="Arial MT"/>
                        </a:rPr>
                        <a:t>7.2</a:t>
                      </a:r>
                      <a:endParaRPr sz="1400">
                        <a:latin typeface="Arial MT"/>
                        <a:cs typeface="Arial MT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705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40.4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89535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24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1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Totaal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190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18.0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9.6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5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9.1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27.6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13.9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400" b="1" spc="-20" dirty="0">
                          <a:solidFill>
                            <a:srgbClr val="57585B"/>
                          </a:solidFill>
                          <a:latin typeface="Arial"/>
                          <a:cs typeface="Arial"/>
                        </a:rPr>
                        <a:t>78.1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T="74930" marB="0">
                    <a:lnL w="12700">
                      <a:solidFill>
                        <a:srgbClr val="A2A2A2"/>
                      </a:solidFill>
                      <a:prstDash val="solid"/>
                    </a:lnL>
                    <a:lnR w="12700">
                      <a:solidFill>
                        <a:srgbClr val="A2A2A2"/>
                      </a:solidFill>
                      <a:prstDash val="solid"/>
                    </a:lnR>
                    <a:lnT w="12700">
                      <a:solidFill>
                        <a:srgbClr val="A2A2A2"/>
                      </a:solidFill>
                      <a:prstDash val="solid"/>
                    </a:lnT>
                    <a:lnB w="12700">
                      <a:solidFill>
                        <a:srgbClr val="A2A2A2"/>
                      </a:solidFill>
                      <a:prstDash val="solid"/>
                    </a:lnB>
                    <a:solidFill>
                      <a:srgbClr val="F8FFC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18159" y="5372557"/>
            <a:ext cx="2498725" cy="450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639"/>
              </a:lnSpc>
              <a:spcBef>
                <a:spcPts val="105"/>
              </a:spcBef>
            </a:pPr>
            <a:r>
              <a:rPr sz="1400" i="1" spc="-10" dirty="0">
                <a:solidFill>
                  <a:srgbClr val="57585B"/>
                </a:solidFill>
                <a:latin typeface="Arial"/>
                <a:cs typeface="Arial"/>
              </a:rPr>
              <a:t>Gemiddelde</a:t>
            </a:r>
            <a:r>
              <a:rPr sz="140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uren</a:t>
            </a:r>
            <a:r>
              <a:rPr sz="14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per</a:t>
            </a:r>
            <a:r>
              <a:rPr sz="1400" i="1" spc="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spc="-20" dirty="0">
                <a:solidFill>
                  <a:srgbClr val="57585B"/>
                </a:solidFill>
                <a:latin typeface="Arial"/>
                <a:cs typeface="Arial"/>
              </a:rPr>
              <a:t>week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ts val="1700"/>
              </a:lnSpc>
            </a:pP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Thuis</a:t>
            </a:r>
            <a:r>
              <a:rPr sz="1450" dirty="0">
                <a:solidFill>
                  <a:srgbClr val="57585B"/>
                </a:solidFill>
                <a:latin typeface="Segoe UI Emoji"/>
                <a:cs typeface="Segoe UI Emoji"/>
              </a:rPr>
              <a:t>🏠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/</a:t>
            </a:r>
            <a:r>
              <a:rPr sz="1400" i="1" spc="8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7585B"/>
                </a:solidFill>
                <a:latin typeface="Arial"/>
                <a:cs typeface="Arial"/>
              </a:rPr>
              <a:t>Woonzorgcentrum</a:t>
            </a:r>
            <a:r>
              <a:rPr sz="1450" spc="-10" dirty="0">
                <a:solidFill>
                  <a:srgbClr val="57585B"/>
                </a:solidFill>
                <a:latin typeface="Segoe UI Emoji"/>
                <a:cs typeface="Segoe UI Emoji"/>
              </a:rPr>
              <a:t>🏥</a:t>
            </a:r>
            <a:endParaRPr sz="1450">
              <a:latin typeface="Segoe UI Emoji"/>
              <a:cs typeface="Segoe UI Emoj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076446" y="5572260"/>
            <a:ext cx="1293495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i="1" spc="-10" dirty="0">
                <a:solidFill>
                  <a:srgbClr val="57585B"/>
                </a:solidFill>
                <a:latin typeface="Arial"/>
                <a:cs typeface="Arial"/>
              </a:rPr>
              <a:t>Samenwonend </a:t>
            </a:r>
            <a:r>
              <a:rPr sz="1450" spc="-805" dirty="0">
                <a:solidFill>
                  <a:srgbClr val="57585B"/>
                </a:solidFill>
                <a:latin typeface="Segoe UI Emoji"/>
                <a:cs typeface="Segoe UI Emoji"/>
              </a:rPr>
              <a:t>‍🧑</a:t>
            </a:r>
            <a:r>
              <a:rPr sz="1450" spc="-1410" dirty="0">
                <a:solidFill>
                  <a:srgbClr val="57585B"/>
                </a:solidFill>
                <a:latin typeface="Segoe UI Emoji"/>
                <a:cs typeface="Segoe UI Emoji"/>
              </a:rPr>
              <a:t>🧑‍🤝</a:t>
            </a:r>
            <a:endParaRPr sz="1450">
              <a:latin typeface="Segoe UI Emoji"/>
              <a:cs typeface="Segoe UI Emoj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53202" y="5572260"/>
            <a:ext cx="18910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/</a:t>
            </a:r>
            <a:r>
              <a:rPr sz="1400" i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Niet</a:t>
            </a:r>
            <a:r>
              <a:rPr sz="1400" i="1" spc="-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7585B"/>
                </a:solidFill>
                <a:latin typeface="Arial"/>
                <a:cs typeface="Arial"/>
              </a:rPr>
              <a:t>samenwonend</a:t>
            </a:r>
            <a:r>
              <a:rPr sz="1450" spc="-10" dirty="0">
                <a:solidFill>
                  <a:srgbClr val="57585B"/>
                </a:solidFill>
                <a:latin typeface="Segoe UI Emoji"/>
                <a:cs typeface="Segoe UI Emoji"/>
              </a:rPr>
              <a:t>👤</a:t>
            </a:r>
            <a:endParaRPr sz="1450">
              <a:latin typeface="Segoe UI Emoji"/>
              <a:cs typeface="Segoe UI Emoj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004429" y="5572260"/>
            <a:ext cx="2653030" cy="25146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Werkend</a:t>
            </a:r>
            <a:r>
              <a:rPr sz="1400" i="1" spc="-8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57585B"/>
                </a:solidFill>
                <a:latin typeface="Segoe UI Emoji"/>
                <a:cs typeface="Segoe UI Emoji"/>
              </a:rPr>
              <a:t>💼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/</a:t>
            </a:r>
            <a:r>
              <a:rPr sz="1400" i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Niet</a:t>
            </a:r>
            <a:r>
              <a:rPr sz="1400" i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7585B"/>
                </a:solidFill>
                <a:latin typeface="Arial"/>
                <a:cs typeface="Arial"/>
              </a:rPr>
              <a:t>werkend</a:t>
            </a:r>
            <a:r>
              <a:rPr sz="1450" spc="-10" dirty="0">
                <a:solidFill>
                  <a:srgbClr val="57585B"/>
                </a:solidFill>
                <a:latin typeface="Segoe UI Emoji"/>
                <a:cs typeface="Segoe UI Emoji"/>
              </a:rPr>
              <a:t>🚫💼</a:t>
            </a:r>
            <a:endParaRPr sz="1450">
              <a:latin typeface="Segoe UI Emoji"/>
              <a:cs typeface="Segoe UI Emoj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Kosten</a:t>
            </a:r>
            <a:r>
              <a:rPr spc="380" dirty="0"/>
              <a:t> </a:t>
            </a:r>
            <a:r>
              <a:rPr spc="170" dirty="0"/>
              <a:t>informele</a:t>
            </a:r>
            <a:r>
              <a:rPr spc="360" dirty="0"/>
              <a:t> </a:t>
            </a:r>
            <a:r>
              <a:rPr spc="155" dirty="0"/>
              <a:t>zorg:</a:t>
            </a:r>
            <a:r>
              <a:rPr spc="380" dirty="0"/>
              <a:t> </a:t>
            </a:r>
            <a:r>
              <a:rPr dirty="0"/>
              <a:t>€</a:t>
            </a:r>
            <a:r>
              <a:rPr spc="395" dirty="0"/>
              <a:t> </a:t>
            </a:r>
            <a:r>
              <a:rPr spc="130" dirty="0"/>
              <a:t>2,9</a:t>
            </a:r>
            <a:r>
              <a:rPr spc="375" dirty="0"/>
              <a:t> </a:t>
            </a:r>
            <a:r>
              <a:rPr spc="155" dirty="0"/>
              <a:t>miljard</a:t>
            </a: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524" y="1453896"/>
            <a:ext cx="854963" cy="763524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134262" y="2628138"/>
            <a:ext cx="4110990" cy="760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Impact</a:t>
            </a:r>
            <a:r>
              <a:rPr sz="2400" b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op</a:t>
            </a:r>
            <a:r>
              <a:rPr sz="2400" b="1" spc="-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57585B"/>
                </a:solidFill>
                <a:latin typeface="Arial"/>
                <a:cs typeface="Arial"/>
              </a:rPr>
              <a:t>tijdsbesteding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weerspiegelt</a:t>
            </a:r>
            <a:r>
              <a:rPr sz="120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de </a:t>
            </a:r>
            <a:r>
              <a:rPr sz="1200" i="1" spc="-10" dirty="0">
                <a:solidFill>
                  <a:srgbClr val="57585B"/>
                </a:solidFill>
                <a:latin typeface="Arial"/>
                <a:cs typeface="Arial"/>
              </a:rPr>
              <a:t>productiviteitsverliezen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voor</a:t>
            </a:r>
            <a:r>
              <a:rPr sz="1200" i="1" spc="-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de </a:t>
            </a:r>
            <a:r>
              <a:rPr sz="1200" i="1" spc="-10" dirty="0">
                <a:solidFill>
                  <a:srgbClr val="57585B"/>
                </a:solidFill>
                <a:latin typeface="Arial"/>
                <a:cs typeface="Arial"/>
              </a:rPr>
              <a:t>samenleving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door</a:t>
            </a:r>
            <a:r>
              <a:rPr sz="1200" i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verlies</a:t>
            </a:r>
            <a:r>
              <a:rPr sz="1200" i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van</a:t>
            </a:r>
            <a:r>
              <a:rPr sz="120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betaald</a:t>
            </a:r>
            <a:r>
              <a:rPr sz="1200" i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werk,</a:t>
            </a:r>
            <a:r>
              <a:rPr sz="1200" i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onbetaalde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werk</a:t>
            </a:r>
            <a:r>
              <a:rPr sz="1200" i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en</a:t>
            </a:r>
            <a:r>
              <a:rPr sz="1200" i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vrije</a:t>
            </a:r>
            <a:r>
              <a:rPr sz="1200" i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10" dirty="0">
                <a:solidFill>
                  <a:srgbClr val="57585B"/>
                </a:solidFill>
                <a:latin typeface="Arial"/>
                <a:cs typeface="Arial"/>
              </a:rPr>
              <a:t>tijd.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303520" y="2830067"/>
            <a:ext cx="1656714" cy="76200"/>
          </a:xfrm>
          <a:custGeom>
            <a:avLst/>
            <a:gdLst/>
            <a:ahLst/>
            <a:cxnLst/>
            <a:rect l="l" t="t" r="r" b="b"/>
            <a:pathLst>
              <a:path w="1656715" h="76200">
                <a:moveTo>
                  <a:pt x="1580006" y="0"/>
                </a:moveTo>
                <a:lnTo>
                  <a:pt x="1580006" y="76200"/>
                </a:lnTo>
                <a:lnTo>
                  <a:pt x="1643506" y="44450"/>
                </a:lnTo>
                <a:lnTo>
                  <a:pt x="1592706" y="44450"/>
                </a:lnTo>
                <a:lnTo>
                  <a:pt x="1592706" y="31750"/>
                </a:lnTo>
                <a:lnTo>
                  <a:pt x="1643506" y="31750"/>
                </a:lnTo>
                <a:lnTo>
                  <a:pt x="1580006" y="0"/>
                </a:lnTo>
                <a:close/>
              </a:path>
              <a:path w="1656715" h="76200">
                <a:moveTo>
                  <a:pt x="158000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580006" y="44450"/>
                </a:lnTo>
                <a:lnTo>
                  <a:pt x="1580006" y="31750"/>
                </a:lnTo>
                <a:close/>
              </a:path>
              <a:path w="1656715" h="76200">
                <a:moveTo>
                  <a:pt x="1643506" y="31750"/>
                </a:moveTo>
                <a:lnTo>
                  <a:pt x="1592706" y="31750"/>
                </a:lnTo>
                <a:lnTo>
                  <a:pt x="1592706" y="44450"/>
                </a:lnTo>
                <a:lnTo>
                  <a:pt x="1643506" y="44450"/>
                </a:lnTo>
                <a:lnTo>
                  <a:pt x="1656206" y="38100"/>
                </a:lnTo>
                <a:lnTo>
                  <a:pt x="1643506" y="31750"/>
                </a:lnTo>
                <a:close/>
              </a:path>
            </a:pathLst>
          </a:custGeom>
          <a:solidFill>
            <a:srgbClr val="55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7236206" y="2499614"/>
            <a:ext cx="2726055" cy="781685"/>
            <a:chOff x="7236206" y="2499614"/>
            <a:chExt cx="2726055" cy="781685"/>
          </a:xfrm>
        </p:grpSpPr>
        <p:sp>
          <p:nvSpPr>
            <p:cNvPr id="4" name="object 4"/>
            <p:cNvSpPr/>
            <p:nvPr/>
          </p:nvSpPr>
          <p:spPr>
            <a:xfrm>
              <a:off x="7248906" y="2512314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2574544" y="0"/>
                  </a:moveTo>
                  <a:lnTo>
                    <a:pt x="125984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4"/>
                  </a:lnTo>
                  <a:lnTo>
                    <a:pt x="0" y="629920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4" y="755903"/>
                  </a:lnTo>
                  <a:lnTo>
                    <a:pt x="2574544" y="755903"/>
                  </a:lnTo>
                  <a:lnTo>
                    <a:pt x="2623589" y="746005"/>
                  </a:lnTo>
                  <a:lnTo>
                    <a:pt x="2663634" y="719010"/>
                  </a:lnTo>
                  <a:lnTo>
                    <a:pt x="2690629" y="678965"/>
                  </a:lnTo>
                  <a:lnTo>
                    <a:pt x="2700528" y="629920"/>
                  </a:lnTo>
                  <a:lnTo>
                    <a:pt x="2700528" y="125984"/>
                  </a:lnTo>
                  <a:lnTo>
                    <a:pt x="2690629" y="76938"/>
                  </a:lnTo>
                  <a:lnTo>
                    <a:pt x="2663634" y="36893"/>
                  </a:lnTo>
                  <a:lnTo>
                    <a:pt x="2623589" y="9898"/>
                  </a:lnTo>
                  <a:lnTo>
                    <a:pt x="2574544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7248906" y="2512314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0" y="125984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4" y="0"/>
                  </a:lnTo>
                  <a:lnTo>
                    <a:pt x="2574544" y="0"/>
                  </a:lnTo>
                  <a:lnTo>
                    <a:pt x="2623589" y="9898"/>
                  </a:lnTo>
                  <a:lnTo>
                    <a:pt x="2663634" y="36893"/>
                  </a:lnTo>
                  <a:lnTo>
                    <a:pt x="2690629" y="76938"/>
                  </a:lnTo>
                  <a:lnTo>
                    <a:pt x="2700528" y="125984"/>
                  </a:lnTo>
                  <a:lnTo>
                    <a:pt x="2700528" y="629920"/>
                  </a:lnTo>
                  <a:lnTo>
                    <a:pt x="2690629" y="678965"/>
                  </a:lnTo>
                  <a:lnTo>
                    <a:pt x="2663634" y="719010"/>
                  </a:lnTo>
                  <a:lnTo>
                    <a:pt x="2623589" y="746005"/>
                  </a:lnTo>
                  <a:lnTo>
                    <a:pt x="2574544" y="755903"/>
                  </a:lnTo>
                  <a:lnTo>
                    <a:pt x="125984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20"/>
                  </a:lnTo>
                  <a:lnTo>
                    <a:pt x="0" y="125984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7925816" y="2734817"/>
            <a:ext cx="134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2,9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5306" y="4127372"/>
            <a:ext cx="4300220" cy="8204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57585B"/>
                </a:solidFill>
                <a:latin typeface="Arial"/>
                <a:cs typeface="Arial"/>
              </a:rPr>
              <a:t>Vervangingskostenmethode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5"/>
              </a:spcBef>
            </a:pP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waardeert</a:t>
            </a:r>
            <a:r>
              <a:rPr sz="1400" i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informele</a:t>
            </a:r>
            <a:r>
              <a:rPr sz="1400" i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zorg door</a:t>
            </a:r>
            <a:r>
              <a:rPr sz="1400" i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deze te</a:t>
            </a:r>
            <a:r>
              <a:rPr sz="1400" i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vervangen</a:t>
            </a:r>
            <a:r>
              <a:rPr sz="1400" i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spc="-20" dirty="0">
                <a:solidFill>
                  <a:srgbClr val="57585B"/>
                </a:solidFill>
                <a:latin typeface="Arial"/>
                <a:cs typeface="Arial"/>
              </a:rPr>
              <a:t>door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gelijkwaardige</a:t>
            </a:r>
            <a:r>
              <a:rPr sz="1400" i="1" spc="-9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dirty="0">
                <a:solidFill>
                  <a:srgbClr val="57585B"/>
                </a:solidFill>
                <a:latin typeface="Arial"/>
                <a:cs typeface="Arial"/>
              </a:rPr>
              <a:t>professionele</a:t>
            </a:r>
            <a:r>
              <a:rPr sz="1400" i="1" spc="-8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400" i="1" spc="-10" dirty="0">
                <a:solidFill>
                  <a:srgbClr val="57585B"/>
                </a:solidFill>
                <a:latin typeface="Arial"/>
                <a:cs typeface="Arial"/>
              </a:rPr>
              <a:t>zorg.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5303520" y="4308347"/>
            <a:ext cx="1656714" cy="76200"/>
          </a:xfrm>
          <a:custGeom>
            <a:avLst/>
            <a:gdLst/>
            <a:ahLst/>
            <a:cxnLst/>
            <a:rect l="l" t="t" r="r" b="b"/>
            <a:pathLst>
              <a:path w="1656715" h="76200">
                <a:moveTo>
                  <a:pt x="1580006" y="0"/>
                </a:moveTo>
                <a:lnTo>
                  <a:pt x="1580006" y="76200"/>
                </a:lnTo>
                <a:lnTo>
                  <a:pt x="1643506" y="44450"/>
                </a:lnTo>
                <a:lnTo>
                  <a:pt x="1592706" y="44450"/>
                </a:lnTo>
                <a:lnTo>
                  <a:pt x="1592706" y="31750"/>
                </a:lnTo>
                <a:lnTo>
                  <a:pt x="1643506" y="31750"/>
                </a:lnTo>
                <a:lnTo>
                  <a:pt x="1580006" y="0"/>
                </a:lnTo>
                <a:close/>
              </a:path>
              <a:path w="1656715" h="76200">
                <a:moveTo>
                  <a:pt x="1580006" y="31750"/>
                </a:moveTo>
                <a:lnTo>
                  <a:pt x="0" y="31750"/>
                </a:lnTo>
                <a:lnTo>
                  <a:pt x="0" y="44450"/>
                </a:lnTo>
                <a:lnTo>
                  <a:pt x="1580006" y="44450"/>
                </a:lnTo>
                <a:lnTo>
                  <a:pt x="1580006" y="31750"/>
                </a:lnTo>
                <a:close/>
              </a:path>
              <a:path w="1656715" h="76200">
                <a:moveTo>
                  <a:pt x="1643506" y="31750"/>
                </a:moveTo>
                <a:lnTo>
                  <a:pt x="1592706" y="31750"/>
                </a:lnTo>
                <a:lnTo>
                  <a:pt x="1592706" y="44450"/>
                </a:lnTo>
                <a:lnTo>
                  <a:pt x="1643506" y="44450"/>
                </a:lnTo>
                <a:lnTo>
                  <a:pt x="1656206" y="38100"/>
                </a:lnTo>
                <a:lnTo>
                  <a:pt x="1643506" y="31750"/>
                </a:lnTo>
                <a:close/>
              </a:path>
            </a:pathLst>
          </a:custGeom>
          <a:solidFill>
            <a:srgbClr val="555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7236206" y="3956558"/>
            <a:ext cx="2726055" cy="781685"/>
            <a:chOff x="7236206" y="3956558"/>
            <a:chExt cx="2726055" cy="781685"/>
          </a:xfrm>
        </p:grpSpPr>
        <p:sp>
          <p:nvSpPr>
            <p:cNvPr id="8" name="object 8"/>
            <p:cNvSpPr/>
            <p:nvPr/>
          </p:nvSpPr>
          <p:spPr>
            <a:xfrm>
              <a:off x="7248906" y="3969258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2574544" y="0"/>
                  </a:moveTo>
                  <a:lnTo>
                    <a:pt x="125984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4"/>
                  </a:lnTo>
                  <a:lnTo>
                    <a:pt x="0" y="629920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4" y="755904"/>
                  </a:lnTo>
                  <a:lnTo>
                    <a:pt x="2574544" y="755904"/>
                  </a:lnTo>
                  <a:lnTo>
                    <a:pt x="2623589" y="746005"/>
                  </a:lnTo>
                  <a:lnTo>
                    <a:pt x="2663634" y="719010"/>
                  </a:lnTo>
                  <a:lnTo>
                    <a:pt x="2690629" y="678965"/>
                  </a:lnTo>
                  <a:lnTo>
                    <a:pt x="2700528" y="629920"/>
                  </a:lnTo>
                  <a:lnTo>
                    <a:pt x="2700528" y="125984"/>
                  </a:lnTo>
                  <a:lnTo>
                    <a:pt x="2690629" y="76938"/>
                  </a:lnTo>
                  <a:lnTo>
                    <a:pt x="2663634" y="36893"/>
                  </a:lnTo>
                  <a:lnTo>
                    <a:pt x="2623589" y="9898"/>
                  </a:lnTo>
                  <a:lnTo>
                    <a:pt x="2574544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248906" y="3969258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0" y="125984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4" y="0"/>
                  </a:lnTo>
                  <a:lnTo>
                    <a:pt x="2574544" y="0"/>
                  </a:lnTo>
                  <a:lnTo>
                    <a:pt x="2623589" y="9898"/>
                  </a:lnTo>
                  <a:lnTo>
                    <a:pt x="2663634" y="36893"/>
                  </a:lnTo>
                  <a:lnTo>
                    <a:pt x="2690629" y="76938"/>
                  </a:lnTo>
                  <a:lnTo>
                    <a:pt x="2700528" y="125984"/>
                  </a:lnTo>
                  <a:lnTo>
                    <a:pt x="2700528" y="629920"/>
                  </a:lnTo>
                  <a:lnTo>
                    <a:pt x="2690629" y="678965"/>
                  </a:lnTo>
                  <a:lnTo>
                    <a:pt x="2663634" y="719010"/>
                  </a:lnTo>
                  <a:lnTo>
                    <a:pt x="2623589" y="746005"/>
                  </a:lnTo>
                  <a:lnTo>
                    <a:pt x="2574544" y="755904"/>
                  </a:lnTo>
                  <a:lnTo>
                    <a:pt x="125984" y="755904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20"/>
                  </a:lnTo>
                  <a:lnTo>
                    <a:pt x="0" y="125984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7861807" y="4191380"/>
            <a:ext cx="14725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10,6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30" dirty="0"/>
              <a:t>Totale</a:t>
            </a:r>
            <a:r>
              <a:rPr spc="350" dirty="0"/>
              <a:t> </a:t>
            </a:r>
            <a:r>
              <a:rPr spc="160" dirty="0"/>
              <a:t>kosten</a:t>
            </a:r>
            <a:r>
              <a:rPr spc="380" dirty="0"/>
              <a:t> </a:t>
            </a:r>
            <a:r>
              <a:rPr spc="130" dirty="0"/>
              <a:t>van</a:t>
            </a:r>
            <a:r>
              <a:rPr spc="390" dirty="0"/>
              <a:t> </a:t>
            </a:r>
            <a:r>
              <a:rPr spc="165" dirty="0"/>
              <a:t>formele</a:t>
            </a:r>
            <a:r>
              <a:rPr spc="375" dirty="0"/>
              <a:t> </a:t>
            </a:r>
            <a:r>
              <a:rPr spc="95" dirty="0"/>
              <a:t>en</a:t>
            </a:r>
            <a:r>
              <a:rPr spc="390" dirty="0"/>
              <a:t> </a:t>
            </a:r>
            <a:r>
              <a:rPr spc="170" dirty="0"/>
              <a:t>informele</a:t>
            </a:r>
            <a:r>
              <a:rPr spc="360" dirty="0"/>
              <a:t> </a:t>
            </a:r>
            <a:r>
              <a:rPr spc="155" dirty="0"/>
              <a:t>zorg:</a:t>
            </a:r>
            <a:r>
              <a:rPr spc="375" dirty="0"/>
              <a:t> </a:t>
            </a:r>
            <a:r>
              <a:rPr dirty="0"/>
              <a:t>€</a:t>
            </a:r>
            <a:r>
              <a:rPr spc="395" dirty="0"/>
              <a:t> </a:t>
            </a:r>
            <a:r>
              <a:rPr spc="130" dirty="0"/>
              <a:t>7,1</a:t>
            </a:r>
            <a:r>
              <a:rPr spc="385" dirty="0"/>
              <a:t> </a:t>
            </a:r>
            <a:r>
              <a:rPr spc="155" dirty="0"/>
              <a:t>miljard</a:t>
            </a:r>
          </a:p>
        </p:txBody>
      </p:sp>
      <p:grpSp>
        <p:nvGrpSpPr>
          <p:cNvPr id="2" name="object 2"/>
          <p:cNvGrpSpPr/>
          <p:nvPr/>
        </p:nvGrpSpPr>
        <p:grpSpPr>
          <a:xfrm>
            <a:off x="1847088" y="1652016"/>
            <a:ext cx="8857615" cy="1583690"/>
            <a:chOff x="1847088" y="1652016"/>
            <a:chExt cx="8857615" cy="1583690"/>
          </a:xfrm>
        </p:grpSpPr>
        <p:sp>
          <p:nvSpPr>
            <p:cNvPr id="3" name="object 3"/>
            <p:cNvSpPr/>
            <p:nvPr/>
          </p:nvSpPr>
          <p:spPr>
            <a:xfrm>
              <a:off x="1847088" y="1652016"/>
              <a:ext cx="8857615" cy="576580"/>
            </a:xfrm>
            <a:custGeom>
              <a:avLst/>
              <a:gdLst/>
              <a:ahLst/>
              <a:cxnLst/>
              <a:rect l="l" t="t" r="r" b="b"/>
              <a:pathLst>
                <a:path w="8857615" h="576580">
                  <a:moveTo>
                    <a:pt x="8761476" y="0"/>
                  </a:moveTo>
                  <a:lnTo>
                    <a:pt x="96012" y="0"/>
                  </a:lnTo>
                  <a:lnTo>
                    <a:pt x="58614" y="7536"/>
                  </a:lnTo>
                  <a:lnTo>
                    <a:pt x="28098" y="28098"/>
                  </a:lnTo>
                  <a:lnTo>
                    <a:pt x="7536" y="58614"/>
                  </a:lnTo>
                  <a:lnTo>
                    <a:pt x="0" y="96012"/>
                  </a:lnTo>
                  <a:lnTo>
                    <a:pt x="0" y="480060"/>
                  </a:lnTo>
                  <a:lnTo>
                    <a:pt x="7536" y="517457"/>
                  </a:lnTo>
                  <a:lnTo>
                    <a:pt x="28098" y="547973"/>
                  </a:lnTo>
                  <a:lnTo>
                    <a:pt x="58614" y="568535"/>
                  </a:lnTo>
                  <a:lnTo>
                    <a:pt x="96012" y="576072"/>
                  </a:lnTo>
                  <a:lnTo>
                    <a:pt x="8761476" y="576072"/>
                  </a:lnTo>
                  <a:lnTo>
                    <a:pt x="8798873" y="568535"/>
                  </a:lnTo>
                  <a:lnTo>
                    <a:pt x="8829389" y="547973"/>
                  </a:lnTo>
                  <a:lnTo>
                    <a:pt x="8849951" y="517457"/>
                  </a:lnTo>
                  <a:lnTo>
                    <a:pt x="8857488" y="480060"/>
                  </a:lnTo>
                  <a:lnTo>
                    <a:pt x="8857488" y="96012"/>
                  </a:lnTo>
                  <a:lnTo>
                    <a:pt x="8849951" y="58614"/>
                  </a:lnTo>
                  <a:lnTo>
                    <a:pt x="8829389" y="28098"/>
                  </a:lnTo>
                  <a:lnTo>
                    <a:pt x="8798873" y="7536"/>
                  </a:lnTo>
                  <a:lnTo>
                    <a:pt x="8761476" y="0"/>
                  </a:lnTo>
                  <a:close/>
                </a:path>
              </a:pathLst>
            </a:custGeom>
            <a:solidFill>
              <a:srgbClr val="39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847088" y="2299716"/>
              <a:ext cx="5473065" cy="935990"/>
            </a:xfrm>
            <a:custGeom>
              <a:avLst/>
              <a:gdLst/>
              <a:ahLst/>
              <a:cxnLst/>
              <a:rect l="l" t="t" r="r" b="b"/>
              <a:pathLst>
                <a:path w="5473065" h="935989">
                  <a:moveTo>
                    <a:pt x="5316728" y="0"/>
                  </a:moveTo>
                  <a:lnTo>
                    <a:pt x="155956" y="0"/>
                  </a:lnTo>
                  <a:lnTo>
                    <a:pt x="106671" y="7953"/>
                  </a:lnTo>
                  <a:lnTo>
                    <a:pt x="63861" y="30097"/>
                  </a:lnTo>
                  <a:lnTo>
                    <a:pt x="30097" y="63861"/>
                  </a:lnTo>
                  <a:lnTo>
                    <a:pt x="7953" y="106671"/>
                  </a:lnTo>
                  <a:lnTo>
                    <a:pt x="0" y="155956"/>
                  </a:lnTo>
                  <a:lnTo>
                    <a:pt x="0" y="779780"/>
                  </a:lnTo>
                  <a:lnTo>
                    <a:pt x="7953" y="829064"/>
                  </a:lnTo>
                  <a:lnTo>
                    <a:pt x="30097" y="871874"/>
                  </a:lnTo>
                  <a:lnTo>
                    <a:pt x="63861" y="905638"/>
                  </a:lnTo>
                  <a:lnTo>
                    <a:pt x="106671" y="927782"/>
                  </a:lnTo>
                  <a:lnTo>
                    <a:pt x="155956" y="935736"/>
                  </a:lnTo>
                  <a:lnTo>
                    <a:pt x="5316728" y="935736"/>
                  </a:lnTo>
                  <a:lnTo>
                    <a:pt x="5366012" y="927782"/>
                  </a:lnTo>
                  <a:lnTo>
                    <a:pt x="5408822" y="905638"/>
                  </a:lnTo>
                  <a:lnTo>
                    <a:pt x="5442586" y="871874"/>
                  </a:lnTo>
                  <a:lnTo>
                    <a:pt x="5464730" y="829064"/>
                  </a:lnTo>
                  <a:lnTo>
                    <a:pt x="5472684" y="779780"/>
                  </a:lnTo>
                  <a:lnTo>
                    <a:pt x="5472684" y="155956"/>
                  </a:lnTo>
                  <a:lnTo>
                    <a:pt x="5464730" y="106671"/>
                  </a:lnTo>
                  <a:lnTo>
                    <a:pt x="5442586" y="63861"/>
                  </a:lnTo>
                  <a:lnTo>
                    <a:pt x="5408822" y="30097"/>
                  </a:lnTo>
                  <a:lnTo>
                    <a:pt x="5366012" y="7953"/>
                  </a:lnTo>
                  <a:lnTo>
                    <a:pt x="5316728" y="0"/>
                  </a:lnTo>
                  <a:close/>
                </a:path>
              </a:pathLst>
            </a:custGeom>
            <a:solidFill>
              <a:srgbClr val="D4F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3333750" y="1784096"/>
            <a:ext cx="4027804" cy="1128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007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Kosten</a:t>
            </a:r>
            <a:r>
              <a:rPr sz="18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dementie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20"/>
              </a:spcBef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3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formele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848611" y="2299716"/>
            <a:ext cx="8856345" cy="1922145"/>
            <a:chOff x="1848611" y="2299716"/>
            <a:chExt cx="8856345" cy="1922145"/>
          </a:xfrm>
        </p:grpSpPr>
        <p:sp>
          <p:nvSpPr>
            <p:cNvPr id="7" name="object 7"/>
            <p:cNvSpPr/>
            <p:nvPr/>
          </p:nvSpPr>
          <p:spPr>
            <a:xfrm>
              <a:off x="7391400" y="2299716"/>
              <a:ext cx="3313429" cy="1922145"/>
            </a:xfrm>
            <a:custGeom>
              <a:avLst/>
              <a:gdLst/>
              <a:ahLst/>
              <a:cxnLst/>
              <a:rect l="l" t="t" r="r" b="b"/>
              <a:pathLst>
                <a:path w="3313429" h="1922145">
                  <a:moveTo>
                    <a:pt x="2992881" y="0"/>
                  </a:moveTo>
                  <a:lnTo>
                    <a:pt x="320294" y="0"/>
                  </a:lnTo>
                  <a:lnTo>
                    <a:pt x="272959" y="3472"/>
                  </a:lnTo>
                  <a:lnTo>
                    <a:pt x="227782" y="13559"/>
                  </a:lnTo>
                  <a:lnTo>
                    <a:pt x="185258" y="29766"/>
                  </a:lnTo>
                  <a:lnTo>
                    <a:pt x="145882" y="51596"/>
                  </a:lnTo>
                  <a:lnTo>
                    <a:pt x="110150" y="78556"/>
                  </a:lnTo>
                  <a:lnTo>
                    <a:pt x="78556" y="110150"/>
                  </a:lnTo>
                  <a:lnTo>
                    <a:pt x="51596" y="145882"/>
                  </a:lnTo>
                  <a:lnTo>
                    <a:pt x="29766" y="185258"/>
                  </a:lnTo>
                  <a:lnTo>
                    <a:pt x="13559" y="227782"/>
                  </a:lnTo>
                  <a:lnTo>
                    <a:pt x="3472" y="272959"/>
                  </a:lnTo>
                  <a:lnTo>
                    <a:pt x="0" y="320294"/>
                  </a:lnTo>
                  <a:lnTo>
                    <a:pt x="0" y="1601470"/>
                  </a:lnTo>
                  <a:lnTo>
                    <a:pt x="3472" y="1648804"/>
                  </a:lnTo>
                  <a:lnTo>
                    <a:pt x="13559" y="1693981"/>
                  </a:lnTo>
                  <a:lnTo>
                    <a:pt x="29766" y="1736505"/>
                  </a:lnTo>
                  <a:lnTo>
                    <a:pt x="51596" y="1775881"/>
                  </a:lnTo>
                  <a:lnTo>
                    <a:pt x="78556" y="1811613"/>
                  </a:lnTo>
                  <a:lnTo>
                    <a:pt x="110150" y="1843207"/>
                  </a:lnTo>
                  <a:lnTo>
                    <a:pt x="145882" y="1870167"/>
                  </a:lnTo>
                  <a:lnTo>
                    <a:pt x="185258" y="1891997"/>
                  </a:lnTo>
                  <a:lnTo>
                    <a:pt x="227782" y="1908204"/>
                  </a:lnTo>
                  <a:lnTo>
                    <a:pt x="272959" y="1918291"/>
                  </a:lnTo>
                  <a:lnTo>
                    <a:pt x="320294" y="1921764"/>
                  </a:lnTo>
                  <a:lnTo>
                    <a:pt x="2992881" y="1921764"/>
                  </a:lnTo>
                  <a:lnTo>
                    <a:pt x="3040216" y="1918291"/>
                  </a:lnTo>
                  <a:lnTo>
                    <a:pt x="3085393" y="1908204"/>
                  </a:lnTo>
                  <a:lnTo>
                    <a:pt x="3127917" y="1891997"/>
                  </a:lnTo>
                  <a:lnTo>
                    <a:pt x="3167293" y="1870167"/>
                  </a:lnTo>
                  <a:lnTo>
                    <a:pt x="3203025" y="1843207"/>
                  </a:lnTo>
                  <a:lnTo>
                    <a:pt x="3234619" y="1811613"/>
                  </a:lnTo>
                  <a:lnTo>
                    <a:pt x="3261579" y="1775881"/>
                  </a:lnTo>
                  <a:lnTo>
                    <a:pt x="3283409" y="1736505"/>
                  </a:lnTo>
                  <a:lnTo>
                    <a:pt x="3299616" y="1693981"/>
                  </a:lnTo>
                  <a:lnTo>
                    <a:pt x="3309703" y="1648804"/>
                  </a:lnTo>
                  <a:lnTo>
                    <a:pt x="3313176" y="1601470"/>
                  </a:lnTo>
                  <a:lnTo>
                    <a:pt x="3313176" y="320294"/>
                  </a:lnTo>
                  <a:lnTo>
                    <a:pt x="3309703" y="272959"/>
                  </a:lnTo>
                  <a:lnTo>
                    <a:pt x="3299616" y="227782"/>
                  </a:lnTo>
                  <a:lnTo>
                    <a:pt x="3283409" y="185258"/>
                  </a:lnTo>
                  <a:lnTo>
                    <a:pt x="3261579" y="145882"/>
                  </a:lnTo>
                  <a:lnTo>
                    <a:pt x="3234619" y="110150"/>
                  </a:lnTo>
                  <a:lnTo>
                    <a:pt x="3203025" y="78556"/>
                  </a:lnTo>
                  <a:lnTo>
                    <a:pt x="3167293" y="51596"/>
                  </a:lnTo>
                  <a:lnTo>
                    <a:pt x="3127917" y="29766"/>
                  </a:lnTo>
                  <a:lnTo>
                    <a:pt x="3085393" y="13559"/>
                  </a:lnTo>
                  <a:lnTo>
                    <a:pt x="3040216" y="3472"/>
                  </a:lnTo>
                  <a:lnTo>
                    <a:pt x="2992881" y="0"/>
                  </a:lnTo>
                  <a:close/>
                </a:path>
              </a:pathLst>
            </a:custGeom>
            <a:solidFill>
              <a:srgbClr val="FFF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750552" y="2889504"/>
              <a:ext cx="897636" cy="79095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063495" y="2345436"/>
              <a:ext cx="935736" cy="81229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848612" y="3285743"/>
              <a:ext cx="5457825" cy="935990"/>
            </a:xfrm>
            <a:custGeom>
              <a:avLst/>
              <a:gdLst/>
              <a:ahLst/>
              <a:cxnLst/>
              <a:rect l="l" t="t" r="r" b="b"/>
              <a:pathLst>
                <a:path w="5457825" h="935989">
                  <a:moveTo>
                    <a:pt x="2700528" y="155956"/>
                  </a:moveTo>
                  <a:lnTo>
                    <a:pt x="2692565" y="106680"/>
                  </a:lnTo>
                  <a:lnTo>
                    <a:pt x="2670429" y="63868"/>
                  </a:lnTo>
                  <a:lnTo>
                    <a:pt x="2636659" y="30099"/>
                  </a:lnTo>
                  <a:lnTo>
                    <a:pt x="2593848" y="7962"/>
                  </a:lnTo>
                  <a:lnTo>
                    <a:pt x="2544572" y="0"/>
                  </a:lnTo>
                  <a:lnTo>
                    <a:pt x="155956" y="0"/>
                  </a:lnTo>
                  <a:lnTo>
                    <a:pt x="106667" y="7962"/>
                  </a:lnTo>
                  <a:lnTo>
                    <a:pt x="63855" y="30099"/>
                  </a:lnTo>
                  <a:lnTo>
                    <a:pt x="30086" y="63868"/>
                  </a:lnTo>
                  <a:lnTo>
                    <a:pt x="7950" y="106680"/>
                  </a:lnTo>
                  <a:lnTo>
                    <a:pt x="0" y="155956"/>
                  </a:lnTo>
                  <a:lnTo>
                    <a:pt x="0" y="779780"/>
                  </a:lnTo>
                  <a:lnTo>
                    <a:pt x="7950" y="829068"/>
                  </a:lnTo>
                  <a:lnTo>
                    <a:pt x="30086" y="871880"/>
                  </a:lnTo>
                  <a:lnTo>
                    <a:pt x="63855" y="905649"/>
                  </a:lnTo>
                  <a:lnTo>
                    <a:pt x="106667" y="927785"/>
                  </a:lnTo>
                  <a:lnTo>
                    <a:pt x="155956" y="935736"/>
                  </a:lnTo>
                  <a:lnTo>
                    <a:pt x="2544572" y="935736"/>
                  </a:lnTo>
                  <a:lnTo>
                    <a:pt x="2593848" y="927785"/>
                  </a:lnTo>
                  <a:lnTo>
                    <a:pt x="2636659" y="905649"/>
                  </a:lnTo>
                  <a:lnTo>
                    <a:pt x="2670429" y="871880"/>
                  </a:lnTo>
                  <a:lnTo>
                    <a:pt x="2692565" y="829068"/>
                  </a:lnTo>
                  <a:lnTo>
                    <a:pt x="2700528" y="779780"/>
                  </a:lnTo>
                  <a:lnTo>
                    <a:pt x="2700528" y="155956"/>
                  </a:lnTo>
                  <a:close/>
                </a:path>
                <a:path w="5457825" h="935989">
                  <a:moveTo>
                    <a:pt x="5457444" y="155956"/>
                  </a:moveTo>
                  <a:lnTo>
                    <a:pt x="5449481" y="106680"/>
                  </a:lnTo>
                  <a:lnTo>
                    <a:pt x="5427345" y="63868"/>
                  </a:lnTo>
                  <a:lnTo>
                    <a:pt x="5393575" y="30099"/>
                  </a:lnTo>
                  <a:lnTo>
                    <a:pt x="5350764" y="7962"/>
                  </a:lnTo>
                  <a:lnTo>
                    <a:pt x="5301488" y="0"/>
                  </a:lnTo>
                  <a:lnTo>
                    <a:pt x="2912872" y="0"/>
                  </a:lnTo>
                  <a:lnTo>
                    <a:pt x="2863583" y="7962"/>
                  </a:lnTo>
                  <a:lnTo>
                    <a:pt x="2820771" y="30099"/>
                  </a:lnTo>
                  <a:lnTo>
                    <a:pt x="2787002" y="63868"/>
                  </a:lnTo>
                  <a:lnTo>
                    <a:pt x="2764866" y="106680"/>
                  </a:lnTo>
                  <a:lnTo>
                    <a:pt x="2756916" y="155956"/>
                  </a:lnTo>
                  <a:lnTo>
                    <a:pt x="2756916" y="779780"/>
                  </a:lnTo>
                  <a:lnTo>
                    <a:pt x="2764866" y="829068"/>
                  </a:lnTo>
                  <a:lnTo>
                    <a:pt x="2787002" y="871880"/>
                  </a:lnTo>
                  <a:lnTo>
                    <a:pt x="2820771" y="905649"/>
                  </a:lnTo>
                  <a:lnTo>
                    <a:pt x="2863583" y="927785"/>
                  </a:lnTo>
                  <a:lnTo>
                    <a:pt x="2912872" y="935736"/>
                  </a:lnTo>
                  <a:lnTo>
                    <a:pt x="5301488" y="935736"/>
                  </a:lnTo>
                  <a:lnTo>
                    <a:pt x="5350764" y="927785"/>
                  </a:lnTo>
                  <a:lnTo>
                    <a:pt x="5393575" y="905649"/>
                  </a:lnTo>
                  <a:lnTo>
                    <a:pt x="5427345" y="871880"/>
                  </a:lnTo>
                  <a:lnTo>
                    <a:pt x="5449481" y="829068"/>
                  </a:lnTo>
                  <a:lnTo>
                    <a:pt x="5457444" y="779780"/>
                  </a:lnTo>
                  <a:lnTo>
                    <a:pt x="5457444" y="155956"/>
                  </a:lnTo>
                  <a:close/>
                </a:path>
              </a:pathLst>
            </a:custGeom>
            <a:solidFill>
              <a:srgbClr val="D4F0D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7565897" y="3075813"/>
            <a:ext cx="2247900" cy="46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6095">
              <a:lnSpc>
                <a:spcPts val="1375"/>
              </a:lnSpc>
              <a:spcBef>
                <a:spcPts val="100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ts val="2095"/>
              </a:lnSpc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8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informele</a:t>
            </a:r>
            <a:r>
              <a:rPr sz="1800" spc="-2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zorg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069719" y="3346358"/>
            <a:ext cx="2258695" cy="53721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765810">
              <a:lnSpc>
                <a:spcPct val="100000"/>
              </a:lnSpc>
              <a:spcBef>
                <a:spcPts val="38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80"/>
              </a:spcBef>
            </a:pP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Vergoede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r>
              <a:rPr sz="16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57585B"/>
                </a:solidFill>
                <a:latin typeface="Arial MT"/>
                <a:cs typeface="Arial MT"/>
              </a:rPr>
              <a:t>(RIZIV)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61965" y="3362748"/>
            <a:ext cx="1794510" cy="53530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473709">
              <a:lnSpc>
                <a:spcPct val="100000"/>
              </a:lnSpc>
              <a:spcBef>
                <a:spcPts val="265"/>
              </a:spcBef>
            </a:pPr>
            <a:r>
              <a:rPr sz="1200" i="1" dirty="0">
                <a:solidFill>
                  <a:srgbClr val="57585B"/>
                </a:solidFill>
                <a:latin typeface="Arial"/>
                <a:cs typeface="Arial"/>
              </a:rPr>
              <a:t>Doelstelling</a:t>
            </a:r>
            <a:r>
              <a:rPr sz="1200" i="1" spc="-7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200" i="1" spc="-50" dirty="0">
                <a:solidFill>
                  <a:srgbClr val="57585B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5"/>
              </a:spcBef>
            </a:pPr>
            <a:r>
              <a:rPr sz="1800" dirty="0">
                <a:solidFill>
                  <a:srgbClr val="57585B"/>
                </a:solidFill>
                <a:latin typeface="Arial MT"/>
                <a:cs typeface="Arial MT"/>
              </a:rPr>
              <a:t>Regionale</a:t>
            </a:r>
            <a:r>
              <a:rPr sz="18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57585B"/>
                </a:solidFill>
                <a:latin typeface="Arial MT"/>
                <a:cs typeface="Arial MT"/>
              </a:rPr>
              <a:t>kosten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575816" y="1391411"/>
            <a:ext cx="9144000" cy="3074035"/>
          </a:xfrm>
          <a:custGeom>
            <a:avLst/>
            <a:gdLst/>
            <a:ahLst/>
            <a:cxnLst/>
            <a:rect l="l" t="t" r="r" b="b"/>
            <a:pathLst>
              <a:path w="9144000" h="3074035">
                <a:moveTo>
                  <a:pt x="4572000" y="0"/>
                </a:moveTo>
                <a:lnTo>
                  <a:pt x="4641373" y="173"/>
                </a:lnTo>
                <a:lnTo>
                  <a:pt x="4710499" y="691"/>
                </a:lnTo>
                <a:lnTo>
                  <a:pt x="4779368" y="1552"/>
                </a:lnTo>
                <a:lnTo>
                  <a:pt x="4847974" y="2753"/>
                </a:lnTo>
                <a:lnTo>
                  <a:pt x="4916309" y="4292"/>
                </a:lnTo>
                <a:lnTo>
                  <a:pt x="4984367" y="6166"/>
                </a:lnTo>
                <a:lnTo>
                  <a:pt x="5052140" y="8373"/>
                </a:lnTo>
                <a:lnTo>
                  <a:pt x="5119621" y="10911"/>
                </a:lnTo>
                <a:lnTo>
                  <a:pt x="5186801" y="13776"/>
                </a:lnTo>
                <a:lnTo>
                  <a:pt x="5253676" y="16967"/>
                </a:lnTo>
                <a:lnTo>
                  <a:pt x="5320236" y="20481"/>
                </a:lnTo>
                <a:lnTo>
                  <a:pt x="5386474" y="24315"/>
                </a:lnTo>
                <a:lnTo>
                  <a:pt x="5452384" y="28468"/>
                </a:lnTo>
                <a:lnTo>
                  <a:pt x="5517958" y="32936"/>
                </a:lnTo>
                <a:lnTo>
                  <a:pt x="5583189" y="37718"/>
                </a:lnTo>
                <a:lnTo>
                  <a:pt x="5648070" y="42810"/>
                </a:lnTo>
                <a:lnTo>
                  <a:pt x="5712592" y="48211"/>
                </a:lnTo>
                <a:lnTo>
                  <a:pt x="5776750" y="53918"/>
                </a:lnTo>
                <a:lnTo>
                  <a:pt x="5840536" y="59928"/>
                </a:lnTo>
                <a:lnTo>
                  <a:pt x="5903942" y="66240"/>
                </a:lnTo>
                <a:lnTo>
                  <a:pt x="5966961" y="72850"/>
                </a:lnTo>
                <a:lnTo>
                  <a:pt x="6029586" y="79756"/>
                </a:lnTo>
                <a:lnTo>
                  <a:pt x="6091810" y="86956"/>
                </a:lnTo>
                <a:lnTo>
                  <a:pt x="6153625" y="94448"/>
                </a:lnTo>
                <a:lnTo>
                  <a:pt x="6215024" y="102228"/>
                </a:lnTo>
                <a:lnTo>
                  <a:pt x="6276001" y="110294"/>
                </a:lnTo>
                <a:lnTo>
                  <a:pt x="6336546" y="118645"/>
                </a:lnTo>
                <a:lnTo>
                  <a:pt x="6396655" y="127277"/>
                </a:lnTo>
                <a:lnTo>
                  <a:pt x="6456318" y="136188"/>
                </a:lnTo>
                <a:lnTo>
                  <a:pt x="6515529" y="145376"/>
                </a:lnTo>
                <a:lnTo>
                  <a:pt x="6574280" y="154838"/>
                </a:lnTo>
                <a:lnTo>
                  <a:pt x="6632565" y="164572"/>
                </a:lnTo>
                <a:lnTo>
                  <a:pt x="6690376" y="174575"/>
                </a:lnTo>
                <a:lnTo>
                  <a:pt x="6747705" y="184844"/>
                </a:lnTo>
                <a:lnTo>
                  <a:pt x="6804546" y="195379"/>
                </a:lnTo>
                <a:lnTo>
                  <a:pt x="6860891" y="206175"/>
                </a:lnTo>
                <a:lnTo>
                  <a:pt x="6916733" y="217231"/>
                </a:lnTo>
                <a:lnTo>
                  <a:pt x="6972065" y="228544"/>
                </a:lnTo>
                <a:lnTo>
                  <a:pt x="7026879" y="240112"/>
                </a:lnTo>
                <a:lnTo>
                  <a:pt x="7081168" y="251931"/>
                </a:lnTo>
                <a:lnTo>
                  <a:pt x="7134924" y="264001"/>
                </a:lnTo>
                <a:lnTo>
                  <a:pt x="7188142" y="276318"/>
                </a:lnTo>
                <a:lnTo>
                  <a:pt x="7240813" y="288880"/>
                </a:lnTo>
                <a:lnTo>
                  <a:pt x="7292929" y="301684"/>
                </a:lnTo>
                <a:lnTo>
                  <a:pt x="7344485" y="314728"/>
                </a:lnTo>
                <a:lnTo>
                  <a:pt x="7395472" y="328010"/>
                </a:lnTo>
                <a:lnTo>
                  <a:pt x="7445883" y="341527"/>
                </a:lnTo>
                <a:lnTo>
                  <a:pt x="7495711" y="355276"/>
                </a:lnTo>
                <a:lnTo>
                  <a:pt x="7544949" y="369256"/>
                </a:lnTo>
                <a:lnTo>
                  <a:pt x="7593589" y="383464"/>
                </a:lnTo>
                <a:lnTo>
                  <a:pt x="7641624" y="397897"/>
                </a:lnTo>
                <a:lnTo>
                  <a:pt x="7689048" y="412552"/>
                </a:lnTo>
                <a:lnTo>
                  <a:pt x="7735851" y="427429"/>
                </a:lnTo>
                <a:lnTo>
                  <a:pt x="7782028" y="442523"/>
                </a:lnTo>
                <a:lnTo>
                  <a:pt x="7827572" y="457833"/>
                </a:lnTo>
                <a:lnTo>
                  <a:pt x="7872474" y="473356"/>
                </a:lnTo>
                <a:lnTo>
                  <a:pt x="7916727" y="489089"/>
                </a:lnTo>
                <a:lnTo>
                  <a:pt x="7960325" y="505031"/>
                </a:lnTo>
                <a:lnTo>
                  <a:pt x="8003260" y="521179"/>
                </a:lnTo>
                <a:lnTo>
                  <a:pt x="8045524" y="537530"/>
                </a:lnTo>
                <a:lnTo>
                  <a:pt x="8087111" y="554082"/>
                </a:lnTo>
                <a:lnTo>
                  <a:pt x="8128013" y="570832"/>
                </a:lnTo>
                <a:lnTo>
                  <a:pt x="8168223" y="587778"/>
                </a:lnTo>
                <a:lnTo>
                  <a:pt x="8207733" y="604918"/>
                </a:lnTo>
                <a:lnTo>
                  <a:pt x="8246537" y="622249"/>
                </a:lnTo>
                <a:lnTo>
                  <a:pt x="8284627" y="639769"/>
                </a:lnTo>
                <a:lnTo>
                  <a:pt x="8321996" y="657475"/>
                </a:lnTo>
                <a:lnTo>
                  <a:pt x="8358637" y="675365"/>
                </a:lnTo>
                <a:lnTo>
                  <a:pt x="8394542" y="693436"/>
                </a:lnTo>
                <a:lnTo>
                  <a:pt x="8429703" y="711686"/>
                </a:lnTo>
                <a:lnTo>
                  <a:pt x="8464115" y="730113"/>
                </a:lnTo>
                <a:lnTo>
                  <a:pt x="8497769" y="748713"/>
                </a:lnTo>
                <a:lnTo>
                  <a:pt x="8562775" y="786427"/>
                </a:lnTo>
                <a:lnTo>
                  <a:pt x="8624664" y="824807"/>
                </a:lnTo>
                <a:lnTo>
                  <a:pt x="8683378" y="863835"/>
                </a:lnTo>
                <a:lnTo>
                  <a:pt x="8738858" y="903490"/>
                </a:lnTo>
                <a:lnTo>
                  <a:pt x="8791046" y="943754"/>
                </a:lnTo>
                <a:lnTo>
                  <a:pt x="8839884" y="984606"/>
                </a:lnTo>
                <a:lnTo>
                  <a:pt x="8885315" y="1026027"/>
                </a:lnTo>
                <a:lnTo>
                  <a:pt x="8927279" y="1067998"/>
                </a:lnTo>
                <a:lnTo>
                  <a:pt x="8965718" y="1110499"/>
                </a:lnTo>
                <a:lnTo>
                  <a:pt x="9000576" y="1153510"/>
                </a:lnTo>
                <a:lnTo>
                  <a:pt x="9031792" y="1197012"/>
                </a:lnTo>
                <a:lnTo>
                  <a:pt x="9059310" y="1240986"/>
                </a:lnTo>
                <a:lnTo>
                  <a:pt x="9083071" y="1285411"/>
                </a:lnTo>
                <a:lnTo>
                  <a:pt x="9103016" y="1330269"/>
                </a:lnTo>
                <a:lnTo>
                  <a:pt x="9119088" y="1375539"/>
                </a:lnTo>
                <a:lnTo>
                  <a:pt x="9131229" y="1421203"/>
                </a:lnTo>
                <a:lnTo>
                  <a:pt x="9139380" y="1467240"/>
                </a:lnTo>
                <a:lnTo>
                  <a:pt x="9143484" y="1513631"/>
                </a:lnTo>
                <a:lnTo>
                  <a:pt x="9144000" y="1536953"/>
                </a:lnTo>
                <a:lnTo>
                  <a:pt x="9143484" y="1560276"/>
                </a:lnTo>
                <a:lnTo>
                  <a:pt x="9139380" y="1606667"/>
                </a:lnTo>
                <a:lnTo>
                  <a:pt x="9131229" y="1652704"/>
                </a:lnTo>
                <a:lnTo>
                  <a:pt x="9119088" y="1698368"/>
                </a:lnTo>
                <a:lnTo>
                  <a:pt x="9103016" y="1743638"/>
                </a:lnTo>
                <a:lnTo>
                  <a:pt x="9083071" y="1788496"/>
                </a:lnTo>
                <a:lnTo>
                  <a:pt x="9059310" y="1832921"/>
                </a:lnTo>
                <a:lnTo>
                  <a:pt x="9031792" y="1876895"/>
                </a:lnTo>
                <a:lnTo>
                  <a:pt x="9000576" y="1920397"/>
                </a:lnTo>
                <a:lnTo>
                  <a:pt x="8965718" y="1963408"/>
                </a:lnTo>
                <a:lnTo>
                  <a:pt x="8927279" y="2005909"/>
                </a:lnTo>
                <a:lnTo>
                  <a:pt x="8885315" y="2047880"/>
                </a:lnTo>
                <a:lnTo>
                  <a:pt x="8839884" y="2089301"/>
                </a:lnTo>
                <a:lnTo>
                  <a:pt x="8791046" y="2130153"/>
                </a:lnTo>
                <a:lnTo>
                  <a:pt x="8738858" y="2170417"/>
                </a:lnTo>
                <a:lnTo>
                  <a:pt x="8683378" y="2210072"/>
                </a:lnTo>
                <a:lnTo>
                  <a:pt x="8624664" y="2249100"/>
                </a:lnTo>
                <a:lnTo>
                  <a:pt x="8562775" y="2287480"/>
                </a:lnTo>
                <a:lnTo>
                  <a:pt x="8497769" y="2325194"/>
                </a:lnTo>
                <a:lnTo>
                  <a:pt x="8464115" y="2343794"/>
                </a:lnTo>
                <a:lnTo>
                  <a:pt x="8429703" y="2362221"/>
                </a:lnTo>
                <a:lnTo>
                  <a:pt x="8394542" y="2380471"/>
                </a:lnTo>
                <a:lnTo>
                  <a:pt x="8358637" y="2398542"/>
                </a:lnTo>
                <a:lnTo>
                  <a:pt x="8321996" y="2416432"/>
                </a:lnTo>
                <a:lnTo>
                  <a:pt x="8284627" y="2434138"/>
                </a:lnTo>
                <a:lnTo>
                  <a:pt x="8246537" y="2451658"/>
                </a:lnTo>
                <a:lnTo>
                  <a:pt x="8207733" y="2468989"/>
                </a:lnTo>
                <a:lnTo>
                  <a:pt x="8168223" y="2486129"/>
                </a:lnTo>
                <a:lnTo>
                  <a:pt x="8128013" y="2503075"/>
                </a:lnTo>
                <a:lnTo>
                  <a:pt x="8087111" y="2519825"/>
                </a:lnTo>
                <a:lnTo>
                  <a:pt x="8045524" y="2536377"/>
                </a:lnTo>
                <a:lnTo>
                  <a:pt x="8003260" y="2552728"/>
                </a:lnTo>
                <a:lnTo>
                  <a:pt x="7960325" y="2568876"/>
                </a:lnTo>
                <a:lnTo>
                  <a:pt x="7916727" y="2584818"/>
                </a:lnTo>
                <a:lnTo>
                  <a:pt x="7872474" y="2600551"/>
                </a:lnTo>
                <a:lnTo>
                  <a:pt x="7827572" y="2616074"/>
                </a:lnTo>
                <a:lnTo>
                  <a:pt x="7782028" y="2631384"/>
                </a:lnTo>
                <a:lnTo>
                  <a:pt x="7735851" y="2646478"/>
                </a:lnTo>
                <a:lnTo>
                  <a:pt x="7689048" y="2661355"/>
                </a:lnTo>
                <a:lnTo>
                  <a:pt x="7641624" y="2676010"/>
                </a:lnTo>
                <a:lnTo>
                  <a:pt x="7593589" y="2690443"/>
                </a:lnTo>
                <a:lnTo>
                  <a:pt x="7544949" y="2704651"/>
                </a:lnTo>
                <a:lnTo>
                  <a:pt x="7495711" y="2718631"/>
                </a:lnTo>
                <a:lnTo>
                  <a:pt x="7445883" y="2732380"/>
                </a:lnTo>
                <a:lnTo>
                  <a:pt x="7395472" y="2745897"/>
                </a:lnTo>
                <a:lnTo>
                  <a:pt x="7344485" y="2759179"/>
                </a:lnTo>
                <a:lnTo>
                  <a:pt x="7292929" y="2772223"/>
                </a:lnTo>
                <a:lnTo>
                  <a:pt x="7240813" y="2785027"/>
                </a:lnTo>
                <a:lnTo>
                  <a:pt x="7188142" y="2797589"/>
                </a:lnTo>
                <a:lnTo>
                  <a:pt x="7134924" y="2809906"/>
                </a:lnTo>
                <a:lnTo>
                  <a:pt x="7081168" y="2821976"/>
                </a:lnTo>
                <a:lnTo>
                  <a:pt x="7026879" y="2833795"/>
                </a:lnTo>
                <a:lnTo>
                  <a:pt x="6972065" y="2845363"/>
                </a:lnTo>
                <a:lnTo>
                  <a:pt x="6916733" y="2856676"/>
                </a:lnTo>
                <a:lnTo>
                  <a:pt x="6860891" y="2867732"/>
                </a:lnTo>
                <a:lnTo>
                  <a:pt x="6804546" y="2878528"/>
                </a:lnTo>
                <a:lnTo>
                  <a:pt x="6747705" y="2889063"/>
                </a:lnTo>
                <a:lnTo>
                  <a:pt x="6690376" y="2899332"/>
                </a:lnTo>
                <a:lnTo>
                  <a:pt x="6632565" y="2909335"/>
                </a:lnTo>
                <a:lnTo>
                  <a:pt x="6574280" y="2919069"/>
                </a:lnTo>
                <a:lnTo>
                  <a:pt x="6515529" y="2928531"/>
                </a:lnTo>
                <a:lnTo>
                  <a:pt x="6456318" y="2937719"/>
                </a:lnTo>
                <a:lnTo>
                  <a:pt x="6396655" y="2946630"/>
                </a:lnTo>
                <a:lnTo>
                  <a:pt x="6336546" y="2955262"/>
                </a:lnTo>
                <a:lnTo>
                  <a:pt x="6276001" y="2963613"/>
                </a:lnTo>
                <a:lnTo>
                  <a:pt x="6215024" y="2971679"/>
                </a:lnTo>
                <a:lnTo>
                  <a:pt x="6153625" y="2979459"/>
                </a:lnTo>
                <a:lnTo>
                  <a:pt x="6091810" y="2986951"/>
                </a:lnTo>
                <a:lnTo>
                  <a:pt x="6029586" y="2994151"/>
                </a:lnTo>
                <a:lnTo>
                  <a:pt x="5966961" y="3001057"/>
                </a:lnTo>
                <a:lnTo>
                  <a:pt x="5903942" y="3007667"/>
                </a:lnTo>
                <a:lnTo>
                  <a:pt x="5840536" y="3013979"/>
                </a:lnTo>
                <a:lnTo>
                  <a:pt x="5776750" y="3019989"/>
                </a:lnTo>
                <a:lnTo>
                  <a:pt x="5712592" y="3025696"/>
                </a:lnTo>
                <a:lnTo>
                  <a:pt x="5648070" y="3031097"/>
                </a:lnTo>
                <a:lnTo>
                  <a:pt x="5583189" y="3036189"/>
                </a:lnTo>
                <a:lnTo>
                  <a:pt x="5517958" y="3040971"/>
                </a:lnTo>
                <a:lnTo>
                  <a:pt x="5452384" y="3045439"/>
                </a:lnTo>
                <a:lnTo>
                  <a:pt x="5386474" y="3049592"/>
                </a:lnTo>
                <a:lnTo>
                  <a:pt x="5320236" y="3053426"/>
                </a:lnTo>
                <a:lnTo>
                  <a:pt x="5253676" y="3056940"/>
                </a:lnTo>
                <a:lnTo>
                  <a:pt x="5186801" y="3060131"/>
                </a:lnTo>
                <a:lnTo>
                  <a:pt x="5119621" y="3062996"/>
                </a:lnTo>
                <a:lnTo>
                  <a:pt x="5052140" y="3065534"/>
                </a:lnTo>
                <a:lnTo>
                  <a:pt x="4984367" y="3067741"/>
                </a:lnTo>
                <a:lnTo>
                  <a:pt x="4916309" y="3069615"/>
                </a:lnTo>
                <a:lnTo>
                  <a:pt x="4847974" y="3071154"/>
                </a:lnTo>
                <a:lnTo>
                  <a:pt x="4779368" y="3072355"/>
                </a:lnTo>
                <a:lnTo>
                  <a:pt x="4710499" y="3073216"/>
                </a:lnTo>
                <a:lnTo>
                  <a:pt x="4641373" y="3073734"/>
                </a:lnTo>
                <a:lnTo>
                  <a:pt x="4572000" y="3073908"/>
                </a:lnTo>
                <a:lnTo>
                  <a:pt x="4502626" y="3073734"/>
                </a:lnTo>
                <a:lnTo>
                  <a:pt x="4433500" y="3073216"/>
                </a:lnTo>
                <a:lnTo>
                  <a:pt x="4364631" y="3072355"/>
                </a:lnTo>
                <a:lnTo>
                  <a:pt x="4296025" y="3071154"/>
                </a:lnTo>
                <a:lnTo>
                  <a:pt x="4227690" y="3069615"/>
                </a:lnTo>
                <a:lnTo>
                  <a:pt x="4159632" y="3067741"/>
                </a:lnTo>
                <a:lnTo>
                  <a:pt x="4091859" y="3065534"/>
                </a:lnTo>
                <a:lnTo>
                  <a:pt x="4024378" y="3062996"/>
                </a:lnTo>
                <a:lnTo>
                  <a:pt x="3957198" y="3060131"/>
                </a:lnTo>
                <a:lnTo>
                  <a:pt x="3890323" y="3056940"/>
                </a:lnTo>
                <a:lnTo>
                  <a:pt x="3823763" y="3053426"/>
                </a:lnTo>
                <a:lnTo>
                  <a:pt x="3757525" y="3049592"/>
                </a:lnTo>
                <a:lnTo>
                  <a:pt x="3691615" y="3045439"/>
                </a:lnTo>
                <a:lnTo>
                  <a:pt x="3626041" y="3040971"/>
                </a:lnTo>
                <a:lnTo>
                  <a:pt x="3560810" y="3036189"/>
                </a:lnTo>
                <a:lnTo>
                  <a:pt x="3495929" y="3031097"/>
                </a:lnTo>
                <a:lnTo>
                  <a:pt x="3431407" y="3025696"/>
                </a:lnTo>
                <a:lnTo>
                  <a:pt x="3367249" y="3019989"/>
                </a:lnTo>
                <a:lnTo>
                  <a:pt x="3303463" y="3013979"/>
                </a:lnTo>
                <a:lnTo>
                  <a:pt x="3240057" y="3007667"/>
                </a:lnTo>
                <a:lnTo>
                  <a:pt x="3177038" y="3001057"/>
                </a:lnTo>
                <a:lnTo>
                  <a:pt x="3114413" y="2994151"/>
                </a:lnTo>
                <a:lnTo>
                  <a:pt x="3052189" y="2986951"/>
                </a:lnTo>
                <a:lnTo>
                  <a:pt x="2990374" y="2979459"/>
                </a:lnTo>
                <a:lnTo>
                  <a:pt x="2928975" y="2971679"/>
                </a:lnTo>
                <a:lnTo>
                  <a:pt x="2867998" y="2963613"/>
                </a:lnTo>
                <a:lnTo>
                  <a:pt x="2807453" y="2955262"/>
                </a:lnTo>
                <a:lnTo>
                  <a:pt x="2747344" y="2946630"/>
                </a:lnTo>
                <a:lnTo>
                  <a:pt x="2687681" y="2937719"/>
                </a:lnTo>
                <a:lnTo>
                  <a:pt x="2628470" y="2928531"/>
                </a:lnTo>
                <a:lnTo>
                  <a:pt x="2569719" y="2919069"/>
                </a:lnTo>
                <a:lnTo>
                  <a:pt x="2511434" y="2909335"/>
                </a:lnTo>
                <a:lnTo>
                  <a:pt x="2453623" y="2899332"/>
                </a:lnTo>
                <a:lnTo>
                  <a:pt x="2396294" y="2889063"/>
                </a:lnTo>
                <a:lnTo>
                  <a:pt x="2339453" y="2878528"/>
                </a:lnTo>
                <a:lnTo>
                  <a:pt x="2283108" y="2867732"/>
                </a:lnTo>
                <a:lnTo>
                  <a:pt x="2227266" y="2856676"/>
                </a:lnTo>
                <a:lnTo>
                  <a:pt x="2171934" y="2845363"/>
                </a:lnTo>
                <a:lnTo>
                  <a:pt x="2117120" y="2833795"/>
                </a:lnTo>
                <a:lnTo>
                  <a:pt x="2062831" y="2821976"/>
                </a:lnTo>
                <a:lnTo>
                  <a:pt x="2009075" y="2809906"/>
                </a:lnTo>
                <a:lnTo>
                  <a:pt x="1955857" y="2797589"/>
                </a:lnTo>
                <a:lnTo>
                  <a:pt x="1903186" y="2785027"/>
                </a:lnTo>
                <a:lnTo>
                  <a:pt x="1851070" y="2772223"/>
                </a:lnTo>
                <a:lnTo>
                  <a:pt x="1799514" y="2759179"/>
                </a:lnTo>
                <a:lnTo>
                  <a:pt x="1748527" y="2745897"/>
                </a:lnTo>
                <a:lnTo>
                  <a:pt x="1698116" y="2732380"/>
                </a:lnTo>
                <a:lnTo>
                  <a:pt x="1648288" y="2718631"/>
                </a:lnTo>
                <a:lnTo>
                  <a:pt x="1599050" y="2704651"/>
                </a:lnTo>
                <a:lnTo>
                  <a:pt x="1550410" y="2690443"/>
                </a:lnTo>
                <a:lnTo>
                  <a:pt x="1502375" y="2676010"/>
                </a:lnTo>
                <a:lnTo>
                  <a:pt x="1454951" y="2661355"/>
                </a:lnTo>
                <a:lnTo>
                  <a:pt x="1408148" y="2646478"/>
                </a:lnTo>
                <a:lnTo>
                  <a:pt x="1361971" y="2631384"/>
                </a:lnTo>
                <a:lnTo>
                  <a:pt x="1316427" y="2616074"/>
                </a:lnTo>
                <a:lnTo>
                  <a:pt x="1271525" y="2600551"/>
                </a:lnTo>
                <a:lnTo>
                  <a:pt x="1227272" y="2584818"/>
                </a:lnTo>
                <a:lnTo>
                  <a:pt x="1183674" y="2568876"/>
                </a:lnTo>
                <a:lnTo>
                  <a:pt x="1140739" y="2552728"/>
                </a:lnTo>
                <a:lnTo>
                  <a:pt x="1098475" y="2536377"/>
                </a:lnTo>
                <a:lnTo>
                  <a:pt x="1056888" y="2519825"/>
                </a:lnTo>
                <a:lnTo>
                  <a:pt x="1015986" y="2503075"/>
                </a:lnTo>
                <a:lnTo>
                  <a:pt x="975776" y="2486129"/>
                </a:lnTo>
                <a:lnTo>
                  <a:pt x="936266" y="2468989"/>
                </a:lnTo>
                <a:lnTo>
                  <a:pt x="897462" y="2451658"/>
                </a:lnTo>
                <a:lnTo>
                  <a:pt x="859372" y="2434138"/>
                </a:lnTo>
                <a:lnTo>
                  <a:pt x="822003" y="2416432"/>
                </a:lnTo>
                <a:lnTo>
                  <a:pt x="785362" y="2398542"/>
                </a:lnTo>
                <a:lnTo>
                  <a:pt x="749457" y="2380471"/>
                </a:lnTo>
                <a:lnTo>
                  <a:pt x="714296" y="2362221"/>
                </a:lnTo>
                <a:lnTo>
                  <a:pt x="679884" y="2343794"/>
                </a:lnTo>
                <a:lnTo>
                  <a:pt x="646230" y="2325194"/>
                </a:lnTo>
                <a:lnTo>
                  <a:pt x="581224" y="2287480"/>
                </a:lnTo>
                <a:lnTo>
                  <a:pt x="519335" y="2249100"/>
                </a:lnTo>
                <a:lnTo>
                  <a:pt x="460621" y="2210072"/>
                </a:lnTo>
                <a:lnTo>
                  <a:pt x="405141" y="2170417"/>
                </a:lnTo>
                <a:lnTo>
                  <a:pt x="352953" y="2130153"/>
                </a:lnTo>
                <a:lnTo>
                  <a:pt x="304115" y="2089301"/>
                </a:lnTo>
                <a:lnTo>
                  <a:pt x="258684" y="2047880"/>
                </a:lnTo>
                <a:lnTo>
                  <a:pt x="216720" y="2005909"/>
                </a:lnTo>
                <a:lnTo>
                  <a:pt x="178281" y="1963408"/>
                </a:lnTo>
                <a:lnTo>
                  <a:pt x="143423" y="1920397"/>
                </a:lnTo>
                <a:lnTo>
                  <a:pt x="112207" y="1876895"/>
                </a:lnTo>
                <a:lnTo>
                  <a:pt x="84689" y="1832921"/>
                </a:lnTo>
                <a:lnTo>
                  <a:pt x="60928" y="1788496"/>
                </a:lnTo>
                <a:lnTo>
                  <a:pt x="40983" y="1743638"/>
                </a:lnTo>
                <a:lnTo>
                  <a:pt x="24911" y="1698368"/>
                </a:lnTo>
                <a:lnTo>
                  <a:pt x="12770" y="1652704"/>
                </a:lnTo>
                <a:lnTo>
                  <a:pt x="4619" y="1606667"/>
                </a:lnTo>
                <a:lnTo>
                  <a:pt x="515" y="1560276"/>
                </a:lnTo>
                <a:lnTo>
                  <a:pt x="0" y="1536953"/>
                </a:lnTo>
                <a:lnTo>
                  <a:pt x="515" y="1513631"/>
                </a:lnTo>
                <a:lnTo>
                  <a:pt x="4619" y="1467240"/>
                </a:lnTo>
                <a:lnTo>
                  <a:pt x="12770" y="1421203"/>
                </a:lnTo>
                <a:lnTo>
                  <a:pt x="24911" y="1375539"/>
                </a:lnTo>
                <a:lnTo>
                  <a:pt x="40983" y="1330269"/>
                </a:lnTo>
                <a:lnTo>
                  <a:pt x="60928" y="1285411"/>
                </a:lnTo>
                <a:lnTo>
                  <a:pt x="84689" y="1240986"/>
                </a:lnTo>
                <a:lnTo>
                  <a:pt x="112207" y="1197012"/>
                </a:lnTo>
                <a:lnTo>
                  <a:pt x="143423" y="1153510"/>
                </a:lnTo>
                <a:lnTo>
                  <a:pt x="178281" y="1110499"/>
                </a:lnTo>
                <a:lnTo>
                  <a:pt x="216720" y="1067998"/>
                </a:lnTo>
                <a:lnTo>
                  <a:pt x="258684" y="1026027"/>
                </a:lnTo>
                <a:lnTo>
                  <a:pt x="304115" y="984606"/>
                </a:lnTo>
                <a:lnTo>
                  <a:pt x="352953" y="943754"/>
                </a:lnTo>
                <a:lnTo>
                  <a:pt x="405141" y="903490"/>
                </a:lnTo>
                <a:lnTo>
                  <a:pt x="460621" y="863835"/>
                </a:lnTo>
                <a:lnTo>
                  <a:pt x="519335" y="824807"/>
                </a:lnTo>
                <a:lnTo>
                  <a:pt x="581224" y="786427"/>
                </a:lnTo>
                <a:lnTo>
                  <a:pt x="646230" y="748713"/>
                </a:lnTo>
                <a:lnTo>
                  <a:pt x="679884" y="730113"/>
                </a:lnTo>
                <a:lnTo>
                  <a:pt x="714296" y="711686"/>
                </a:lnTo>
                <a:lnTo>
                  <a:pt x="749457" y="693436"/>
                </a:lnTo>
                <a:lnTo>
                  <a:pt x="785362" y="675365"/>
                </a:lnTo>
                <a:lnTo>
                  <a:pt x="822003" y="657475"/>
                </a:lnTo>
                <a:lnTo>
                  <a:pt x="859372" y="639769"/>
                </a:lnTo>
                <a:lnTo>
                  <a:pt x="897462" y="622249"/>
                </a:lnTo>
                <a:lnTo>
                  <a:pt x="936266" y="604918"/>
                </a:lnTo>
                <a:lnTo>
                  <a:pt x="975776" y="587778"/>
                </a:lnTo>
                <a:lnTo>
                  <a:pt x="1015986" y="570832"/>
                </a:lnTo>
                <a:lnTo>
                  <a:pt x="1056888" y="554082"/>
                </a:lnTo>
                <a:lnTo>
                  <a:pt x="1098475" y="537530"/>
                </a:lnTo>
                <a:lnTo>
                  <a:pt x="1140739" y="521179"/>
                </a:lnTo>
                <a:lnTo>
                  <a:pt x="1183674" y="505031"/>
                </a:lnTo>
                <a:lnTo>
                  <a:pt x="1227272" y="489089"/>
                </a:lnTo>
                <a:lnTo>
                  <a:pt x="1271525" y="473356"/>
                </a:lnTo>
                <a:lnTo>
                  <a:pt x="1316427" y="457833"/>
                </a:lnTo>
                <a:lnTo>
                  <a:pt x="1361971" y="442523"/>
                </a:lnTo>
                <a:lnTo>
                  <a:pt x="1408148" y="427429"/>
                </a:lnTo>
                <a:lnTo>
                  <a:pt x="1454951" y="412552"/>
                </a:lnTo>
                <a:lnTo>
                  <a:pt x="1502375" y="397897"/>
                </a:lnTo>
                <a:lnTo>
                  <a:pt x="1550410" y="383464"/>
                </a:lnTo>
                <a:lnTo>
                  <a:pt x="1599050" y="369256"/>
                </a:lnTo>
                <a:lnTo>
                  <a:pt x="1648288" y="355276"/>
                </a:lnTo>
                <a:lnTo>
                  <a:pt x="1698116" y="341527"/>
                </a:lnTo>
                <a:lnTo>
                  <a:pt x="1748527" y="328010"/>
                </a:lnTo>
                <a:lnTo>
                  <a:pt x="1799514" y="314728"/>
                </a:lnTo>
                <a:lnTo>
                  <a:pt x="1851070" y="301684"/>
                </a:lnTo>
                <a:lnTo>
                  <a:pt x="1903186" y="288880"/>
                </a:lnTo>
                <a:lnTo>
                  <a:pt x="1955857" y="276318"/>
                </a:lnTo>
                <a:lnTo>
                  <a:pt x="2009075" y="264001"/>
                </a:lnTo>
                <a:lnTo>
                  <a:pt x="2062831" y="251931"/>
                </a:lnTo>
                <a:lnTo>
                  <a:pt x="2117120" y="240112"/>
                </a:lnTo>
                <a:lnTo>
                  <a:pt x="2171934" y="228544"/>
                </a:lnTo>
                <a:lnTo>
                  <a:pt x="2227266" y="217231"/>
                </a:lnTo>
                <a:lnTo>
                  <a:pt x="2283108" y="206175"/>
                </a:lnTo>
                <a:lnTo>
                  <a:pt x="2339453" y="195379"/>
                </a:lnTo>
                <a:lnTo>
                  <a:pt x="2396294" y="184844"/>
                </a:lnTo>
                <a:lnTo>
                  <a:pt x="2453623" y="174575"/>
                </a:lnTo>
                <a:lnTo>
                  <a:pt x="2511434" y="164572"/>
                </a:lnTo>
                <a:lnTo>
                  <a:pt x="2569719" y="154838"/>
                </a:lnTo>
                <a:lnTo>
                  <a:pt x="2628470" y="145376"/>
                </a:lnTo>
                <a:lnTo>
                  <a:pt x="2687681" y="136188"/>
                </a:lnTo>
                <a:lnTo>
                  <a:pt x="2747344" y="127277"/>
                </a:lnTo>
                <a:lnTo>
                  <a:pt x="2807453" y="118645"/>
                </a:lnTo>
                <a:lnTo>
                  <a:pt x="2867998" y="110294"/>
                </a:lnTo>
                <a:lnTo>
                  <a:pt x="2928975" y="102228"/>
                </a:lnTo>
                <a:lnTo>
                  <a:pt x="2990374" y="94448"/>
                </a:lnTo>
                <a:lnTo>
                  <a:pt x="3052189" y="86956"/>
                </a:lnTo>
                <a:lnTo>
                  <a:pt x="3114413" y="79756"/>
                </a:lnTo>
                <a:lnTo>
                  <a:pt x="3177038" y="72850"/>
                </a:lnTo>
                <a:lnTo>
                  <a:pt x="3240057" y="66240"/>
                </a:lnTo>
                <a:lnTo>
                  <a:pt x="3303463" y="59928"/>
                </a:lnTo>
                <a:lnTo>
                  <a:pt x="3367249" y="53918"/>
                </a:lnTo>
                <a:lnTo>
                  <a:pt x="3431407" y="48211"/>
                </a:lnTo>
                <a:lnTo>
                  <a:pt x="3495929" y="42810"/>
                </a:lnTo>
                <a:lnTo>
                  <a:pt x="3560810" y="37718"/>
                </a:lnTo>
                <a:lnTo>
                  <a:pt x="3626041" y="32936"/>
                </a:lnTo>
                <a:lnTo>
                  <a:pt x="3691615" y="28468"/>
                </a:lnTo>
                <a:lnTo>
                  <a:pt x="3757525" y="24315"/>
                </a:lnTo>
                <a:lnTo>
                  <a:pt x="3823763" y="20481"/>
                </a:lnTo>
                <a:lnTo>
                  <a:pt x="3890323" y="16967"/>
                </a:lnTo>
                <a:lnTo>
                  <a:pt x="3957198" y="13776"/>
                </a:lnTo>
                <a:lnTo>
                  <a:pt x="4024378" y="10911"/>
                </a:lnTo>
                <a:lnTo>
                  <a:pt x="4091859" y="8373"/>
                </a:lnTo>
                <a:lnTo>
                  <a:pt x="4159632" y="6166"/>
                </a:lnTo>
                <a:lnTo>
                  <a:pt x="4227690" y="4292"/>
                </a:lnTo>
                <a:lnTo>
                  <a:pt x="4296025" y="2753"/>
                </a:lnTo>
                <a:lnTo>
                  <a:pt x="4364631" y="1552"/>
                </a:lnTo>
                <a:lnTo>
                  <a:pt x="4433500" y="691"/>
                </a:lnTo>
                <a:lnTo>
                  <a:pt x="4502626" y="173"/>
                </a:lnTo>
                <a:lnTo>
                  <a:pt x="4572000" y="0"/>
                </a:lnTo>
                <a:close/>
              </a:path>
            </a:pathLst>
          </a:custGeom>
          <a:ln w="9525">
            <a:solidFill>
              <a:srgbClr val="C75018"/>
            </a:solidFill>
            <a:prstDash val="sysDash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1807717" y="4589017"/>
            <a:ext cx="2726055" cy="781685"/>
            <a:chOff x="1807717" y="4589017"/>
            <a:chExt cx="2726055" cy="781685"/>
          </a:xfrm>
        </p:grpSpPr>
        <p:sp>
          <p:nvSpPr>
            <p:cNvPr id="17" name="object 17"/>
            <p:cNvSpPr/>
            <p:nvPr/>
          </p:nvSpPr>
          <p:spPr>
            <a:xfrm>
              <a:off x="1820417" y="4601717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2574544" y="0"/>
                  </a:moveTo>
                  <a:lnTo>
                    <a:pt x="125983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3" y="755903"/>
                  </a:lnTo>
                  <a:lnTo>
                    <a:pt x="2574544" y="755903"/>
                  </a:lnTo>
                  <a:lnTo>
                    <a:pt x="2623589" y="746005"/>
                  </a:lnTo>
                  <a:lnTo>
                    <a:pt x="2663634" y="719010"/>
                  </a:lnTo>
                  <a:lnTo>
                    <a:pt x="2690629" y="678965"/>
                  </a:lnTo>
                  <a:lnTo>
                    <a:pt x="2700528" y="629919"/>
                  </a:lnTo>
                  <a:lnTo>
                    <a:pt x="2700528" y="125983"/>
                  </a:lnTo>
                  <a:lnTo>
                    <a:pt x="2690629" y="76938"/>
                  </a:lnTo>
                  <a:lnTo>
                    <a:pt x="2663634" y="36893"/>
                  </a:lnTo>
                  <a:lnTo>
                    <a:pt x="2623589" y="9898"/>
                  </a:lnTo>
                  <a:lnTo>
                    <a:pt x="2574544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820417" y="4601717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0" y="125983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3" y="0"/>
                  </a:lnTo>
                  <a:lnTo>
                    <a:pt x="2574544" y="0"/>
                  </a:lnTo>
                  <a:lnTo>
                    <a:pt x="2623589" y="9898"/>
                  </a:lnTo>
                  <a:lnTo>
                    <a:pt x="2663634" y="36893"/>
                  </a:lnTo>
                  <a:lnTo>
                    <a:pt x="2690629" y="76938"/>
                  </a:lnTo>
                  <a:lnTo>
                    <a:pt x="2700528" y="125983"/>
                  </a:lnTo>
                  <a:lnTo>
                    <a:pt x="2700528" y="629919"/>
                  </a:lnTo>
                  <a:lnTo>
                    <a:pt x="2690629" y="678965"/>
                  </a:lnTo>
                  <a:lnTo>
                    <a:pt x="2663634" y="719010"/>
                  </a:lnTo>
                  <a:lnTo>
                    <a:pt x="2623589" y="746005"/>
                  </a:lnTo>
                  <a:lnTo>
                    <a:pt x="2574544" y="755903"/>
                  </a:lnTo>
                  <a:lnTo>
                    <a:pt x="125983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497327" y="4823841"/>
            <a:ext cx="134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2,7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4633214" y="4592065"/>
            <a:ext cx="2726055" cy="781685"/>
            <a:chOff x="4633214" y="4592065"/>
            <a:chExt cx="2726055" cy="781685"/>
          </a:xfrm>
        </p:grpSpPr>
        <p:sp>
          <p:nvSpPr>
            <p:cNvPr id="21" name="object 21"/>
            <p:cNvSpPr/>
            <p:nvPr/>
          </p:nvSpPr>
          <p:spPr>
            <a:xfrm>
              <a:off x="4645914" y="4604765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2574543" y="0"/>
                  </a:moveTo>
                  <a:lnTo>
                    <a:pt x="125984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4" y="755903"/>
                  </a:lnTo>
                  <a:lnTo>
                    <a:pt x="2574543" y="755903"/>
                  </a:lnTo>
                  <a:lnTo>
                    <a:pt x="2623589" y="746005"/>
                  </a:lnTo>
                  <a:lnTo>
                    <a:pt x="2663634" y="719010"/>
                  </a:lnTo>
                  <a:lnTo>
                    <a:pt x="2690629" y="678965"/>
                  </a:lnTo>
                  <a:lnTo>
                    <a:pt x="2700528" y="629919"/>
                  </a:lnTo>
                  <a:lnTo>
                    <a:pt x="2700528" y="125983"/>
                  </a:lnTo>
                  <a:lnTo>
                    <a:pt x="2690629" y="76938"/>
                  </a:lnTo>
                  <a:lnTo>
                    <a:pt x="2663634" y="36893"/>
                  </a:lnTo>
                  <a:lnTo>
                    <a:pt x="2623589" y="9898"/>
                  </a:lnTo>
                  <a:lnTo>
                    <a:pt x="2574543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645914" y="4604765"/>
              <a:ext cx="2700655" cy="756285"/>
            </a:xfrm>
            <a:custGeom>
              <a:avLst/>
              <a:gdLst/>
              <a:ahLst/>
              <a:cxnLst/>
              <a:rect l="l" t="t" r="r" b="b"/>
              <a:pathLst>
                <a:path w="2700654" h="756285">
                  <a:moveTo>
                    <a:pt x="0" y="125983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4" y="0"/>
                  </a:lnTo>
                  <a:lnTo>
                    <a:pt x="2574543" y="0"/>
                  </a:lnTo>
                  <a:lnTo>
                    <a:pt x="2623589" y="9898"/>
                  </a:lnTo>
                  <a:lnTo>
                    <a:pt x="2663634" y="36893"/>
                  </a:lnTo>
                  <a:lnTo>
                    <a:pt x="2690629" y="76938"/>
                  </a:lnTo>
                  <a:lnTo>
                    <a:pt x="2700528" y="125983"/>
                  </a:lnTo>
                  <a:lnTo>
                    <a:pt x="2700528" y="629919"/>
                  </a:lnTo>
                  <a:lnTo>
                    <a:pt x="2690629" y="678965"/>
                  </a:lnTo>
                  <a:lnTo>
                    <a:pt x="2663634" y="719010"/>
                  </a:lnTo>
                  <a:lnTo>
                    <a:pt x="2623589" y="746005"/>
                  </a:lnTo>
                  <a:lnTo>
                    <a:pt x="2574543" y="755903"/>
                  </a:lnTo>
                  <a:lnTo>
                    <a:pt x="125984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5322823" y="4827523"/>
            <a:ext cx="134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1,5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7437373" y="4589017"/>
            <a:ext cx="3224530" cy="781685"/>
            <a:chOff x="7437373" y="4589017"/>
            <a:chExt cx="3224530" cy="781685"/>
          </a:xfrm>
        </p:grpSpPr>
        <p:sp>
          <p:nvSpPr>
            <p:cNvPr id="26" name="object 26"/>
            <p:cNvSpPr/>
            <p:nvPr/>
          </p:nvSpPr>
          <p:spPr>
            <a:xfrm>
              <a:off x="7450073" y="4601717"/>
              <a:ext cx="3199130" cy="756285"/>
            </a:xfrm>
            <a:custGeom>
              <a:avLst/>
              <a:gdLst/>
              <a:ahLst/>
              <a:cxnLst/>
              <a:rect l="l" t="t" r="r" b="b"/>
              <a:pathLst>
                <a:path w="3199129" h="756285">
                  <a:moveTo>
                    <a:pt x="3072892" y="0"/>
                  </a:moveTo>
                  <a:lnTo>
                    <a:pt x="125983" y="0"/>
                  </a:lnTo>
                  <a:lnTo>
                    <a:pt x="76938" y="9898"/>
                  </a:lnTo>
                  <a:lnTo>
                    <a:pt x="36893" y="36893"/>
                  </a:lnTo>
                  <a:lnTo>
                    <a:pt x="9898" y="76938"/>
                  </a:lnTo>
                  <a:lnTo>
                    <a:pt x="0" y="125983"/>
                  </a:lnTo>
                  <a:lnTo>
                    <a:pt x="0" y="629919"/>
                  </a:lnTo>
                  <a:lnTo>
                    <a:pt x="9898" y="678965"/>
                  </a:lnTo>
                  <a:lnTo>
                    <a:pt x="36893" y="719010"/>
                  </a:lnTo>
                  <a:lnTo>
                    <a:pt x="76938" y="746005"/>
                  </a:lnTo>
                  <a:lnTo>
                    <a:pt x="125983" y="755903"/>
                  </a:lnTo>
                  <a:lnTo>
                    <a:pt x="3072892" y="755903"/>
                  </a:lnTo>
                  <a:lnTo>
                    <a:pt x="3121937" y="746005"/>
                  </a:lnTo>
                  <a:lnTo>
                    <a:pt x="3161982" y="719010"/>
                  </a:lnTo>
                  <a:lnTo>
                    <a:pt x="3188977" y="678965"/>
                  </a:lnTo>
                  <a:lnTo>
                    <a:pt x="3198876" y="629919"/>
                  </a:lnTo>
                  <a:lnTo>
                    <a:pt x="3198876" y="125983"/>
                  </a:lnTo>
                  <a:lnTo>
                    <a:pt x="3188977" y="76938"/>
                  </a:lnTo>
                  <a:lnTo>
                    <a:pt x="3161982" y="36893"/>
                  </a:lnTo>
                  <a:lnTo>
                    <a:pt x="3121937" y="9898"/>
                  </a:lnTo>
                  <a:lnTo>
                    <a:pt x="3072892" y="0"/>
                  </a:lnTo>
                  <a:close/>
                </a:path>
              </a:pathLst>
            </a:custGeom>
            <a:solidFill>
              <a:srgbClr val="C7501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450073" y="4601717"/>
              <a:ext cx="3199130" cy="756285"/>
            </a:xfrm>
            <a:custGeom>
              <a:avLst/>
              <a:gdLst/>
              <a:ahLst/>
              <a:cxnLst/>
              <a:rect l="l" t="t" r="r" b="b"/>
              <a:pathLst>
                <a:path w="3199129" h="756285">
                  <a:moveTo>
                    <a:pt x="0" y="125983"/>
                  </a:moveTo>
                  <a:lnTo>
                    <a:pt x="9898" y="76938"/>
                  </a:lnTo>
                  <a:lnTo>
                    <a:pt x="36893" y="36893"/>
                  </a:lnTo>
                  <a:lnTo>
                    <a:pt x="76938" y="9898"/>
                  </a:lnTo>
                  <a:lnTo>
                    <a:pt x="125983" y="0"/>
                  </a:lnTo>
                  <a:lnTo>
                    <a:pt x="3072892" y="0"/>
                  </a:lnTo>
                  <a:lnTo>
                    <a:pt x="3121937" y="9898"/>
                  </a:lnTo>
                  <a:lnTo>
                    <a:pt x="3161982" y="36893"/>
                  </a:lnTo>
                  <a:lnTo>
                    <a:pt x="3188977" y="76938"/>
                  </a:lnTo>
                  <a:lnTo>
                    <a:pt x="3198876" y="125983"/>
                  </a:lnTo>
                  <a:lnTo>
                    <a:pt x="3198876" y="629919"/>
                  </a:lnTo>
                  <a:lnTo>
                    <a:pt x="3188977" y="678965"/>
                  </a:lnTo>
                  <a:lnTo>
                    <a:pt x="3161982" y="719010"/>
                  </a:lnTo>
                  <a:lnTo>
                    <a:pt x="3121937" y="746005"/>
                  </a:lnTo>
                  <a:lnTo>
                    <a:pt x="3072892" y="755903"/>
                  </a:lnTo>
                  <a:lnTo>
                    <a:pt x="125983" y="755903"/>
                  </a:lnTo>
                  <a:lnTo>
                    <a:pt x="76938" y="746005"/>
                  </a:lnTo>
                  <a:lnTo>
                    <a:pt x="36893" y="719010"/>
                  </a:lnTo>
                  <a:lnTo>
                    <a:pt x="9898" y="678965"/>
                  </a:lnTo>
                  <a:lnTo>
                    <a:pt x="0" y="629919"/>
                  </a:lnTo>
                  <a:lnTo>
                    <a:pt x="0" y="125983"/>
                  </a:lnTo>
                  <a:close/>
                </a:path>
              </a:pathLst>
            </a:custGeom>
            <a:ln w="25400">
              <a:solidFill>
                <a:srgbClr val="92380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375142" y="4823841"/>
            <a:ext cx="134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€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FFFFFF"/>
                </a:solidFill>
                <a:latin typeface="Arial"/>
                <a:cs typeface="Arial"/>
              </a:rPr>
              <a:t>2,9</a:t>
            </a:r>
            <a:r>
              <a:rPr sz="1800" b="1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miljard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75" dirty="0"/>
              <a:t>Toekomstperspectieven:</a:t>
            </a:r>
            <a:r>
              <a:rPr spc="355" dirty="0"/>
              <a:t> </a:t>
            </a:r>
            <a:r>
              <a:rPr spc="160" dirty="0"/>
              <a:t>bijna</a:t>
            </a:r>
            <a:r>
              <a:rPr spc="355" dirty="0"/>
              <a:t> </a:t>
            </a:r>
            <a:r>
              <a:rPr dirty="0"/>
              <a:t>€</a:t>
            </a:r>
            <a:r>
              <a:rPr spc="385" dirty="0"/>
              <a:t> </a:t>
            </a:r>
            <a:r>
              <a:rPr spc="95" dirty="0"/>
              <a:t>20</a:t>
            </a:r>
            <a:r>
              <a:rPr spc="395" dirty="0"/>
              <a:t> </a:t>
            </a:r>
            <a:r>
              <a:rPr spc="165" dirty="0"/>
              <a:t>miljard</a:t>
            </a:r>
            <a:r>
              <a:rPr spc="365" dirty="0"/>
              <a:t> </a:t>
            </a:r>
            <a:r>
              <a:rPr spc="155" dirty="0"/>
              <a:t>tegen</a:t>
            </a:r>
            <a:r>
              <a:rPr spc="380" dirty="0"/>
              <a:t> </a:t>
            </a:r>
            <a:r>
              <a:rPr spc="125" dirty="0"/>
              <a:t>2050</a:t>
            </a:r>
          </a:p>
        </p:txBody>
      </p:sp>
      <p:sp>
        <p:nvSpPr>
          <p:cNvPr id="10" name="object 10"/>
          <p:cNvSpPr/>
          <p:nvPr/>
        </p:nvSpPr>
        <p:spPr>
          <a:xfrm>
            <a:off x="2430779" y="2282951"/>
            <a:ext cx="8036559" cy="0"/>
          </a:xfrm>
          <a:custGeom>
            <a:avLst/>
            <a:gdLst/>
            <a:ahLst/>
            <a:cxnLst/>
            <a:rect l="l" t="t" r="r" b="b"/>
            <a:pathLst>
              <a:path w="8036559">
                <a:moveTo>
                  <a:pt x="0" y="0"/>
                </a:moveTo>
                <a:lnTo>
                  <a:pt x="8036052" y="0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783038" y="2309444"/>
            <a:ext cx="196215" cy="508634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Billions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430779" y="2909316"/>
            <a:ext cx="8036559" cy="0"/>
          </a:xfrm>
          <a:custGeom>
            <a:avLst/>
            <a:gdLst/>
            <a:ahLst/>
            <a:cxnLst/>
            <a:rect l="l" t="t" r="r" b="b"/>
            <a:pathLst>
              <a:path w="8036559">
                <a:moveTo>
                  <a:pt x="0" y="0"/>
                </a:moveTo>
                <a:lnTo>
                  <a:pt x="8036052" y="0"/>
                </a:lnTo>
              </a:path>
            </a:pathLst>
          </a:custGeom>
          <a:ln w="9525">
            <a:solidFill>
              <a:srgbClr val="E6E6E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076450" y="5305171"/>
            <a:ext cx="236854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0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26017" y="2991611"/>
            <a:ext cx="8046084" cy="2472055"/>
            <a:chOff x="2426017" y="2991611"/>
            <a:chExt cx="8046084" cy="2472055"/>
          </a:xfrm>
        </p:grpSpPr>
        <p:sp>
          <p:nvSpPr>
            <p:cNvPr id="4" name="object 4"/>
            <p:cNvSpPr/>
            <p:nvPr/>
          </p:nvSpPr>
          <p:spPr>
            <a:xfrm>
              <a:off x="2430779" y="3537203"/>
              <a:ext cx="8036559" cy="1254760"/>
            </a:xfrm>
            <a:custGeom>
              <a:avLst/>
              <a:gdLst/>
              <a:ahLst/>
              <a:cxnLst/>
              <a:rect l="l" t="t" r="r" b="b"/>
              <a:pathLst>
                <a:path w="8036559" h="1254760">
                  <a:moveTo>
                    <a:pt x="0" y="1254252"/>
                  </a:moveTo>
                  <a:lnTo>
                    <a:pt x="8036052" y="1254252"/>
                  </a:lnTo>
                </a:path>
                <a:path w="8036559" h="1254760">
                  <a:moveTo>
                    <a:pt x="0" y="626364"/>
                  </a:moveTo>
                  <a:lnTo>
                    <a:pt x="8036052" y="626364"/>
                  </a:lnTo>
                </a:path>
                <a:path w="8036559" h="1254760">
                  <a:moveTo>
                    <a:pt x="0" y="0"/>
                  </a:moveTo>
                  <a:lnTo>
                    <a:pt x="8036052" y="0"/>
                  </a:lnTo>
                </a:path>
              </a:pathLst>
            </a:custGeom>
            <a:ln w="9525">
              <a:solidFill>
                <a:srgbClr val="E6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430779" y="4469891"/>
              <a:ext cx="8036559" cy="948055"/>
            </a:xfrm>
            <a:custGeom>
              <a:avLst/>
              <a:gdLst/>
              <a:ahLst/>
              <a:cxnLst/>
              <a:rect l="l" t="t" r="r" b="b"/>
              <a:pathLst>
                <a:path w="8036559" h="948054">
                  <a:moveTo>
                    <a:pt x="8036052" y="0"/>
                  </a:moveTo>
                  <a:lnTo>
                    <a:pt x="6429756" y="150875"/>
                  </a:lnTo>
                  <a:lnTo>
                    <a:pt x="4821936" y="291083"/>
                  </a:lnTo>
                  <a:lnTo>
                    <a:pt x="3215640" y="420623"/>
                  </a:lnTo>
                  <a:lnTo>
                    <a:pt x="1607820" y="521207"/>
                  </a:lnTo>
                  <a:lnTo>
                    <a:pt x="0" y="597407"/>
                  </a:lnTo>
                  <a:lnTo>
                    <a:pt x="0" y="947927"/>
                  </a:lnTo>
                  <a:lnTo>
                    <a:pt x="8036052" y="947927"/>
                  </a:lnTo>
                  <a:lnTo>
                    <a:pt x="8036052" y="0"/>
                  </a:lnTo>
                  <a:close/>
                </a:path>
              </a:pathLst>
            </a:custGeom>
            <a:solidFill>
              <a:srgbClr val="39A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30779" y="3965447"/>
              <a:ext cx="8036559" cy="1102360"/>
            </a:xfrm>
            <a:custGeom>
              <a:avLst/>
              <a:gdLst/>
              <a:ahLst/>
              <a:cxnLst/>
              <a:rect l="l" t="t" r="r" b="b"/>
              <a:pathLst>
                <a:path w="8036559" h="1102360">
                  <a:moveTo>
                    <a:pt x="8036052" y="0"/>
                  </a:moveTo>
                  <a:lnTo>
                    <a:pt x="6429756" y="231647"/>
                  </a:lnTo>
                  <a:lnTo>
                    <a:pt x="4821936" y="446531"/>
                  </a:lnTo>
                  <a:lnTo>
                    <a:pt x="3215640" y="644651"/>
                  </a:lnTo>
                  <a:lnTo>
                    <a:pt x="1607820" y="797051"/>
                  </a:lnTo>
                  <a:lnTo>
                    <a:pt x="0" y="914400"/>
                  </a:lnTo>
                  <a:lnTo>
                    <a:pt x="0" y="1101852"/>
                  </a:lnTo>
                  <a:lnTo>
                    <a:pt x="1607820" y="1025651"/>
                  </a:lnTo>
                  <a:lnTo>
                    <a:pt x="3215640" y="925068"/>
                  </a:lnTo>
                  <a:lnTo>
                    <a:pt x="4821936" y="795527"/>
                  </a:lnTo>
                  <a:lnTo>
                    <a:pt x="6429756" y="655319"/>
                  </a:lnTo>
                  <a:lnTo>
                    <a:pt x="8036052" y="504444"/>
                  </a:lnTo>
                  <a:lnTo>
                    <a:pt x="8036052" y="0"/>
                  </a:lnTo>
                  <a:close/>
                </a:path>
              </a:pathLst>
            </a:custGeom>
            <a:solidFill>
              <a:srgbClr val="006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430779" y="2991611"/>
              <a:ext cx="8036559" cy="1888489"/>
            </a:xfrm>
            <a:custGeom>
              <a:avLst/>
              <a:gdLst/>
              <a:ahLst/>
              <a:cxnLst/>
              <a:rect l="l" t="t" r="r" b="b"/>
              <a:pathLst>
                <a:path w="8036559" h="1888489">
                  <a:moveTo>
                    <a:pt x="8036052" y="0"/>
                  </a:moveTo>
                  <a:lnTo>
                    <a:pt x="6429756" y="387096"/>
                  </a:lnTo>
                  <a:lnTo>
                    <a:pt x="4821936" y="745236"/>
                  </a:lnTo>
                  <a:lnTo>
                    <a:pt x="3215640" y="1075944"/>
                  </a:lnTo>
                  <a:lnTo>
                    <a:pt x="1607820" y="1331976"/>
                  </a:lnTo>
                  <a:lnTo>
                    <a:pt x="0" y="1527048"/>
                  </a:lnTo>
                  <a:lnTo>
                    <a:pt x="0" y="1888236"/>
                  </a:lnTo>
                  <a:lnTo>
                    <a:pt x="1607820" y="1770888"/>
                  </a:lnTo>
                  <a:lnTo>
                    <a:pt x="3215640" y="1618488"/>
                  </a:lnTo>
                  <a:lnTo>
                    <a:pt x="4821936" y="1420368"/>
                  </a:lnTo>
                  <a:lnTo>
                    <a:pt x="6429756" y="1205483"/>
                  </a:lnTo>
                  <a:lnTo>
                    <a:pt x="8036052" y="973836"/>
                  </a:lnTo>
                  <a:lnTo>
                    <a:pt x="8036052" y="0"/>
                  </a:lnTo>
                  <a:close/>
                </a:path>
              </a:pathLst>
            </a:custGeom>
            <a:solidFill>
              <a:srgbClr val="BBC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430779" y="5417819"/>
              <a:ext cx="8036559" cy="45720"/>
            </a:xfrm>
            <a:custGeom>
              <a:avLst/>
              <a:gdLst/>
              <a:ahLst/>
              <a:cxnLst/>
              <a:rect l="l" t="t" r="r" b="b"/>
              <a:pathLst>
                <a:path w="8036559" h="45720">
                  <a:moveTo>
                    <a:pt x="0" y="0"/>
                  </a:moveTo>
                  <a:lnTo>
                    <a:pt x="8036052" y="0"/>
                  </a:lnTo>
                </a:path>
                <a:path w="8036559" h="45720">
                  <a:moveTo>
                    <a:pt x="0" y="0"/>
                  </a:moveTo>
                  <a:lnTo>
                    <a:pt x="0" y="45719"/>
                  </a:lnTo>
                </a:path>
                <a:path w="8036559" h="45720">
                  <a:moveTo>
                    <a:pt x="1607820" y="0"/>
                  </a:moveTo>
                  <a:lnTo>
                    <a:pt x="1607820" y="45719"/>
                  </a:lnTo>
                </a:path>
                <a:path w="8036559" h="45720">
                  <a:moveTo>
                    <a:pt x="3215640" y="0"/>
                  </a:moveTo>
                  <a:lnTo>
                    <a:pt x="3215640" y="45719"/>
                  </a:lnTo>
                </a:path>
                <a:path w="8036559" h="45720">
                  <a:moveTo>
                    <a:pt x="4821936" y="0"/>
                  </a:moveTo>
                  <a:lnTo>
                    <a:pt x="4821936" y="45719"/>
                  </a:lnTo>
                </a:path>
                <a:path w="8036559" h="45720">
                  <a:moveTo>
                    <a:pt x="6429756" y="0"/>
                  </a:moveTo>
                  <a:lnTo>
                    <a:pt x="6429756" y="45719"/>
                  </a:lnTo>
                </a:path>
                <a:path w="8036559" h="45720">
                  <a:moveTo>
                    <a:pt x="8036052" y="0"/>
                  </a:moveTo>
                  <a:lnTo>
                    <a:pt x="8036052" y="45719"/>
                  </a:lnTo>
                </a:path>
              </a:pathLst>
            </a:custGeom>
            <a:ln w="9525">
              <a:solidFill>
                <a:srgbClr val="E6E6E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991360" y="1575942"/>
            <a:ext cx="6872605" cy="331025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5630" marR="508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solidFill>
                  <a:srgbClr val="57585B"/>
                </a:solidFill>
                <a:latin typeface="Arial"/>
                <a:cs typeface="Arial"/>
              </a:rPr>
              <a:t>Vooruitzichten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kosten</a:t>
            </a:r>
            <a:r>
              <a:rPr sz="16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van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vergoede</a:t>
            </a:r>
            <a:r>
              <a:rPr sz="16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zorg,</a:t>
            </a:r>
            <a:r>
              <a:rPr sz="16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regionale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subsidies</a:t>
            </a:r>
            <a:r>
              <a:rPr sz="1600" b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57585B"/>
                </a:solidFill>
                <a:latin typeface="Arial"/>
                <a:cs typeface="Arial"/>
              </a:rPr>
              <a:t>en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informele</a:t>
            </a:r>
            <a:r>
              <a:rPr sz="1600" b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zorg</a:t>
            </a:r>
            <a:r>
              <a:rPr sz="16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voor</a:t>
            </a:r>
            <a:r>
              <a:rPr sz="1600" b="1" spc="-1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dementie</a:t>
            </a:r>
            <a:r>
              <a:rPr sz="1600" b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van</a:t>
            </a:r>
            <a:r>
              <a:rPr sz="1600" b="1" spc="-2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2025</a:t>
            </a:r>
            <a:r>
              <a:rPr sz="16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57585B"/>
                </a:solidFill>
                <a:latin typeface="Arial"/>
                <a:cs typeface="Arial"/>
              </a:rPr>
              <a:t>tot</a:t>
            </a:r>
            <a:r>
              <a:rPr sz="1600" b="1" spc="-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600" b="1" spc="-20" dirty="0">
                <a:solidFill>
                  <a:srgbClr val="57585B"/>
                </a:solidFill>
                <a:latin typeface="Arial"/>
                <a:cs typeface="Arial"/>
              </a:rPr>
              <a:t>2050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25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60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20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60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15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60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35"/>
              </a:spcBef>
            </a:pP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10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60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740"/>
              </a:spcBef>
            </a:pPr>
            <a:endParaRPr sz="1200">
              <a:latin typeface="Arial MT"/>
              <a:cs typeface="Arial MT"/>
            </a:endParaRPr>
          </a:p>
          <a:p>
            <a:pPr marL="97155">
              <a:lnSpc>
                <a:spcPct val="100000"/>
              </a:lnSpc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5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590" dirty="0">
                <a:solidFill>
                  <a:srgbClr val="929294"/>
                </a:solidFill>
                <a:latin typeface="Arial MT"/>
                <a:cs typeface="Arial MT"/>
              </a:rPr>
              <a:t>€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49551" y="5484672"/>
            <a:ext cx="364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2025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215385" y="5382464"/>
            <a:ext cx="2192655" cy="596265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654050">
              <a:lnSpc>
                <a:spcPct val="100000"/>
              </a:lnSpc>
              <a:spcBef>
                <a:spcPts val="905"/>
              </a:spcBef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2030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0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TOTAAL</a:t>
            </a:r>
            <a:r>
              <a:rPr sz="1200" spc="-3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VERGOEDE</a:t>
            </a:r>
            <a:r>
              <a:rPr sz="1200" spc="-3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KOSTEN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464302" y="5484672"/>
            <a:ext cx="364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2035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286492" y="5484672"/>
            <a:ext cx="36449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2050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118104" y="5846064"/>
            <a:ext cx="76200" cy="78105"/>
          </a:xfrm>
          <a:custGeom>
            <a:avLst/>
            <a:gdLst/>
            <a:ahLst/>
            <a:cxnLst/>
            <a:rect l="l" t="t" r="r" b="b"/>
            <a:pathLst>
              <a:path w="76200" h="78104">
                <a:moveTo>
                  <a:pt x="76200" y="0"/>
                </a:moveTo>
                <a:lnTo>
                  <a:pt x="0" y="0"/>
                </a:lnTo>
                <a:lnTo>
                  <a:pt x="0" y="77724"/>
                </a:lnTo>
                <a:lnTo>
                  <a:pt x="76200" y="77724"/>
                </a:lnTo>
                <a:lnTo>
                  <a:pt x="76200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251447" y="5846064"/>
            <a:ext cx="78105" cy="78105"/>
          </a:xfrm>
          <a:custGeom>
            <a:avLst/>
            <a:gdLst/>
            <a:ahLst/>
            <a:cxnLst/>
            <a:rect l="l" t="t" r="r" b="b"/>
            <a:pathLst>
              <a:path w="78104" h="78104">
                <a:moveTo>
                  <a:pt x="77724" y="0"/>
                </a:moveTo>
                <a:lnTo>
                  <a:pt x="0" y="0"/>
                </a:lnTo>
                <a:lnTo>
                  <a:pt x="0" y="77724"/>
                </a:lnTo>
                <a:lnTo>
                  <a:pt x="77724" y="77724"/>
                </a:lnTo>
                <a:lnTo>
                  <a:pt x="77724" y="0"/>
                </a:lnTo>
                <a:close/>
              </a:path>
            </a:pathLst>
          </a:custGeom>
          <a:solidFill>
            <a:srgbClr val="0066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118104" y="609142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0" y="0"/>
                </a:lnTo>
                <a:lnTo>
                  <a:pt x="0" y="76200"/>
                </a:lnTo>
                <a:lnTo>
                  <a:pt x="762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BBC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215385" y="6015329"/>
            <a:ext cx="27000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TOTAAL</a:t>
            </a:r>
            <a:r>
              <a:rPr sz="1200" spc="-45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KOSTEN</a:t>
            </a:r>
            <a:r>
              <a:rPr sz="1200" spc="-4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INFORMELE</a:t>
            </a:r>
            <a:r>
              <a:rPr sz="1200" spc="-5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ZORG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75628" y="5382464"/>
            <a:ext cx="3180715" cy="889000"/>
          </a:xfrm>
          <a:prstGeom prst="rect">
            <a:avLst/>
          </a:prstGeom>
        </p:spPr>
        <p:txBody>
          <a:bodyPr vert="horz" wrap="square" lIns="0" tIns="114935" rIns="0" bIns="0" rtlCol="0">
            <a:spAutoFit/>
          </a:bodyPr>
          <a:lstStyle/>
          <a:p>
            <a:pPr marL="908685">
              <a:lnSpc>
                <a:spcPct val="100000"/>
              </a:lnSpc>
              <a:spcBef>
                <a:spcPts val="905"/>
              </a:spcBef>
              <a:tabLst>
                <a:tab pos="2515870" algn="l"/>
              </a:tabLst>
            </a:pP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2040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	</a:t>
            </a:r>
            <a:r>
              <a:rPr sz="1200" spc="-20" dirty="0">
                <a:solidFill>
                  <a:srgbClr val="929294"/>
                </a:solidFill>
                <a:latin typeface="Arial MT"/>
                <a:cs typeface="Arial MT"/>
              </a:rPr>
              <a:t>2045</a:t>
            </a:r>
            <a:endParaRPr sz="1200">
              <a:latin typeface="Arial MT"/>
              <a:cs typeface="Arial MT"/>
            </a:endParaRPr>
          </a:p>
          <a:p>
            <a:pPr marL="187325">
              <a:lnSpc>
                <a:spcPct val="100000"/>
              </a:lnSpc>
              <a:spcBef>
                <a:spcPts val="805"/>
              </a:spcBef>
            </a:pP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TOTAAL</a:t>
            </a:r>
            <a:r>
              <a:rPr sz="1200" spc="-5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929294"/>
                </a:solidFill>
                <a:latin typeface="Arial MT"/>
                <a:cs typeface="Arial MT"/>
              </a:rPr>
              <a:t>GEREGIONALISEERDE</a:t>
            </a:r>
            <a:r>
              <a:rPr sz="1200" spc="-50" dirty="0">
                <a:solidFill>
                  <a:srgbClr val="929294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929294"/>
                </a:solidFill>
                <a:latin typeface="Arial MT"/>
                <a:cs typeface="Arial MT"/>
              </a:rPr>
              <a:t>KOSTEN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Inflatie:</a:t>
            </a:r>
            <a:r>
              <a:rPr sz="1100" i="1" spc="-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2%</a:t>
            </a:r>
            <a:r>
              <a:rPr sz="1100" i="1" spc="-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dirty="0">
                <a:solidFill>
                  <a:srgbClr val="57585B"/>
                </a:solidFill>
                <a:latin typeface="Arial"/>
                <a:cs typeface="Arial"/>
              </a:rPr>
              <a:t>per</a:t>
            </a:r>
            <a:r>
              <a:rPr sz="1100" i="1" spc="-2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1100" i="1" spc="-20" dirty="0">
                <a:solidFill>
                  <a:srgbClr val="57585B"/>
                </a:solidFill>
                <a:latin typeface="Arial"/>
                <a:cs typeface="Arial"/>
              </a:rPr>
              <a:t>jaar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170" dirty="0"/>
              <a:t>Informele</a:t>
            </a:r>
            <a:r>
              <a:rPr spc="360" dirty="0"/>
              <a:t> </a:t>
            </a:r>
            <a:r>
              <a:rPr spc="145" dirty="0"/>
              <a:t>zorg</a:t>
            </a:r>
            <a:r>
              <a:rPr spc="390" dirty="0"/>
              <a:t> </a:t>
            </a:r>
            <a:r>
              <a:rPr spc="95" dirty="0"/>
              <a:t>en</a:t>
            </a:r>
            <a:r>
              <a:rPr spc="434" dirty="0"/>
              <a:t> </a:t>
            </a:r>
            <a:r>
              <a:rPr spc="170" dirty="0"/>
              <a:t>levenskwaliteit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524" y="1431000"/>
            <a:ext cx="854963" cy="7620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9460" y="1618032"/>
            <a:ext cx="8643026" cy="42304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Conclusie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703275" y="1320800"/>
            <a:ext cx="10749915" cy="34645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386080" indent="-373380">
              <a:lnSpc>
                <a:spcPct val="100000"/>
              </a:lnSpc>
              <a:spcBef>
                <a:spcPts val="675"/>
              </a:spcBef>
              <a:buClr>
                <a:srgbClr val="BBCF00"/>
              </a:buClr>
              <a:buFont typeface="Arial MT"/>
              <a:buChar char="•"/>
              <a:tabLst>
                <a:tab pos="386080" algn="l"/>
              </a:tabLst>
            </a:pP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Dementie</a:t>
            </a:r>
            <a:r>
              <a:rPr sz="2400" b="1" spc="10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brengt</a:t>
            </a:r>
            <a:r>
              <a:rPr sz="2400" b="1" spc="1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een</a:t>
            </a:r>
            <a:r>
              <a:rPr sz="2400" b="1" spc="1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grote</a:t>
            </a:r>
            <a:r>
              <a:rPr sz="2400" b="1" spc="13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maatschappelijke</a:t>
            </a:r>
            <a:r>
              <a:rPr sz="2400" b="1" spc="1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kost</a:t>
            </a:r>
            <a:r>
              <a:rPr sz="2400" b="1" spc="1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met</a:t>
            </a:r>
            <a:r>
              <a:rPr sz="2400" b="1" spc="14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zich</a:t>
            </a:r>
            <a:r>
              <a:rPr sz="2400" b="1" spc="13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57585B"/>
                </a:solidFill>
                <a:latin typeface="Arial"/>
                <a:cs typeface="Arial"/>
              </a:rPr>
              <a:t>mee</a:t>
            </a:r>
            <a:endParaRPr sz="2400">
              <a:latin typeface="Arial"/>
              <a:cs typeface="Arial"/>
            </a:endParaRPr>
          </a:p>
          <a:p>
            <a:pPr marL="775335" lvl="1" indent="-283845">
              <a:lnSpc>
                <a:spcPct val="100000"/>
              </a:lnSpc>
              <a:spcBef>
                <a:spcPts val="575"/>
              </a:spcBef>
              <a:buChar char="•"/>
              <a:tabLst>
                <a:tab pos="775335" algn="l"/>
              </a:tabLst>
            </a:pPr>
            <a:r>
              <a:rPr sz="2400" spc="-45" dirty="0">
                <a:solidFill>
                  <a:srgbClr val="57585B"/>
                </a:solidFill>
                <a:latin typeface="Arial MT"/>
                <a:cs typeface="Arial MT"/>
              </a:rPr>
              <a:t>Totale</a:t>
            </a:r>
            <a:r>
              <a:rPr sz="2400" spc="-7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geschatte</a:t>
            </a:r>
            <a:r>
              <a:rPr sz="2400" spc="-7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jaarlijkse</a:t>
            </a:r>
            <a:r>
              <a:rPr sz="2400" spc="-5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kost</a:t>
            </a:r>
            <a:r>
              <a:rPr sz="2400" spc="-7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van</a:t>
            </a:r>
            <a:r>
              <a:rPr sz="24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dementiezorg</a:t>
            </a:r>
            <a:r>
              <a:rPr sz="24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in</a:t>
            </a:r>
            <a:r>
              <a:rPr sz="2400" spc="-6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België:</a:t>
            </a:r>
            <a:r>
              <a:rPr sz="2400" spc="-2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€7,1</a:t>
            </a:r>
            <a:r>
              <a:rPr sz="2400" b="1" spc="-7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57585B"/>
                </a:solidFill>
                <a:latin typeface="Arial"/>
                <a:cs typeface="Arial"/>
              </a:rPr>
              <a:t>miljard</a:t>
            </a:r>
            <a:endParaRPr sz="2400">
              <a:latin typeface="Arial"/>
              <a:cs typeface="Arial"/>
            </a:endParaRPr>
          </a:p>
          <a:p>
            <a:pPr marL="774700" lvl="1" indent="-283210">
              <a:lnSpc>
                <a:spcPct val="100000"/>
              </a:lnSpc>
              <a:spcBef>
                <a:spcPts val="575"/>
              </a:spcBef>
              <a:buChar char="•"/>
              <a:tabLst>
                <a:tab pos="774700" algn="l"/>
              </a:tabLst>
            </a:pP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Verwachte</a:t>
            </a:r>
            <a:r>
              <a:rPr sz="24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stijging</a:t>
            </a:r>
            <a:r>
              <a:rPr sz="2400" spc="-5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tot</a:t>
            </a:r>
            <a:r>
              <a:rPr sz="24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bijna</a:t>
            </a:r>
            <a:r>
              <a:rPr sz="24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€20</a:t>
            </a:r>
            <a:r>
              <a:rPr sz="24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miljard</a:t>
            </a:r>
            <a:r>
              <a:rPr sz="2400" b="1" spc="-9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tegen</a:t>
            </a:r>
            <a:r>
              <a:rPr sz="24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57585B"/>
                </a:solidFill>
                <a:latin typeface="Arial MT"/>
                <a:cs typeface="Arial MT"/>
              </a:rPr>
              <a:t>2050</a:t>
            </a:r>
            <a:endParaRPr sz="2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1275"/>
              </a:spcBef>
              <a:buClr>
                <a:srgbClr val="57585B"/>
              </a:buClr>
              <a:buFont typeface="Arial MT"/>
              <a:buChar char="•"/>
            </a:pPr>
            <a:endParaRPr sz="2400">
              <a:latin typeface="Arial MT"/>
              <a:cs typeface="Arial MT"/>
            </a:endParaRPr>
          </a:p>
          <a:p>
            <a:pPr marL="317500" indent="-283845">
              <a:lnSpc>
                <a:spcPct val="100000"/>
              </a:lnSpc>
              <a:buClr>
                <a:srgbClr val="BBCF00"/>
              </a:buClr>
              <a:buFont typeface="Arial MT"/>
              <a:buChar char="•"/>
              <a:tabLst>
                <a:tab pos="317500" algn="l"/>
              </a:tabLst>
            </a:pP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Mantelzorgers</a:t>
            </a:r>
            <a:r>
              <a:rPr sz="2400" b="1" spc="15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leveren</a:t>
            </a:r>
            <a:r>
              <a:rPr sz="2400" b="1" spc="18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een</a:t>
            </a:r>
            <a:r>
              <a:rPr sz="2400" b="1" spc="20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uitzonderlijk</a:t>
            </a:r>
            <a:r>
              <a:rPr sz="2400" b="1" spc="18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grote</a:t>
            </a:r>
            <a:r>
              <a:rPr sz="2400" b="1" spc="18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57585B"/>
                </a:solidFill>
                <a:latin typeface="Arial"/>
                <a:cs typeface="Arial"/>
              </a:rPr>
              <a:t>bijdrage</a:t>
            </a:r>
            <a:endParaRPr sz="2400">
              <a:latin typeface="Arial"/>
              <a:cs typeface="Arial"/>
            </a:endParaRPr>
          </a:p>
          <a:p>
            <a:pPr marL="1061085" lvl="1" indent="-285115">
              <a:lnSpc>
                <a:spcPct val="100000"/>
              </a:lnSpc>
              <a:spcBef>
                <a:spcPts val="575"/>
              </a:spcBef>
              <a:buChar char="•"/>
              <a:tabLst>
                <a:tab pos="1061085" algn="l"/>
              </a:tabLst>
            </a:pP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Mantelzorgers</a:t>
            </a:r>
            <a:r>
              <a:rPr sz="24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besteden</a:t>
            </a:r>
            <a:r>
              <a:rPr sz="2400" spc="-4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gemiddeld</a:t>
            </a: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78</a:t>
            </a:r>
            <a:r>
              <a:rPr sz="2400" b="1" spc="-6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uur</a:t>
            </a:r>
            <a:r>
              <a:rPr sz="2400" b="1" spc="-50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per</a:t>
            </a:r>
            <a:r>
              <a:rPr sz="2400" b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57585B"/>
                </a:solidFill>
                <a:latin typeface="Arial"/>
                <a:cs typeface="Arial"/>
              </a:rPr>
              <a:t>week</a:t>
            </a:r>
            <a:r>
              <a:rPr sz="2400" b="1" spc="-65" dirty="0">
                <a:solidFill>
                  <a:srgbClr val="57585B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aan</a:t>
            </a:r>
            <a:r>
              <a:rPr sz="2400" spc="-4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zorg,</a:t>
            </a:r>
            <a:r>
              <a:rPr sz="2400" spc="-6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toezicht</a:t>
            </a:r>
            <a:endParaRPr sz="2400">
              <a:latin typeface="Arial MT"/>
              <a:cs typeface="Arial MT"/>
            </a:endParaRPr>
          </a:p>
          <a:p>
            <a:pPr marL="1062990">
              <a:lnSpc>
                <a:spcPct val="100000"/>
              </a:lnSpc>
              <a:spcBef>
                <a:spcPts val="5"/>
              </a:spcBef>
            </a:pP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en</a:t>
            </a:r>
            <a:r>
              <a:rPr sz="2400" spc="-10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emotionele</a:t>
            </a:r>
            <a:r>
              <a:rPr sz="2400" spc="-7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ondersteuning.</a:t>
            </a:r>
            <a:endParaRPr sz="2400">
              <a:latin typeface="Arial MT"/>
              <a:cs typeface="Arial MT"/>
            </a:endParaRPr>
          </a:p>
          <a:p>
            <a:pPr marL="1061085" lvl="1" indent="-285115">
              <a:lnSpc>
                <a:spcPct val="100000"/>
              </a:lnSpc>
              <a:spcBef>
                <a:spcPts val="575"/>
              </a:spcBef>
              <a:buChar char="•"/>
              <a:tabLst>
                <a:tab pos="1061085" algn="l"/>
              </a:tabLst>
            </a:pP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Mantelzorg</a:t>
            </a:r>
            <a:r>
              <a:rPr sz="24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beïnvloedt</a:t>
            </a:r>
            <a:r>
              <a:rPr sz="2400" spc="-7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werk,</a:t>
            </a:r>
            <a:r>
              <a:rPr sz="24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vrije</a:t>
            </a:r>
            <a:r>
              <a:rPr sz="2400" spc="-8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tijd,</a:t>
            </a:r>
            <a:r>
              <a:rPr sz="2400" spc="-9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sociale</a:t>
            </a:r>
            <a:r>
              <a:rPr sz="2400" spc="-6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relaties</a:t>
            </a:r>
            <a:r>
              <a:rPr sz="2400" spc="-80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57585B"/>
                </a:solidFill>
                <a:latin typeface="Arial MT"/>
                <a:cs typeface="Arial MT"/>
              </a:rPr>
              <a:t>en</a:t>
            </a:r>
            <a:r>
              <a:rPr sz="2400" spc="-85" dirty="0">
                <a:solidFill>
                  <a:srgbClr val="57585B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57585B"/>
                </a:solidFill>
                <a:latin typeface="Arial MT"/>
                <a:cs typeface="Arial MT"/>
              </a:rPr>
              <a:t>levenskwaliteit.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59663" y="358140"/>
            <a:ext cx="11473180" cy="937260"/>
          </a:xfrm>
          <a:prstGeom prst="rect">
            <a:avLst/>
          </a:prstGeom>
          <a:solidFill>
            <a:srgbClr val="39AA35"/>
          </a:solidFill>
        </p:spPr>
        <p:txBody>
          <a:bodyPr vert="horz" wrap="square" lIns="0" tIns="25082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1975"/>
              </a:spcBef>
            </a:pPr>
            <a:r>
              <a:rPr spc="160" dirty="0"/>
              <a:t>Enkele</a:t>
            </a:r>
            <a:r>
              <a:rPr spc="370" dirty="0"/>
              <a:t> </a:t>
            </a:r>
            <a:r>
              <a:rPr spc="165" dirty="0"/>
              <a:t>quotes</a:t>
            </a:r>
            <a:r>
              <a:rPr spc="355" dirty="0"/>
              <a:t> </a:t>
            </a:r>
            <a:r>
              <a:rPr spc="135" dirty="0"/>
              <a:t>uit</a:t>
            </a:r>
            <a:r>
              <a:rPr spc="365" dirty="0"/>
              <a:t> </a:t>
            </a:r>
            <a:r>
              <a:rPr spc="100" dirty="0"/>
              <a:t>de</a:t>
            </a:r>
            <a:r>
              <a:rPr spc="380" dirty="0"/>
              <a:t> </a:t>
            </a:r>
            <a:r>
              <a:rPr spc="155" dirty="0"/>
              <a:t>enquête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58190" y="1533524"/>
            <a:ext cx="11053445" cy="44202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“Het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leven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is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niet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altijd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wat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dacht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dat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het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ging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zijn.</a:t>
            </a:r>
            <a:r>
              <a:rPr sz="1600" i="1" spc="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eigen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gezondheid</a:t>
            </a:r>
            <a:r>
              <a:rPr sz="1600" i="1" spc="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gaat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er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aan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kapot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toch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moet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zorgen</a:t>
            </a:r>
            <a:r>
              <a:rPr sz="1600" i="1" spc="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voor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je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partner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met</a:t>
            </a:r>
            <a:r>
              <a:rPr sz="1600" i="1" spc="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wie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al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hele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leven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deelt.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Rusthuis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is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laatste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optie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wegens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een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aanslag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op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spaarcentjes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die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je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misschien</a:t>
            </a:r>
            <a:r>
              <a:rPr sz="1600" i="1" spc="-5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niet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meer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kan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gebruiken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voor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jezelf</a:t>
            </a:r>
            <a:r>
              <a:rPr sz="1600" i="1" spc="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later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ook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partner zal</a:t>
            </a:r>
            <a:r>
              <a:rPr sz="1600" i="1" spc="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er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niet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op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verbeteren.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In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het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eigen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huis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blijven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zolang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mogelijk</a:t>
            </a:r>
            <a:r>
              <a:rPr sz="1600" i="1" spc="-6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zowel financieel</a:t>
            </a:r>
            <a:r>
              <a:rPr sz="1600" i="1" spc="-7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(voor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mij)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</a:t>
            </a:r>
            <a:r>
              <a:rPr sz="1600" i="1" spc="-5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mentaal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(voor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hem)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is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denk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ik</a:t>
            </a:r>
            <a:r>
              <a:rPr sz="1600" i="1" spc="-6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beter,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maar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vraagt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ontzettend veel</a:t>
            </a:r>
            <a:r>
              <a:rPr sz="1600" i="1" spc="-6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kracht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van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mantelzorger,</a:t>
            </a:r>
            <a:r>
              <a:rPr sz="1600" i="1" spc="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ik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in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dit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geval.”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600">
              <a:latin typeface="Arial"/>
              <a:cs typeface="Arial"/>
            </a:endParaRPr>
          </a:p>
          <a:p>
            <a:pPr marL="3181350" marR="5715">
              <a:lnSpc>
                <a:spcPct val="100000"/>
              </a:lnSpc>
            </a:pP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“Je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me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sens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parfois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fatigué,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vidé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peu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présent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pour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mes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proches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tel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fille</a:t>
            </a:r>
            <a:r>
              <a:rPr sz="1600" i="1" spc="-5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et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mon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compagnon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mais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ils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ont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l'air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comprendre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l'accepter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savent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c'est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nature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d'aider,</a:t>
            </a:r>
            <a:r>
              <a:rPr sz="1600" i="1" spc="39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quand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vois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sourire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mère</a:t>
            </a:r>
            <a:r>
              <a:rPr sz="1600" i="1" spc="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malade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sais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fais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pour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elle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son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confort.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sais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suis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sa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référence</a:t>
            </a:r>
            <a:r>
              <a:rPr sz="1600" i="1" spc="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son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point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d'accroche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à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cette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société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si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individualiste</a:t>
            </a:r>
            <a:r>
              <a:rPr sz="1600" i="1" spc="-5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qui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veut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pas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les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individus</a:t>
            </a:r>
            <a:r>
              <a:rPr sz="1600" i="1" spc="-5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soit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malade.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Nous,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les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aidants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sommes pas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reconnus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temps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tel.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Moi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je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fais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pour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pouvoir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encore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profiter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mère tant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qu'elle</a:t>
            </a:r>
            <a:r>
              <a:rPr sz="1600" i="1" spc="-5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est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encore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un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peu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présente</a:t>
            </a:r>
            <a:r>
              <a:rPr sz="1600" i="1" spc="-1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au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quotidien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tant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que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personne.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Placée,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elle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laisserait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aller</a:t>
            </a:r>
            <a:r>
              <a:rPr sz="1600" i="1" spc="-5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dans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cette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démence.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Chez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elle,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elle</a:t>
            </a:r>
            <a:r>
              <a:rPr sz="1600" i="1" spc="-5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reste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stimulée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par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son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environnement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par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les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gens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qui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tournent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autour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d'elle.</a:t>
            </a:r>
            <a:r>
              <a:rPr sz="1600" i="1" spc="-5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C'est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parfois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dur,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ingrat,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difficile,</a:t>
            </a:r>
            <a:r>
              <a:rPr sz="1600" i="1" spc="-6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usant,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fatiguant,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...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Mais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quand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on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arrive,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que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l'on</a:t>
            </a:r>
            <a:r>
              <a:rPr sz="1600" i="1" spc="-5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voit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son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sourire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et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sa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positivité.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Cela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te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donne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</a:t>
            </a:r>
            <a:r>
              <a:rPr sz="1600" i="1" spc="-4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force</a:t>
            </a:r>
            <a:r>
              <a:rPr sz="1600" i="1" spc="-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continuer,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malgré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non</a:t>
            </a:r>
            <a:r>
              <a:rPr sz="1600" i="1" spc="-35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compréhension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spc="-25" dirty="0">
                <a:solidFill>
                  <a:srgbClr val="373737"/>
                </a:solidFill>
                <a:latin typeface="Arial"/>
                <a:cs typeface="Arial"/>
              </a:rPr>
              <a:t>de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certains,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</a:t>
            </a:r>
            <a:r>
              <a:rPr sz="1600" i="1" spc="-3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non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reconnaissance</a:t>
            </a:r>
            <a:r>
              <a:rPr sz="1600" i="1" spc="-4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et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non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respect</a:t>
            </a:r>
            <a:r>
              <a:rPr sz="1600" i="1" spc="434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de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la</a:t>
            </a:r>
            <a:r>
              <a:rPr sz="1600" i="1" spc="-20" dirty="0">
                <a:solidFill>
                  <a:srgbClr val="373737"/>
                </a:solidFill>
                <a:latin typeface="Arial"/>
                <a:cs typeface="Arial"/>
              </a:rPr>
              <a:t> </a:t>
            </a:r>
            <a:r>
              <a:rPr sz="1600" i="1" dirty="0">
                <a:solidFill>
                  <a:srgbClr val="373737"/>
                </a:solidFill>
                <a:latin typeface="Arial"/>
                <a:cs typeface="Arial"/>
              </a:rPr>
              <a:t>personne</a:t>
            </a:r>
            <a:r>
              <a:rPr sz="1600" i="1" spc="-10" dirty="0">
                <a:solidFill>
                  <a:srgbClr val="373737"/>
                </a:solidFill>
                <a:latin typeface="Arial"/>
                <a:cs typeface="Arial"/>
              </a:rPr>
              <a:t> malade.”</a:t>
            </a:r>
            <a:endParaRPr sz="1600">
              <a:latin typeface="Arial"/>
              <a:cs typeface="Arial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721" y="3325083"/>
            <a:ext cx="2425725" cy="228801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91911" y="6216396"/>
            <a:ext cx="1911095" cy="41605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9664" y="358139"/>
            <a:ext cx="11473180" cy="6136005"/>
          </a:xfrm>
          <a:custGeom>
            <a:avLst/>
            <a:gdLst/>
            <a:ahLst/>
            <a:cxnLst/>
            <a:rect l="l" t="t" r="r" b="b"/>
            <a:pathLst>
              <a:path w="11473180" h="6136005">
                <a:moveTo>
                  <a:pt x="11472672" y="0"/>
                </a:moveTo>
                <a:lnTo>
                  <a:pt x="0" y="0"/>
                </a:lnTo>
                <a:lnTo>
                  <a:pt x="0" y="934212"/>
                </a:lnTo>
                <a:lnTo>
                  <a:pt x="0" y="937260"/>
                </a:lnTo>
                <a:lnTo>
                  <a:pt x="0" y="6135624"/>
                </a:lnTo>
                <a:lnTo>
                  <a:pt x="11472672" y="6135624"/>
                </a:lnTo>
                <a:lnTo>
                  <a:pt x="11472672" y="937260"/>
                </a:lnTo>
                <a:lnTo>
                  <a:pt x="11472672" y="934212"/>
                </a:lnTo>
                <a:lnTo>
                  <a:pt x="11472672" y="0"/>
                </a:lnTo>
                <a:close/>
              </a:path>
            </a:pathLst>
          </a:custGeom>
          <a:solidFill>
            <a:srgbClr val="39A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46912" y="2302891"/>
            <a:ext cx="10464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60" dirty="0"/>
              <a:t>Contact</a:t>
            </a:r>
            <a:endParaRPr sz="2000"/>
          </a:p>
        </p:txBody>
      </p:sp>
      <p:sp>
        <p:nvSpPr>
          <p:cNvPr id="4" name="object 4"/>
          <p:cNvSpPr txBox="1"/>
          <p:nvPr/>
        </p:nvSpPr>
        <p:spPr>
          <a:xfrm>
            <a:off x="690778" y="5908040"/>
            <a:ext cx="58870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FFFFFF"/>
                </a:solidFill>
                <a:latin typeface="Arial"/>
                <a:cs typeface="Arial"/>
              </a:rPr>
              <a:t>Sciensano</a:t>
            </a:r>
            <a:r>
              <a:rPr sz="1200" b="1" spc="-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200" spc="-5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Rue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Juliette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Wytsmanstraat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14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200" spc="-5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1050</a:t>
            </a:r>
            <a:r>
              <a:rPr sz="12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Brussels</a:t>
            </a:r>
            <a:r>
              <a:rPr sz="1200" spc="-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200" spc="-5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Belgium</a:t>
            </a:r>
            <a:endParaRPr sz="12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+32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2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642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51</a:t>
            </a:r>
            <a:r>
              <a:rPr sz="1200" spc="-20" dirty="0">
                <a:solidFill>
                  <a:srgbClr val="FFFFFF"/>
                </a:solidFill>
                <a:latin typeface="Arial MT"/>
                <a:cs typeface="Arial MT"/>
              </a:rPr>
              <a:t> 11</a:t>
            </a:r>
            <a:r>
              <a:rPr sz="1200" spc="-1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200" spc="-15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T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Press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+32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2 642</a:t>
            </a:r>
            <a:r>
              <a:rPr sz="1200" spc="-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54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FFFFFF"/>
                </a:solidFill>
                <a:latin typeface="Arial MT"/>
                <a:cs typeface="Arial MT"/>
              </a:rPr>
              <a:t>20</a:t>
            </a:r>
            <a:r>
              <a:rPr sz="1200" spc="-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200" spc="10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  <a:hlinkClick r:id="rId2"/>
              </a:rPr>
              <a:t>info@sciensano.be</a:t>
            </a:r>
            <a:r>
              <a:rPr sz="1200" spc="-4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200" dirty="0">
                <a:solidFill>
                  <a:srgbClr val="BBCF00"/>
                </a:solidFill>
                <a:latin typeface="Arial MT"/>
                <a:cs typeface="Arial MT"/>
              </a:rPr>
              <a:t>• </a:t>
            </a:r>
            <a:r>
              <a:rPr sz="1200" spc="-10" dirty="0">
                <a:solidFill>
                  <a:srgbClr val="FFFFFF"/>
                </a:solidFill>
                <a:latin typeface="Arial MT"/>
                <a:cs typeface="Arial MT"/>
                <a:hlinkClick r:id="rId3"/>
              </a:rPr>
              <a:t>www.sciensano.be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620" y="96011"/>
            <a:ext cx="11824970" cy="6149340"/>
            <a:chOff x="7620" y="96011"/>
            <a:chExt cx="11824970" cy="6149340"/>
          </a:xfrm>
        </p:grpSpPr>
        <p:sp>
          <p:nvSpPr>
            <p:cNvPr id="6" name="object 6"/>
            <p:cNvSpPr/>
            <p:nvPr/>
          </p:nvSpPr>
          <p:spPr>
            <a:xfrm>
              <a:off x="359663" y="324611"/>
              <a:ext cx="11473180" cy="970915"/>
            </a:xfrm>
            <a:custGeom>
              <a:avLst/>
              <a:gdLst/>
              <a:ahLst/>
              <a:cxnLst/>
              <a:rect l="l" t="t" r="r" b="b"/>
              <a:pathLst>
                <a:path w="11473180" h="970915">
                  <a:moveTo>
                    <a:pt x="11472672" y="0"/>
                  </a:moveTo>
                  <a:lnTo>
                    <a:pt x="0" y="0"/>
                  </a:lnTo>
                  <a:lnTo>
                    <a:pt x="0" y="970788"/>
                  </a:lnTo>
                  <a:lnTo>
                    <a:pt x="11472672" y="970788"/>
                  </a:lnTo>
                  <a:lnTo>
                    <a:pt x="114726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219687" y="5963411"/>
              <a:ext cx="382524" cy="28193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20" y="96011"/>
              <a:ext cx="3564635" cy="11963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597139" y="188976"/>
              <a:ext cx="4224528" cy="920496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546912" y="2732277"/>
            <a:ext cx="10065385" cy="2783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139055">
              <a:lnSpc>
                <a:spcPct val="1541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Masja</a:t>
            </a:r>
            <a:r>
              <a:rPr sz="1800" spc="12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Schmidt</a:t>
            </a:r>
            <a:r>
              <a:rPr sz="1800" spc="13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800" spc="140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  <a:hlinkClick r:id="rId7"/>
              </a:rPr>
              <a:t>masja.schmidt@sciensano.be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Aline</a:t>
            </a:r>
            <a:r>
              <a:rPr sz="1800" spc="1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Scohy</a:t>
            </a:r>
            <a:r>
              <a:rPr sz="1800" spc="12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800" spc="130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  <a:hlinkClick r:id="rId8"/>
              </a:rPr>
              <a:t>aline.scohy@sciensano.be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Alexia</a:t>
            </a:r>
            <a:r>
              <a:rPr sz="1800" spc="13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van</a:t>
            </a:r>
            <a:r>
              <a:rPr sz="1800" spc="1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FFFFFF"/>
                </a:solidFill>
                <a:latin typeface="Arial MT"/>
                <a:cs typeface="Arial MT"/>
              </a:rPr>
              <a:t>Lierde</a:t>
            </a:r>
            <a:r>
              <a:rPr sz="1800" spc="17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BBCF00"/>
                </a:solidFill>
                <a:latin typeface="Arial MT"/>
                <a:cs typeface="Arial MT"/>
              </a:rPr>
              <a:t>•</a:t>
            </a:r>
            <a:r>
              <a:rPr sz="1800" spc="140" dirty="0">
                <a:solidFill>
                  <a:srgbClr val="BBCF0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Arial MT"/>
                <a:cs typeface="Arial MT"/>
                <a:hlinkClick r:id="rId9"/>
              </a:rPr>
              <a:t>alexia.vanlierde@sciensano.be</a:t>
            </a:r>
            <a:endParaRPr sz="18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000"/>
              </a:spcBef>
            </a:pP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solidFill>
                  <a:srgbClr val="FFFFFF"/>
                </a:solidFill>
                <a:latin typeface="Arial"/>
                <a:cs typeface="Arial"/>
              </a:rPr>
              <a:t>Rapport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10"/>
              </a:rPr>
              <a:t>https://www.sciensano.be/nl/projecten/kosten-van-de-huidige-en-toekomstige-formele-en-</a:t>
            </a:r>
            <a:r>
              <a:rPr sz="1800" u="sng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10"/>
              </a:rPr>
              <a:t>informele-</a:t>
            </a:r>
            <a:endParaRPr sz="18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1800" u="sng" spc="-1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 MT"/>
                <a:cs typeface="Arial MT"/>
                <a:hlinkClick r:id="rId10"/>
              </a:rPr>
              <a:t>dementiezorg-belgie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1348</Words>
  <Application>Microsoft Office PowerPoint</Application>
  <PresentationFormat>Breedbeeld</PresentationFormat>
  <Paragraphs>327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9" baseType="lpstr">
      <vt:lpstr>Arial</vt:lpstr>
      <vt:lpstr>Arial MT</vt:lpstr>
      <vt:lpstr>Calibri</vt:lpstr>
      <vt:lpstr>Cambria Math</vt:lpstr>
      <vt:lpstr>Segoe UI Emoji</vt:lpstr>
      <vt:lpstr>Times New Roman</vt:lpstr>
      <vt:lpstr>Office Theme</vt:lpstr>
      <vt:lpstr>DE KOSTEN VAN DEMENTIEZORG IN BELGIË Huidige en toekomstige kosten van formele en informele zorg</vt:lpstr>
      <vt:lpstr>Bedankt!</vt:lpstr>
      <vt:lpstr>Waarom dit onderzoek?</vt:lpstr>
      <vt:lpstr>Hoe worden deze kosten berekend?</vt:lpstr>
      <vt:lpstr>Hoe worden deze kosten berekend?</vt:lpstr>
      <vt:lpstr>Gegevensbronnen voor prevalentie en kosten formele zorg</vt:lpstr>
      <vt:lpstr>Kosten formele zorg: 2,7 miljard euro</vt:lpstr>
      <vt:lpstr>Kosten formele dementiezorg in perspectief</vt:lpstr>
      <vt:lpstr>Kosten formele zorg in de toekomst</vt:lpstr>
      <vt:lpstr>Kosten formele zorg: geregionaliseerde kosten</vt:lpstr>
      <vt:lpstr>Totale kosten formele zorg</vt:lpstr>
      <vt:lpstr>Enquête mantelzorgers</vt:lpstr>
      <vt:lpstr>Impact van mantelzorg op tijdsbesteding</vt:lpstr>
      <vt:lpstr>Profielen mantelzorgers voor de berekening</vt:lpstr>
      <vt:lpstr>Wekelijkse uren mantelzorg per profiel</vt:lpstr>
      <vt:lpstr>Kosten informele zorg: € 2,9 miljard</vt:lpstr>
      <vt:lpstr>Totale kosten van formele en informele zorg: € 7,1 miljard</vt:lpstr>
      <vt:lpstr>Toekomstperspectieven: bijna € 20 miljard tegen 2050</vt:lpstr>
      <vt:lpstr>Informele zorg en levenskwaliteit</vt:lpstr>
      <vt:lpstr>Conclusie</vt:lpstr>
      <vt:lpstr>Enkele quotes uit de enquête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EpiTuesdays</dc:creator>
  <cp:lastModifiedBy>Bernd Samyn</cp:lastModifiedBy>
  <cp:revision>1</cp:revision>
  <dcterms:created xsi:type="dcterms:W3CDTF">2026-09-22T12:12:58Z</dcterms:created>
  <dcterms:modified xsi:type="dcterms:W3CDTF">2026-09-22T12:17:50Z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v10.0.20070.1</vt:lpwstr>
  </property>
  <property fmtid="{D5CDD505-2E9C-101B-9397-08002B2CF9AE}" pid="3" name="Created">
    <vt:filetime>2026-09-04T00:00:00Z</vt:filetime>
  </property>
  <property fmtid="{D5CDD505-2E9C-101B-9397-08002B2CF9AE}" pid="4" name="Creator">
    <vt:lpwstr>Microsoft® PowerPoint® LTSC</vt:lpwstr>
  </property>
  <property fmtid="{D5CDD505-2E9C-101B-9397-08002B2CF9AE}" pid="5" name="LastSaved">
    <vt:filetime>2026-09-22T00:00:00Z</vt:filetime>
  </property>
  <property fmtid="{D5CDD505-2E9C-101B-9397-08002B2CF9AE}" pid="6" name="Producer">
    <vt:lpwstr>Microsoft® PowerPoint® LTSC</vt:lpwstr>
  </property>
</Properties>
</file>