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26632" y="2268880"/>
            <a:ext cx="16332835" cy="0"/>
          </a:xfrm>
          <a:custGeom>
            <a:avLst/>
            <a:gdLst/>
            <a:ahLst/>
            <a:cxnLst/>
            <a:rect l="l" t="t" r="r" b="b"/>
            <a:pathLst>
              <a:path w="16332835">
                <a:moveTo>
                  <a:pt x="0" y="0"/>
                </a:moveTo>
                <a:lnTo>
                  <a:pt x="16332666" y="0"/>
                </a:lnTo>
              </a:path>
            </a:pathLst>
          </a:custGeom>
          <a:ln w="38099">
            <a:solidFill>
              <a:srgbClr val="52AC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8161" y="3545171"/>
            <a:ext cx="11565945" cy="575600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3932" y="627404"/>
            <a:ext cx="5817234" cy="129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rgbClr val="52AC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F5B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rgbClr val="52AC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F5B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rgbClr val="52AC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83236" y="3005601"/>
            <a:ext cx="7202805" cy="5816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52AC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1931014" y="3005601"/>
            <a:ext cx="4780915" cy="5961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52AC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rgbClr val="52AC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26632" y="2268880"/>
            <a:ext cx="16332835" cy="0"/>
          </a:xfrm>
          <a:custGeom>
            <a:avLst/>
            <a:gdLst/>
            <a:ahLst/>
            <a:cxnLst/>
            <a:rect l="l" t="t" r="r" b="b"/>
            <a:pathLst>
              <a:path w="16332835">
                <a:moveTo>
                  <a:pt x="0" y="0"/>
                </a:moveTo>
                <a:lnTo>
                  <a:pt x="16332666" y="0"/>
                </a:lnTo>
              </a:path>
            </a:pathLst>
          </a:custGeom>
          <a:ln w="38099">
            <a:solidFill>
              <a:srgbClr val="9ACB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3932" y="627404"/>
            <a:ext cx="16460135" cy="13406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rgbClr val="52AC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000" y="2683330"/>
            <a:ext cx="8111490" cy="6445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F5B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poney-illustrations.b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65" dirty="0"/>
              <a:t>“CAP</a:t>
            </a:r>
            <a:r>
              <a:rPr spc="-285" dirty="0"/>
              <a:t> </a:t>
            </a:r>
            <a:r>
              <a:rPr spc="-600" dirty="0"/>
              <a:t>DEC”</a:t>
            </a:r>
          </a:p>
        </p:txBody>
      </p:sp>
      <p:sp>
        <p:nvSpPr>
          <p:cNvPr id="2" name="object 2"/>
          <p:cNvSpPr/>
          <p:nvPr/>
        </p:nvSpPr>
        <p:spPr>
          <a:xfrm>
            <a:off x="1028700" y="2248347"/>
            <a:ext cx="8115300" cy="0"/>
          </a:xfrm>
          <a:custGeom>
            <a:avLst/>
            <a:gdLst/>
            <a:ahLst/>
            <a:cxnLst/>
            <a:rect l="l" t="t" r="r" b="b"/>
            <a:pathLst>
              <a:path w="8115300">
                <a:moveTo>
                  <a:pt x="0" y="0"/>
                </a:moveTo>
                <a:lnTo>
                  <a:pt x="8115299" y="0"/>
                </a:lnTo>
              </a:path>
            </a:pathLst>
          </a:custGeom>
          <a:ln w="38099">
            <a:solidFill>
              <a:srgbClr val="52AC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16000" y="3095681"/>
            <a:ext cx="6240145" cy="5130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0"/>
              </a:spcBef>
            </a:pPr>
            <a:r>
              <a:rPr sz="3600" spc="365" dirty="0">
                <a:latin typeface="Trebuchet MS"/>
                <a:cs typeface="Trebuchet MS"/>
              </a:rPr>
              <a:t>EXPLORATION</a:t>
            </a:r>
            <a:r>
              <a:rPr sz="3600" spc="275" dirty="0">
                <a:latin typeface="Trebuchet MS"/>
                <a:cs typeface="Trebuchet MS"/>
              </a:rPr>
              <a:t> </a:t>
            </a:r>
            <a:r>
              <a:rPr sz="3600" spc="375" dirty="0">
                <a:latin typeface="Trebuchet MS"/>
                <a:cs typeface="Trebuchet MS"/>
              </a:rPr>
              <a:t>DES </a:t>
            </a:r>
            <a:r>
              <a:rPr sz="3600" spc="490" dirty="0">
                <a:latin typeface="Trebuchet MS"/>
                <a:cs typeface="Trebuchet MS"/>
              </a:rPr>
              <a:t>MÉCANISMES</a:t>
            </a:r>
            <a:r>
              <a:rPr sz="3600" spc="235" dirty="0">
                <a:latin typeface="Trebuchet MS"/>
                <a:cs typeface="Trebuchet MS"/>
              </a:rPr>
              <a:t> </a:t>
            </a:r>
            <a:r>
              <a:rPr sz="3600" spc="395" dirty="0">
                <a:latin typeface="Trebuchet MS"/>
                <a:cs typeface="Trebuchet MS"/>
              </a:rPr>
              <a:t>DE</a:t>
            </a:r>
            <a:r>
              <a:rPr sz="3600" spc="235" dirty="0">
                <a:latin typeface="Trebuchet MS"/>
                <a:cs typeface="Trebuchet MS"/>
              </a:rPr>
              <a:t> </a:t>
            </a:r>
            <a:r>
              <a:rPr sz="3600" spc="240" dirty="0">
                <a:latin typeface="Trebuchet MS"/>
                <a:cs typeface="Trebuchet MS"/>
              </a:rPr>
              <a:t>PRISE</a:t>
            </a:r>
            <a:r>
              <a:rPr sz="3600" spc="235" dirty="0">
                <a:latin typeface="Trebuchet MS"/>
                <a:cs typeface="Trebuchet MS"/>
              </a:rPr>
              <a:t> </a:t>
            </a:r>
            <a:r>
              <a:rPr sz="3600" spc="370" dirty="0">
                <a:latin typeface="Trebuchet MS"/>
                <a:cs typeface="Trebuchet MS"/>
              </a:rPr>
              <a:t>DE </a:t>
            </a:r>
            <a:r>
              <a:rPr sz="3600" spc="405" dirty="0">
                <a:latin typeface="Trebuchet MS"/>
                <a:cs typeface="Trebuchet MS"/>
              </a:rPr>
              <a:t>DÉCISIONS</a:t>
            </a:r>
            <a:r>
              <a:rPr sz="3600" spc="240" dirty="0">
                <a:latin typeface="Trebuchet MS"/>
                <a:cs typeface="Trebuchet MS"/>
              </a:rPr>
              <a:t> </a:t>
            </a:r>
            <a:r>
              <a:rPr sz="3600" b="1" spc="254" dirty="0">
                <a:solidFill>
                  <a:srgbClr val="52AC33"/>
                </a:solidFill>
                <a:latin typeface="Trebuchet MS"/>
                <a:cs typeface="Trebuchet MS"/>
              </a:rPr>
              <a:t>PAR</a:t>
            </a:r>
            <a:r>
              <a:rPr sz="3600" b="1" spc="240" dirty="0">
                <a:solidFill>
                  <a:srgbClr val="52AC33"/>
                </a:solidFill>
                <a:latin typeface="Trebuchet MS"/>
                <a:cs typeface="Trebuchet MS"/>
              </a:rPr>
              <a:t> </a:t>
            </a:r>
            <a:r>
              <a:rPr sz="3600" spc="150" dirty="0">
                <a:latin typeface="Trebuchet MS"/>
                <a:cs typeface="Trebuchet MS"/>
              </a:rPr>
              <a:t>ET</a:t>
            </a:r>
            <a:r>
              <a:rPr sz="3600" spc="245" dirty="0">
                <a:latin typeface="Trebuchet MS"/>
                <a:cs typeface="Trebuchet MS"/>
              </a:rPr>
              <a:t> </a:t>
            </a:r>
            <a:r>
              <a:rPr sz="3600" b="1" spc="280" dirty="0">
                <a:solidFill>
                  <a:srgbClr val="52AC33"/>
                </a:solidFill>
                <a:latin typeface="Trebuchet MS"/>
                <a:cs typeface="Trebuchet MS"/>
              </a:rPr>
              <a:t>POUR </a:t>
            </a:r>
            <a:r>
              <a:rPr sz="3600" spc="240" dirty="0">
                <a:latin typeface="Trebuchet MS"/>
                <a:cs typeface="Trebuchet MS"/>
              </a:rPr>
              <a:t>LES</a:t>
            </a:r>
            <a:r>
              <a:rPr sz="3600" spc="235" dirty="0">
                <a:latin typeface="Trebuchet MS"/>
                <a:cs typeface="Trebuchet MS"/>
              </a:rPr>
              <a:t> </a:t>
            </a:r>
            <a:r>
              <a:rPr sz="3600" spc="420" dirty="0">
                <a:latin typeface="Trebuchet MS"/>
                <a:cs typeface="Trebuchet MS"/>
              </a:rPr>
              <a:t>PERSONNES </a:t>
            </a:r>
            <a:r>
              <a:rPr sz="3600" spc="350" dirty="0">
                <a:latin typeface="Trebuchet MS"/>
                <a:cs typeface="Trebuchet MS"/>
              </a:rPr>
              <a:t>PRÉSENTANT</a:t>
            </a:r>
            <a:r>
              <a:rPr sz="3600" spc="260" dirty="0">
                <a:latin typeface="Trebuchet MS"/>
                <a:cs typeface="Trebuchet MS"/>
              </a:rPr>
              <a:t> </a:t>
            </a:r>
            <a:r>
              <a:rPr sz="3600" spc="375" dirty="0">
                <a:latin typeface="Trebuchet MS"/>
                <a:cs typeface="Trebuchet MS"/>
              </a:rPr>
              <a:t>DES </a:t>
            </a:r>
            <a:r>
              <a:rPr sz="3600" spc="270" dirty="0">
                <a:latin typeface="Trebuchet MS"/>
                <a:cs typeface="Trebuchet MS"/>
              </a:rPr>
              <a:t>DIFFICULTÉS</a:t>
            </a:r>
            <a:r>
              <a:rPr sz="3600" spc="265" dirty="0">
                <a:latin typeface="Trebuchet MS"/>
                <a:cs typeface="Trebuchet MS"/>
              </a:rPr>
              <a:t> </a:t>
            </a:r>
            <a:r>
              <a:rPr sz="3600" spc="335" dirty="0">
                <a:latin typeface="Trebuchet MS"/>
                <a:cs typeface="Trebuchet MS"/>
              </a:rPr>
              <a:t>COGNITIVES </a:t>
            </a:r>
            <a:r>
              <a:rPr sz="3600" spc="150" dirty="0">
                <a:latin typeface="Trebuchet MS"/>
                <a:cs typeface="Trebuchet MS"/>
              </a:rPr>
              <a:t>ET</a:t>
            </a:r>
            <a:r>
              <a:rPr sz="3600" spc="240" dirty="0">
                <a:latin typeface="Trebuchet MS"/>
                <a:cs typeface="Trebuchet MS"/>
              </a:rPr>
              <a:t> </a:t>
            </a:r>
            <a:r>
              <a:rPr sz="3600" b="1" spc="315" dirty="0">
                <a:solidFill>
                  <a:srgbClr val="52AC33"/>
                </a:solidFill>
                <a:latin typeface="Trebuchet MS"/>
                <a:cs typeface="Trebuchet MS"/>
              </a:rPr>
              <a:t>RÉSIDANT</a:t>
            </a:r>
            <a:r>
              <a:rPr sz="3600" b="1" spc="310" dirty="0">
                <a:solidFill>
                  <a:srgbClr val="52AC33"/>
                </a:solidFill>
                <a:latin typeface="Trebuchet MS"/>
                <a:cs typeface="Trebuchet MS"/>
              </a:rPr>
              <a:t> </a:t>
            </a:r>
            <a:r>
              <a:rPr sz="3600" b="1" spc="375" dirty="0">
                <a:solidFill>
                  <a:srgbClr val="52AC33"/>
                </a:solidFill>
                <a:latin typeface="Trebuchet MS"/>
                <a:cs typeface="Trebuchet MS"/>
              </a:rPr>
              <a:t>EN</a:t>
            </a:r>
            <a:r>
              <a:rPr sz="3600" b="1" spc="310" dirty="0">
                <a:solidFill>
                  <a:srgbClr val="52AC33"/>
                </a:solidFill>
                <a:latin typeface="Trebuchet MS"/>
                <a:cs typeface="Trebuchet MS"/>
              </a:rPr>
              <a:t> </a:t>
            </a:r>
            <a:r>
              <a:rPr sz="3600" b="1" spc="465" dirty="0">
                <a:solidFill>
                  <a:srgbClr val="52AC33"/>
                </a:solidFill>
                <a:latin typeface="Trebuchet MS"/>
                <a:cs typeface="Trebuchet MS"/>
              </a:rPr>
              <a:t>MAISON </a:t>
            </a:r>
            <a:r>
              <a:rPr sz="3600" b="1" spc="355" dirty="0">
                <a:solidFill>
                  <a:srgbClr val="52AC33"/>
                </a:solidFill>
                <a:latin typeface="Trebuchet MS"/>
                <a:cs typeface="Trebuchet MS"/>
              </a:rPr>
              <a:t>DE</a:t>
            </a:r>
            <a:r>
              <a:rPr sz="3600" b="1" spc="295" dirty="0">
                <a:solidFill>
                  <a:srgbClr val="52AC33"/>
                </a:solidFill>
                <a:latin typeface="Trebuchet MS"/>
                <a:cs typeface="Trebuchet MS"/>
              </a:rPr>
              <a:t> </a:t>
            </a:r>
            <a:r>
              <a:rPr sz="3600" b="1" spc="305" dirty="0">
                <a:solidFill>
                  <a:srgbClr val="52AC33"/>
                </a:solidFill>
                <a:latin typeface="Trebuchet MS"/>
                <a:cs typeface="Trebuchet MS"/>
              </a:rPr>
              <a:t>REPOS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0" dirty="0"/>
              <a:t>SOUTIENS</a:t>
            </a:r>
          </a:p>
        </p:txBody>
      </p:sp>
      <p:sp>
        <p:nvSpPr>
          <p:cNvPr id="5" name="object 5"/>
          <p:cNvSpPr/>
          <p:nvPr/>
        </p:nvSpPr>
        <p:spPr>
          <a:xfrm>
            <a:off x="926632" y="2268880"/>
            <a:ext cx="16332835" cy="0"/>
          </a:xfrm>
          <a:custGeom>
            <a:avLst/>
            <a:gdLst/>
            <a:ahLst/>
            <a:cxnLst/>
            <a:rect l="l" t="t" r="r" b="b"/>
            <a:pathLst>
              <a:path w="16332835">
                <a:moveTo>
                  <a:pt x="0" y="0"/>
                </a:moveTo>
                <a:lnTo>
                  <a:pt x="16332666" y="0"/>
                </a:lnTo>
              </a:path>
            </a:pathLst>
          </a:custGeom>
          <a:ln w="38099">
            <a:solidFill>
              <a:srgbClr val="52AC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2947" y="3778367"/>
            <a:ext cx="5406226" cy="1792581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0041" y="2924358"/>
            <a:ext cx="3384266" cy="25139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7513" y="6027446"/>
            <a:ext cx="5295899" cy="18192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69517" y="6327728"/>
            <a:ext cx="2921835" cy="274344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804605" y="2672282"/>
            <a:ext cx="4037397" cy="66756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70" dirty="0"/>
              <a:t>RECHERCHE</a:t>
            </a:r>
            <a:r>
              <a:rPr spc="-260" dirty="0"/>
              <a:t> </a:t>
            </a:r>
            <a:r>
              <a:rPr spc="-280" dirty="0"/>
              <a:t>INITIALE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9532" y="3510736"/>
            <a:ext cx="85725" cy="857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9532" y="4939486"/>
            <a:ext cx="85725" cy="857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5794" y="5410974"/>
            <a:ext cx="95250" cy="95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45794" y="5887224"/>
            <a:ext cx="95250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45794" y="6363474"/>
            <a:ext cx="95250" cy="952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9532" y="7263586"/>
            <a:ext cx="85725" cy="857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496742" y="3223697"/>
            <a:ext cx="7726045" cy="425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sz="2700" spc="185" dirty="0">
                <a:latin typeface="Trebuchet MS"/>
                <a:cs typeface="Trebuchet MS"/>
              </a:rPr>
              <a:t>SIX</a:t>
            </a:r>
            <a:r>
              <a:rPr sz="2700" spc="180" dirty="0">
                <a:latin typeface="Trebuchet MS"/>
                <a:cs typeface="Trebuchet MS"/>
              </a:rPr>
              <a:t> </a:t>
            </a:r>
            <a:r>
              <a:rPr sz="2700" spc="375" dirty="0">
                <a:latin typeface="Trebuchet MS"/>
                <a:cs typeface="Trebuchet MS"/>
              </a:rPr>
              <a:t>MAISONS</a:t>
            </a:r>
            <a:r>
              <a:rPr sz="2700" spc="180" dirty="0">
                <a:latin typeface="Trebuchet MS"/>
                <a:cs typeface="Trebuchet MS"/>
              </a:rPr>
              <a:t> </a:t>
            </a:r>
            <a:r>
              <a:rPr sz="2700" spc="300" dirty="0">
                <a:latin typeface="Trebuchet MS"/>
                <a:cs typeface="Trebuchet MS"/>
              </a:rPr>
              <a:t>DE</a:t>
            </a:r>
            <a:r>
              <a:rPr sz="2700" spc="185" dirty="0">
                <a:latin typeface="Trebuchet MS"/>
                <a:cs typeface="Trebuchet MS"/>
              </a:rPr>
              <a:t> </a:t>
            </a:r>
            <a:r>
              <a:rPr sz="2700" spc="270" dirty="0">
                <a:latin typeface="Trebuchet MS"/>
                <a:cs typeface="Trebuchet MS"/>
              </a:rPr>
              <a:t>REPOS</a:t>
            </a:r>
            <a:r>
              <a:rPr sz="2700" spc="180" dirty="0">
                <a:latin typeface="Trebuchet MS"/>
                <a:cs typeface="Trebuchet MS"/>
              </a:rPr>
              <a:t> </a:t>
            </a:r>
            <a:r>
              <a:rPr sz="2700" spc="310" dirty="0">
                <a:latin typeface="Trebuchet MS"/>
                <a:cs typeface="Trebuchet MS"/>
              </a:rPr>
              <a:t>EN</a:t>
            </a:r>
            <a:r>
              <a:rPr sz="2700" spc="180" dirty="0">
                <a:latin typeface="Trebuchet MS"/>
                <a:cs typeface="Trebuchet MS"/>
              </a:rPr>
              <a:t> </a:t>
            </a:r>
            <a:r>
              <a:rPr sz="2700" spc="280" dirty="0">
                <a:latin typeface="Trebuchet MS"/>
                <a:cs typeface="Trebuchet MS"/>
              </a:rPr>
              <a:t>WALLONIE</a:t>
            </a:r>
            <a:r>
              <a:rPr sz="2700" spc="185" dirty="0">
                <a:latin typeface="Trebuchet MS"/>
                <a:cs typeface="Trebuchet MS"/>
              </a:rPr>
              <a:t> </a:t>
            </a:r>
            <a:r>
              <a:rPr sz="2700" spc="120" dirty="0">
                <a:latin typeface="Trebuchet MS"/>
                <a:cs typeface="Trebuchet MS"/>
              </a:rPr>
              <a:t>ET</a:t>
            </a:r>
            <a:r>
              <a:rPr sz="2700" spc="180" dirty="0">
                <a:latin typeface="Trebuchet MS"/>
                <a:cs typeface="Trebuchet MS"/>
              </a:rPr>
              <a:t> </a:t>
            </a:r>
            <a:r>
              <a:rPr sz="2700" spc="250" dirty="0">
                <a:latin typeface="Trebuchet MS"/>
                <a:cs typeface="Trebuchet MS"/>
              </a:rPr>
              <a:t>Á </a:t>
            </a:r>
            <a:r>
              <a:rPr sz="2700" spc="180" dirty="0">
                <a:latin typeface="Trebuchet MS"/>
                <a:cs typeface="Trebuchet MS"/>
              </a:rPr>
              <a:t>BRUXELLES,</a:t>
            </a:r>
            <a:r>
              <a:rPr sz="2700" spc="185" dirty="0">
                <a:latin typeface="Trebuchet MS"/>
                <a:cs typeface="Trebuchet MS"/>
              </a:rPr>
              <a:t> </a:t>
            </a:r>
            <a:r>
              <a:rPr sz="2700" spc="300" dirty="0">
                <a:latin typeface="Trebuchet MS"/>
                <a:cs typeface="Trebuchet MS"/>
              </a:rPr>
              <a:t>DE</a:t>
            </a:r>
            <a:r>
              <a:rPr sz="2700" spc="190" dirty="0">
                <a:latin typeface="Trebuchet MS"/>
                <a:cs typeface="Trebuchet MS"/>
              </a:rPr>
              <a:t> </a:t>
            </a:r>
            <a:r>
              <a:rPr sz="2700" spc="215" dirty="0">
                <a:latin typeface="Trebuchet MS"/>
                <a:cs typeface="Trebuchet MS"/>
              </a:rPr>
              <a:t>DIVERS</a:t>
            </a:r>
            <a:r>
              <a:rPr sz="2700" spc="190" dirty="0">
                <a:latin typeface="Trebuchet MS"/>
                <a:cs typeface="Trebuchet MS"/>
              </a:rPr>
              <a:t> </a:t>
            </a:r>
            <a:r>
              <a:rPr sz="2700" spc="229" dirty="0">
                <a:latin typeface="Trebuchet MS"/>
                <a:cs typeface="Trebuchet MS"/>
              </a:rPr>
              <a:t>SECTEURS</a:t>
            </a:r>
            <a:endParaRPr sz="2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25"/>
              </a:spcBef>
            </a:pP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700" spc="140" dirty="0">
                <a:latin typeface="Trebuchet MS"/>
                <a:cs typeface="Trebuchet MS"/>
              </a:rPr>
              <a:t>66</a:t>
            </a:r>
            <a:r>
              <a:rPr sz="2700" spc="190" dirty="0">
                <a:latin typeface="Trebuchet MS"/>
                <a:cs typeface="Trebuchet MS"/>
              </a:rPr>
              <a:t> </a:t>
            </a:r>
            <a:r>
              <a:rPr sz="2700" spc="235" dirty="0">
                <a:latin typeface="Trebuchet MS"/>
                <a:cs typeface="Trebuchet MS"/>
              </a:rPr>
              <a:t>ENTRETIENS</a:t>
            </a:r>
            <a:r>
              <a:rPr sz="2700" spc="185" dirty="0">
                <a:latin typeface="Trebuchet MS"/>
                <a:cs typeface="Trebuchet MS"/>
              </a:rPr>
              <a:t> </a:t>
            </a:r>
            <a:r>
              <a:rPr sz="2700" spc="260" dirty="0">
                <a:latin typeface="Trebuchet MS"/>
                <a:cs typeface="Trebuchet MS"/>
              </a:rPr>
              <a:t>SEMI-</a:t>
            </a:r>
            <a:r>
              <a:rPr sz="2700" spc="210" dirty="0">
                <a:latin typeface="Trebuchet MS"/>
                <a:cs typeface="Trebuchet MS"/>
              </a:rPr>
              <a:t>DIRECTIFS</a:t>
            </a:r>
            <a:r>
              <a:rPr sz="2700" spc="190" dirty="0">
                <a:latin typeface="Trebuchet MS"/>
                <a:cs typeface="Trebuchet MS"/>
              </a:rPr>
              <a:t> </a:t>
            </a:r>
            <a:r>
              <a:rPr sz="2700" spc="-50" dirty="0">
                <a:latin typeface="Trebuchet MS"/>
                <a:cs typeface="Trebuchet MS"/>
              </a:rPr>
              <a:t>:</a:t>
            </a:r>
            <a:endParaRPr sz="2700">
              <a:latin typeface="Trebuchet MS"/>
              <a:cs typeface="Trebuchet MS"/>
            </a:endParaRPr>
          </a:p>
          <a:p>
            <a:pPr marL="595630">
              <a:lnSpc>
                <a:spcPct val="100000"/>
              </a:lnSpc>
              <a:spcBef>
                <a:spcPts val="509"/>
              </a:spcBef>
            </a:pPr>
            <a:r>
              <a:rPr sz="2700" spc="80" dirty="0">
                <a:latin typeface="Trebuchet MS"/>
                <a:cs typeface="Trebuchet MS"/>
              </a:rPr>
              <a:t>6</a:t>
            </a:r>
            <a:r>
              <a:rPr sz="2700" spc="170" dirty="0">
                <a:latin typeface="Trebuchet MS"/>
                <a:cs typeface="Trebuchet MS"/>
              </a:rPr>
              <a:t> </a:t>
            </a:r>
            <a:r>
              <a:rPr sz="2700" spc="225" dirty="0">
                <a:latin typeface="Trebuchet MS"/>
                <a:cs typeface="Trebuchet MS"/>
              </a:rPr>
              <a:t>DIRECTIONS,</a:t>
            </a:r>
            <a:endParaRPr sz="2700">
              <a:latin typeface="Trebuchet MS"/>
              <a:cs typeface="Trebuchet MS"/>
            </a:endParaRPr>
          </a:p>
          <a:p>
            <a:pPr marL="595630">
              <a:lnSpc>
                <a:spcPct val="100000"/>
              </a:lnSpc>
              <a:spcBef>
                <a:spcPts val="509"/>
              </a:spcBef>
            </a:pPr>
            <a:r>
              <a:rPr sz="2700" spc="140" dirty="0">
                <a:latin typeface="Trebuchet MS"/>
                <a:cs typeface="Trebuchet MS"/>
              </a:rPr>
              <a:t>30</a:t>
            </a:r>
            <a:r>
              <a:rPr sz="2700" spc="170" dirty="0">
                <a:latin typeface="Trebuchet MS"/>
                <a:cs typeface="Trebuchet MS"/>
              </a:rPr>
              <a:t> </a:t>
            </a:r>
            <a:r>
              <a:rPr sz="2700" spc="220" dirty="0">
                <a:latin typeface="Trebuchet MS"/>
                <a:cs typeface="Trebuchet MS"/>
              </a:rPr>
              <a:t>PROFESSIONNEL·LES,</a:t>
            </a:r>
            <a:endParaRPr sz="2700">
              <a:latin typeface="Trebuchet MS"/>
              <a:cs typeface="Trebuchet MS"/>
            </a:endParaRPr>
          </a:p>
          <a:p>
            <a:pPr marL="595630">
              <a:lnSpc>
                <a:spcPct val="100000"/>
              </a:lnSpc>
              <a:spcBef>
                <a:spcPts val="509"/>
              </a:spcBef>
            </a:pPr>
            <a:r>
              <a:rPr sz="2700" spc="140" dirty="0">
                <a:latin typeface="Trebuchet MS"/>
                <a:cs typeface="Trebuchet MS"/>
              </a:rPr>
              <a:t>30</a:t>
            </a:r>
            <a:r>
              <a:rPr sz="2700" spc="170" dirty="0">
                <a:latin typeface="Trebuchet MS"/>
                <a:cs typeface="Trebuchet MS"/>
              </a:rPr>
              <a:t> </a:t>
            </a:r>
            <a:r>
              <a:rPr sz="2700" spc="210" dirty="0">
                <a:latin typeface="Trebuchet MS"/>
                <a:cs typeface="Trebuchet MS"/>
              </a:rPr>
              <a:t>RÉSIDENT·ES</a:t>
            </a:r>
            <a:endParaRPr sz="2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700" spc="290" dirty="0">
                <a:latin typeface="Trebuchet MS"/>
                <a:cs typeface="Trebuchet MS"/>
              </a:rPr>
              <a:t>OBSERVATIONS</a:t>
            </a:r>
            <a:r>
              <a:rPr sz="2700" spc="200" dirty="0">
                <a:latin typeface="Trebuchet MS"/>
                <a:cs typeface="Trebuchet MS"/>
              </a:rPr>
              <a:t> </a:t>
            </a:r>
            <a:r>
              <a:rPr sz="2700" spc="225" dirty="0">
                <a:latin typeface="Trebuchet MS"/>
                <a:cs typeface="Trebuchet MS"/>
              </a:rPr>
              <a:t>PARTICIPANTES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0093" y="2777484"/>
            <a:ext cx="7137400" cy="6110605"/>
          </a:xfrm>
          <a:prstGeom prst="rect">
            <a:avLst/>
          </a:prstGeom>
          <a:solidFill>
            <a:srgbClr val="52AC33"/>
          </a:solidFill>
        </p:spPr>
        <p:txBody>
          <a:bodyPr vert="horz" wrap="square" lIns="0" tIns="2171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10"/>
              </a:spcBef>
            </a:pPr>
            <a:endParaRPr sz="4100">
              <a:latin typeface="Times New Roman"/>
              <a:cs typeface="Times New Roman"/>
            </a:endParaRPr>
          </a:p>
          <a:p>
            <a:pPr marL="513080" marR="503555" algn="ctr">
              <a:lnSpc>
                <a:spcPct val="100600"/>
              </a:lnSpc>
            </a:pPr>
            <a:r>
              <a:rPr sz="4100" spc="-10" dirty="0">
                <a:solidFill>
                  <a:srgbClr val="FEFEFE"/>
                </a:solidFill>
                <a:latin typeface="Trebuchet MS"/>
                <a:cs typeface="Trebuchet MS"/>
              </a:rPr>
              <a:t>Sur</a:t>
            </a:r>
            <a:r>
              <a:rPr sz="4100" spc="-260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275" dirty="0">
                <a:solidFill>
                  <a:srgbClr val="FEFEFE"/>
                </a:solidFill>
                <a:latin typeface="Trebuchet MS"/>
                <a:cs typeface="Trebuchet MS"/>
              </a:rPr>
              <a:t>quels</a:t>
            </a:r>
            <a:r>
              <a:rPr sz="4100" spc="-14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290" dirty="0">
                <a:solidFill>
                  <a:srgbClr val="FEFEFE"/>
                </a:solidFill>
                <a:latin typeface="Trebuchet MS"/>
                <a:cs typeface="Trebuchet MS"/>
              </a:rPr>
              <a:t>éléments</a:t>
            </a:r>
            <a:r>
              <a:rPr sz="4100" spc="-14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335" dirty="0">
                <a:solidFill>
                  <a:srgbClr val="FEFEFE"/>
                </a:solidFill>
                <a:latin typeface="Trebuchet MS"/>
                <a:cs typeface="Trebuchet MS"/>
              </a:rPr>
              <a:t>s’appuient </a:t>
            </a:r>
            <a:r>
              <a:rPr sz="4100" spc="-229" dirty="0">
                <a:solidFill>
                  <a:srgbClr val="FEFEFE"/>
                </a:solidFill>
                <a:latin typeface="Trebuchet MS"/>
                <a:cs typeface="Trebuchet MS"/>
              </a:rPr>
              <a:t>les</a:t>
            </a:r>
            <a:r>
              <a:rPr sz="4100" spc="-7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250" dirty="0">
                <a:solidFill>
                  <a:srgbClr val="FEFEFE"/>
                </a:solidFill>
                <a:latin typeface="Trebuchet MS"/>
                <a:cs typeface="Trebuchet MS"/>
              </a:rPr>
              <a:t>professionnel·les</a:t>
            </a:r>
            <a:r>
              <a:rPr sz="4100" spc="-7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280" dirty="0">
                <a:solidFill>
                  <a:srgbClr val="FEFEFE"/>
                </a:solidFill>
                <a:latin typeface="Trebuchet MS"/>
                <a:cs typeface="Trebuchet MS"/>
              </a:rPr>
              <a:t>pour reconnaître</a:t>
            </a:r>
            <a:endParaRPr sz="4100">
              <a:latin typeface="Trebuchet MS"/>
              <a:cs typeface="Trebuchet MS"/>
            </a:endParaRPr>
          </a:p>
          <a:p>
            <a:pPr marL="749935" marR="740410" algn="ctr">
              <a:lnSpc>
                <a:spcPct val="100600"/>
              </a:lnSpc>
            </a:pPr>
            <a:r>
              <a:rPr sz="4100" spc="-210" dirty="0">
                <a:solidFill>
                  <a:srgbClr val="FEFEFE"/>
                </a:solidFill>
                <a:latin typeface="Trebuchet MS"/>
                <a:cs typeface="Trebuchet MS"/>
              </a:rPr>
              <a:t>(ou</a:t>
            </a:r>
            <a:r>
              <a:rPr sz="4100" spc="-13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235" dirty="0">
                <a:solidFill>
                  <a:srgbClr val="FEFEFE"/>
                </a:solidFill>
                <a:latin typeface="Trebuchet MS"/>
                <a:cs typeface="Trebuchet MS"/>
              </a:rPr>
              <a:t>pas)</a:t>
            </a:r>
            <a:r>
              <a:rPr sz="4100" spc="-130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350" dirty="0">
                <a:solidFill>
                  <a:srgbClr val="FEFEFE"/>
                </a:solidFill>
                <a:latin typeface="Trebuchet MS"/>
                <a:cs typeface="Trebuchet MS"/>
              </a:rPr>
              <a:t>la</a:t>
            </a:r>
            <a:r>
              <a:rPr sz="4100" spc="-130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365" dirty="0">
                <a:solidFill>
                  <a:srgbClr val="FEFEFE"/>
                </a:solidFill>
                <a:latin typeface="Trebuchet MS"/>
                <a:cs typeface="Trebuchet MS"/>
              </a:rPr>
              <a:t>capacité </a:t>
            </a:r>
            <a:r>
              <a:rPr sz="4100" spc="-295" dirty="0">
                <a:solidFill>
                  <a:srgbClr val="FEFEFE"/>
                </a:solidFill>
                <a:latin typeface="Trebuchet MS"/>
                <a:cs typeface="Trebuchet MS"/>
              </a:rPr>
              <a:t>décisionnelle</a:t>
            </a:r>
            <a:r>
              <a:rPr sz="4100" spc="-140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275" dirty="0">
                <a:solidFill>
                  <a:srgbClr val="FEFEFE"/>
                </a:solidFill>
                <a:latin typeface="Trebuchet MS"/>
                <a:cs typeface="Trebuchet MS"/>
              </a:rPr>
              <a:t>des</a:t>
            </a:r>
            <a:r>
              <a:rPr sz="4100" spc="-13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215" dirty="0">
                <a:solidFill>
                  <a:srgbClr val="FEFEFE"/>
                </a:solidFill>
                <a:latin typeface="Trebuchet MS"/>
                <a:cs typeface="Trebuchet MS"/>
              </a:rPr>
              <a:t>personnes </a:t>
            </a:r>
            <a:r>
              <a:rPr sz="4100" spc="-310" dirty="0">
                <a:solidFill>
                  <a:srgbClr val="FEFEFE"/>
                </a:solidFill>
                <a:latin typeface="Trebuchet MS"/>
                <a:cs typeface="Trebuchet MS"/>
              </a:rPr>
              <a:t>dont</a:t>
            </a:r>
            <a:r>
              <a:rPr sz="4100" spc="-13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-280" dirty="0">
                <a:solidFill>
                  <a:srgbClr val="FEFEFE"/>
                </a:solidFill>
                <a:latin typeface="Trebuchet MS"/>
                <a:cs typeface="Trebuchet MS"/>
              </a:rPr>
              <a:t>elles/ils</a:t>
            </a:r>
            <a:endParaRPr sz="4100">
              <a:latin typeface="Trebuchet MS"/>
              <a:cs typeface="Trebuchet MS"/>
            </a:endParaRPr>
          </a:p>
          <a:p>
            <a:pPr marL="1905" algn="ctr">
              <a:lnSpc>
                <a:spcPct val="100000"/>
              </a:lnSpc>
              <a:spcBef>
                <a:spcPts val="30"/>
              </a:spcBef>
            </a:pPr>
            <a:r>
              <a:rPr sz="4100" spc="-315" dirty="0">
                <a:solidFill>
                  <a:srgbClr val="FEFEFE"/>
                </a:solidFill>
                <a:latin typeface="Trebuchet MS"/>
                <a:cs typeface="Trebuchet MS"/>
              </a:rPr>
              <a:t>s’occupent</a:t>
            </a:r>
            <a:r>
              <a:rPr sz="4100" spc="-130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4100" spc="235" dirty="0">
                <a:solidFill>
                  <a:srgbClr val="FEFEFE"/>
                </a:solidFill>
                <a:latin typeface="Trebuchet MS"/>
                <a:cs typeface="Trebuchet MS"/>
              </a:rPr>
              <a:t>?</a:t>
            </a:r>
            <a:endParaRPr sz="4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5" dirty="0"/>
              <a:t>Résultats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2525" y="3570112"/>
            <a:ext cx="95250" cy="952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2525" y="5056012"/>
            <a:ext cx="95250" cy="95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2525" y="6541912"/>
            <a:ext cx="95250" cy="952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756185" y="3293951"/>
            <a:ext cx="10101580" cy="5537029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588770" marR="253365">
              <a:lnSpc>
                <a:spcPct val="101600"/>
              </a:lnSpc>
              <a:spcBef>
                <a:spcPts val="35"/>
              </a:spcBef>
            </a:pPr>
            <a:r>
              <a:rPr sz="3200" spc="50" dirty="0">
                <a:latin typeface="Trebuchet MS"/>
                <a:cs typeface="Trebuchet MS"/>
              </a:rPr>
              <a:t>Autonomie</a:t>
            </a:r>
            <a:r>
              <a:rPr sz="3200" spc="-55" dirty="0">
                <a:latin typeface="Trebuchet MS"/>
                <a:cs typeface="Trebuchet MS"/>
              </a:rPr>
              <a:t> </a:t>
            </a:r>
            <a:r>
              <a:rPr sz="3200" spc="-35" dirty="0">
                <a:latin typeface="Trebuchet MS"/>
                <a:cs typeface="Trebuchet MS"/>
              </a:rPr>
              <a:t>fonctionnelle</a:t>
            </a:r>
            <a:r>
              <a:rPr sz="3200" spc="-5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et</a:t>
            </a:r>
            <a:r>
              <a:rPr sz="3200" spc="-5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indépendance</a:t>
            </a:r>
            <a:r>
              <a:rPr sz="3200" spc="-50" dirty="0">
                <a:latin typeface="Trebuchet MS"/>
                <a:cs typeface="Trebuchet MS"/>
              </a:rPr>
              <a:t> </a:t>
            </a:r>
            <a:r>
              <a:rPr sz="3200" spc="35" dirty="0">
                <a:latin typeface="Trebuchet MS"/>
                <a:cs typeface="Trebuchet MS"/>
              </a:rPr>
              <a:t>Vs </a:t>
            </a:r>
            <a:r>
              <a:rPr sz="3200" dirty="0">
                <a:latin typeface="Trebuchet MS"/>
                <a:cs typeface="Trebuchet MS"/>
              </a:rPr>
              <a:t>autonomie </a:t>
            </a:r>
            <a:r>
              <a:rPr sz="3200" spc="-10" dirty="0">
                <a:latin typeface="Trebuchet MS"/>
                <a:cs typeface="Trebuchet MS"/>
              </a:rPr>
              <a:t>décisionnelle</a:t>
            </a:r>
            <a:endParaRPr sz="3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3200" dirty="0">
              <a:latin typeface="Trebuchet MS"/>
              <a:cs typeface="Trebuchet MS"/>
            </a:endParaRPr>
          </a:p>
          <a:p>
            <a:pPr marL="1588770" marR="5080">
              <a:lnSpc>
                <a:spcPct val="101600"/>
              </a:lnSpc>
            </a:pPr>
            <a:r>
              <a:rPr sz="3200" spc="-30" dirty="0">
                <a:latin typeface="Trebuchet MS"/>
                <a:cs typeface="Trebuchet MS"/>
              </a:rPr>
              <a:t>Différence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spc="-35" dirty="0">
                <a:latin typeface="Trebuchet MS"/>
                <a:cs typeface="Trebuchet MS"/>
              </a:rPr>
              <a:t>entre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spc="-25" dirty="0">
                <a:latin typeface="Trebuchet MS"/>
                <a:cs typeface="Trebuchet MS"/>
              </a:rPr>
              <a:t>capacité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cognitive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et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capacité décisionnelle.</a:t>
            </a:r>
            <a:endParaRPr sz="3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3200" dirty="0">
              <a:latin typeface="Trebuchet MS"/>
              <a:cs typeface="Trebuchet MS"/>
            </a:endParaRPr>
          </a:p>
          <a:p>
            <a:pPr marL="1588770" marR="104139">
              <a:lnSpc>
                <a:spcPct val="101600"/>
              </a:lnSpc>
            </a:pPr>
            <a:r>
              <a:rPr sz="3200" spc="50" dirty="0">
                <a:latin typeface="Trebuchet MS"/>
                <a:cs typeface="Trebuchet MS"/>
              </a:rPr>
              <a:t>Compétences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spc="-55" dirty="0">
                <a:latin typeface="Trebuchet MS"/>
                <a:cs typeface="Trebuchet MS"/>
              </a:rPr>
              <a:t>relationnelles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et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sensibles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spc="-20" dirty="0">
                <a:latin typeface="Trebuchet MS"/>
                <a:cs typeface="Trebuchet MS"/>
              </a:rPr>
              <a:t>sont </a:t>
            </a:r>
            <a:r>
              <a:rPr sz="3200" spc="-45" dirty="0">
                <a:latin typeface="Trebuchet MS"/>
                <a:cs typeface="Trebuchet MS"/>
              </a:rPr>
              <a:t>centrales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-90" dirty="0">
                <a:latin typeface="Trebuchet MS"/>
                <a:cs typeface="Trebuchet MS"/>
              </a:rPr>
              <a:t>(ce</a:t>
            </a:r>
            <a:r>
              <a:rPr sz="3200" spc="-6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qui</a:t>
            </a:r>
            <a:r>
              <a:rPr sz="3200" spc="-60" dirty="0">
                <a:latin typeface="Trebuchet MS"/>
                <a:cs typeface="Trebuchet MS"/>
              </a:rPr>
              <a:t> </a:t>
            </a:r>
            <a:r>
              <a:rPr sz="3200" spc="60" dirty="0">
                <a:latin typeface="Trebuchet MS"/>
                <a:cs typeface="Trebuchet MS"/>
              </a:rPr>
              <a:t>nous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éloigne</a:t>
            </a:r>
            <a:r>
              <a:rPr sz="3200" spc="-60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du</a:t>
            </a:r>
            <a:r>
              <a:rPr sz="3200" spc="-60" dirty="0">
                <a:latin typeface="Trebuchet MS"/>
                <a:cs typeface="Trebuchet MS"/>
              </a:rPr>
              <a:t> </a:t>
            </a:r>
            <a:r>
              <a:rPr sz="3200" spc="-40" dirty="0">
                <a:latin typeface="Trebuchet MS"/>
                <a:cs typeface="Trebuchet MS"/>
              </a:rPr>
              <a:t>quantifiable)</a:t>
            </a:r>
            <a:endParaRPr sz="3200" dirty="0">
              <a:latin typeface="Trebuchet MS"/>
              <a:cs typeface="Trebuchet MS"/>
            </a:endParaRPr>
          </a:p>
          <a:p>
            <a:pPr marL="1588770" marR="231140">
              <a:lnSpc>
                <a:spcPts val="3900"/>
              </a:lnSpc>
              <a:spcBef>
                <a:spcPts val="140"/>
              </a:spcBef>
            </a:pPr>
            <a:r>
              <a:rPr sz="3200" spc="215" dirty="0">
                <a:latin typeface="Trebuchet MS"/>
                <a:cs typeface="Trebuchet MS"/>
              </a:rPr>
              <a:t>=&gt;Le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contexte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-55" dirty="0">
                <a:latin typeface="Trebuchet MS"/>
                <a:cs typeface="Trebuchet MS"/>
              </a:rPr>
              <a:t>relationnel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et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l'environnement </a:t>
            </a:r>
            <a:r>
              <a:rPr sz="3200" spc="-55" dirty="0">
                <a:latin typeface="Trebuchet MS"/>
                <a:cs typeface="Trebuchet MS"/>
              </a:rPr>
              <a:t>influencent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40" dirty="0">
                <a:latin typeface="Trebuchet MS"/>
                <a:cs typeface="Trebuchet MS"/>
              </a:rPr>
              <a:t>significativement</a:t>
            </a:r>
            <a:r>
              <a:rPr sz="3200" spc="-80" dirty="0">
                <a:latin typeface="Trebuchet MS"/>
                <a:cs typeface="Trebuchet MS"/>
              </a:rPr>
              <a:t> </a:t>
            </a:r>
            <a:r>
              <a:rPr sz="3200" spc="-20" dirty="0">
                <a:latin typeface="Trebuchet MS"/>
                <a:cs typeface="Trebuchet MS"/>
              </a:rPr>
              <a:t>le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processus</a:t>
            </a:r>
            <a:r>
              <a:rPr sz="3200" spc="-80" dirty="0">
                <a:latin typeface="Trebuchet MS"/>
                <a:cs typeface="Trebuchet MS"/>
              </a:rPr>
              <a:t> </a:t>
            </a:r>
            <a:r>
              <a:rPr sz="3200" spc="60" dirty="0">
                <a:latin typeface="Trebuchet MS"/>
                <a:cs typeface="Trebuchet MS"/>
              </a:rPr>
              <a:t>de </a:t>
            </a:r>
            <a:r>
              <a:rPr sz="3200" spc="-10" dirty="0">
                <a:latin typeface="Trebuchet MS"/>
                <a:cs typeface="Trebuchet MS"/>
              </a:rPr>
              <a:t>reconnaissance</a:t>
            </a:r>
            <a:r>
              <a:rPr sz="3200" spc="-145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de</a:t>
            </a:r>
            <a:r>
              <a:rPr sz="3200" spc="-140" dirty="0">
                <a:latin typeface="Trebuchet MS"/>
                <a:cs typeface="Trebuchet MS"/>
              </a:rPr>
              <a:t> </a:t>
            </a:r>
            <a:r>
              <a:rPr sz="3200" spc="-65" dirty="0">
                <a:latin typeface="Trebuchet MS"/>
                <a:cs typeface="Trebuchet MS"/>
              </a:rPr>
              <a:t>la</a:t>
            </a:r>
            <a:r>
              <a:rPr sz="3200" spc="-140" dirty="0">
                <a:latin typeface="Trebuchet MS"/>
                <a:cs typeface="Trebuchet MS"/>
              </a:rPr>
              <a:t> </a:t>
            </a:r>
            <a:r>
              <a:rPr sz="3200" spc="-25" dirty="0">
                <a:latin typeface="Trebuchet MS"/>
                <a:cs typeface="Trebuchet MS"/>
              </a:rPr>
              <a:t>capacité</a:t>
            </a:r>
            <a:r>
              <a:rPr sz="3200" spc="-140" dirty="0">
                <a:latin typeface="Trebuchet MS"/>
                <a:cs typeface="Trebuchet MS"/>
              </a:rPr>
              <a:t> </a:t>
            </a:r>
            <a:r>
              <a:rPr sz="3200" spc="-10" dirty="0" err="1">
                <a:latin typeface="Trebuchet MS"/>
                <a:cs typeface="Trebuchet MS"/>
              </a:rPr>
              <a:t>décisionnelle</a:t>
            </a:r>
            <a:r>
              <a:rPr sz="3200" spc="-10" dirty="0">
                <a:latin typeface="Trebuchet MS"/>
                <a:cs typeface="Trebuchet MS"/>
              </a:rPr>
              <a:t>.</a:t>
            </a:r>
            <a:endParaRPr sz="3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5" dirty="0"/>
              <a:t>Résultats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608132" y="3376248"/>
            <a:ext cx="7500620" cy="49707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471170">
              <a:lnSpc>
                <a:spcPct val="101600"/>
              </a:lnSpc>
              <a:spcBef>
                <a:spcPts val="35"/>
              </a:spcBef>
            </a:pPr>
            <a:r>
              <a:rPr sz="3200" dirty="0">
                <a:latin typeface="Trebuchet MS"/>
                <a:cs typeface="Trebuchet MS"/>
              </a:rPr>
              <a:t>Contraintes</a:t>
            </a:r>
            <a:r>
              <a:rPr sz="3200" spc="-10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à</a:t>
            </a:r>
            <a:r>
              <a:rPr sz="3200" spc="-10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assumer</a:t>
            </a:r>
            <a:r>
              <a:rPr sz="3200" spc="-10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en</a:t>
            </a:r>
            <a:r>
              <a:rPr sz="3200" spc="-100" dirty="0">
                <a:latin typeface="Trebuchet MS"/>
                <a:cs typeface="Trebuchet MS"/>
              </a:rPr>
              <a:t> </a:t>
            </a:r>
            <a:r>
              <a:rPr sz="3200" spc="340" dirty="0">
                <a:latin typeface="Trebuchet MS"/>
                <a:cs typeface="Trebuchet MS"/>
              </a:rPr>
              <a:t>MR</a:t>
            </a:r>
            <a:r>
              <a:rPr sz="3200" spc="-10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et</a:t>
            </a:r>
            <a:r>
              <a:rPr sz="3200" spc="-105" dirty="0">
                <a:latin typeface="Trebuchet MS"/>
                <a:cs typeface="Trebuchet MS"/>
              </a:rPr>
              <a:t> </a:t>
            </a:r>
            <a:r>
              <a:rPr sz="3200" spc="300" dirty="0">
                <a:latin typeface="Trebuchet MS"/>
                <a:cs typeface="Trebuchet MS"/>
              </a:rPr>
              <a:t>MRS</a:t>
            </a:r>
            <a:r>
              <a:rPr sz="3200" spc="-100" dirty="0">
                <a:latin typeface="Trebuchet MS"/>
                <a:cs typeface="Trebuchet MS"/>
              </a:rPr>
              <a:t> </a:t>
            </a:r>
            <a:r>
              <a:rPr sz="3200" spc="-345" dirty="0">
                <a:latin typeface="Trebuchet MS"/>
                <a:cs typeface="Trebuchet MS"/>
              </a:rPr>
              <a:t>: </a:t>
            </a:r>
            <a:r>
              <a:rPr sz="3200" dirty="0">
                <a:latin typeface="Trebuchet MS"/>
                <a:cs typeface="Trebuchet MS"/>
              </a:rPr>
              <a:t>Vie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en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spc="-100" dirty="0">
                <a:latin typeface="Trebuchet MS"/>
                <a:cs typeface="Trebuchet MS"/>
              </a:rPr>
              <a:t>collectivité,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spc="-20" dirty="0">
                <a:latin typeface="Trebuchet MS"/>
                <a:cs typeface="Trebuchet MS"/>
              </a:rPr>
              <a:t>etc.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3200">
              <a:latin typeface="Trebuchet MS"/>
              <a:cs typeface="Trebuchet MS"/>
            </a:endParaRPr>
          </a:p>
          <a:p>
            <a:pPr marL="12700" marR="101600">
              <a:lnSpc>
                <a:spcPct val="101600"/>
              </a:lnSpc>
            </a:pPr>
            <a:r>
              <a:rPr sz="3200" dirty="0">
                <a:latin typeface="Trebuchet MS"/>
                <a:cs typeface="Trebuchet MS"/>
              </a:rPr>
              <a:t>Importance</a:t>
            </a:r>
            <a:r>
              <a:rPr sz="3200" spc="-114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de</a:t>
            </a:r>
            <a:r>
              <a:rPr sz="3200" spc="-114" dirty="0">
                <a:latin typeface="Trebuchet MS"/>
                <a:cs typeface="Trebuchet MS"/>
              </a:rPr>
              <a:t> </a:t>
            </a:r>
            <a:r>
              <a:rPr sz="3200" spc="-60" dirty="0">
                <a:latin typeface="Trebuchet MS"/>
                <a:cs typeface="Trebuchet MS"/>
              </a:rPr>
              <a:t>mettre</a:t>
            </a:r>
            <a:r>
              <a:rPr sz="3200" spc="-11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en</a:t>
            </a:r>
            <a:r>
              <a:rPr sz="3200" spc="-114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place</a:t>
            </a:r>
            <a:r>
              <a:rPr sz="3200" spc="-110" dirty="0">
                <a:latin typeface="Trebuchet MS"/>
                <a:cs typeface="Trebuchet MS"/>
              </a:rPr>
              <a:t> </a:t>
            </a:r>
            <a:r>
              <a:rPr sz="3200" spc="45" dirty="0">
                <a:latin typeface="Trebuchet MS"/>
                <a:cs typeface="Trebuchet MS"/>
              </a:rPr>
              <a:t>des </a:t>
            </a:r>
            <a:r>
              <a:rPr sz="3200" dirty="0">
                <a:latin typeface="Trebuchet MS"/>
                <a:cs typeface="Trebuchet MS"/>
              </a:rPr>
              <a:t>contextes</a:t>
            </a:r>
            <a:r>
              <a:rPr sz="3200" spc="-125" dirty="0">
                <a:latin typeface="Trebuchet MS"/>
                <a:cs typeface="Trebuchet MS"/>
              </a:rPr>
              <a:t> </a:t>
            </a:r>
            <a:r>
              <a:rPr sz="3200" spc="-50" dirty="0">
                <a:latin typeface="Trebuchet MS"/>
                <a:cs typeface="Trebuchet MS"/>
              </a:rPr>
              <a:t>encapacitants,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qui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permettent </a:t>
            </a:r>
            <a:r>
              <a:rPr sz="3200" dirty="0">
                <a:latin typeface="Trebuchet MS"/>
                <a:cs typeface="Trebuchet MS"/>
              </a:rPr>
              <a:t>aux</a:t>
            </a:r>
            <a:r>
              <a:rPr sz="3200" spc="-1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personnes</a:t>
            </a:r>
            <a:r>
              <a:rPr sz="3200" spc="-10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de</a:t>
            </a:r>
            <a:r>
              <a:rPr sz="3200" spc="-15" dirty="0">
                <a:latin typeface="Trebuchet MS"/>
                <a:cs typeface="Trebuchet MS"/>
              </a:rPr>
              <a:t> </a:t>
            </a:r>
            <a:r>
              <a:rPr sz="3200" spc="-55" dirty="0">
                <a:latin typeface="Trebuchet MS"/>
                <a:cs typeface="Trebuchet MS"/>
              </a:rPr>
              <a:t>rester</a:t>
            </a:r>
            <a:r>
              <a:rPr sz="3200" spc="-10" dirty="0">
                <a:latin typeface="Trebuchet MS"/>
                <a:cs typeface="Trebuchet MS"/>
              </a:rPr>
              <a:t> </a:t>
            </a:r>
            <a:r>
              <a:rPr sz="3200" spc="-20" dirty="0">
                <a:latin typeface="Trebuchet MS"/>
                <a:cs typeface="Trebuchet MS"/>
              </a:rPr>
              <a:t>acteur/actrices </a:t>
            </a:r>
            <a:r>
              <a:rPr sz="3200" spc="85" dirty="0">
                <a:latin typeface="Trebuchet MS"/>
                <a:cs typeface="Trebuchet MS"/>
              </a:rPr>
              <a:t>du</a:t>
            </a:r>
            <a:r>
              <a:rPr sz="3200" spc="-14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système</a:t>
            </a:r>
            <a:r>
              <a:rPr sz="3200" spc="-13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qui</a:t>
            </a:r>
            <a:r>
              <a:rPr sz="3200" spc="-14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les</a:t>
            </a:r>
            <a:r>
              <a:rPr sz="3200" spc="-135" dirty="0">
                <a:latin typeface="Trebuchet MS"/>
                <a:cs typeface="Trebuchet MS"/>
              </a:rPr>
              <a:t> </a:t>
            </a:r>
            <a:r>
              <a:rPr sz="3200" spc="-35" dirty="0">
                <a:latin typeface="Trebuchet MS"/>
                <a:cs typeface="Trebuchet MS"/>
              </a:rPr>
              <a:t>environne,</a:t>
            </a:r>
            <a:r>
              <a:rPr sz="3200" spc="-13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et</a:t>
            </a:r>
            <a:r>
              <a:rPr sz="3200" spc="-140" dirty="0">
                <a:latin typeface="Trebuchet MS"/>
                <a:cs typeface="Trebuchet MS"/>
              </a:rPr>
              <a:t> </a:t>
            </a:r>
            <a:r>
              <a:rPr sz="3200" spc="40" dirty="0">
                <a:latin typeface="Trebuchet MS"/>
                <a:cs typeface="Trebuchet MS"/>
              </a:rPr>
              <a:t>non </a:t>
            </a:r>
            <a:r>
              <a:rPr sz="3200" spc="-10" dirty="0">
                <a:latin typeface="Trebuchet MS"/>
                <a:cs typeface="Trebuchet MS"/>
              </a:rPr>
              <a:t>seulement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spc="-45" dirty="0">
                <a:latin typeface="Trebuchet MS"/>
                <a:cs typeface="Trebuchet MS"/>
              </a:rPr>
              <a:t>bénéficiaires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de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spc="-90" dirty="0">
                <a:latin typeface="Trebuchet MS"/>
                <a:cs typeface="Trebuchet MS"/>
              </a:rPr>
              <a:t>celui-</a:t>
            </a:r>
            <a:r>
              <a:rPr sz="3200" spc="-25" dirty="0">
                <a:latin typeface="Trebuchet MS"/>
                <a:cs typeface="Trebuchet MS"/>
              </a:rPr>
              <a:t>ci.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3200" spc="120" dirty="0">
                <a:latin typeface="Trebuchet MS"/>
                <a:cs typeface="Trebuchet MS"/>
              </a:rPr>
              <a:t>Se</a:t>
            </a:r>
            <a:r>
              <a:rPr sz="3200" spc="-140" dirty="0">
                <a:latin typeface="Trebuchet MS"/>
                <a:cs typeface="Trebuchet MS"/>
              </a:rPr>
              <a:t> </a:t>
            </a:r>
            <a:r>
              <a:rPr sz="3200" spc="-25" dirty="0">
                <a:latin typeface="Trebuchet MS"/>
                <a:cs typeface="Trebuchet MS"/>
              </a:rPr>
              <a:t>décentrer</a:t>
            </a:r>
            <a:r>
              <a:rPr sz="3200" spc="-135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de</a:t>
            </a:r>
            <a:r>
              <a:rPr sz="3200" spc="-135" dirty="0">
                <a:latin typeface="Trebuchet MS"/>
                <a:cs typeface="Trebuchet MS"/>
              </a:rPr>
              <a:t> </a:t>
            </a:r>
            <a:r>
              <a:rPr sz="3200" spc="-65" dirty="0">
                <a:latin typeface="Trebuchet MS"/>
                <a:cs typeface="Trebuchet MS"/>
              </a:rPr>
              <a:t>la</a:t>
            </a:r>
            <a:r>
              <a:rPr sz="3200" spc="-135" dirty="0">
                <a:latin typeface="Trebuchet MS"/>
                <a:cs typeface="Trebuchet MS"/>
              </a:rPr>
              <a:t> </a:t>
            </a:r>
            <a:r>
              <a:rPr sz="3200" spc="-25" dirty="0">
                <a:latin typeface="Trebuchet MS"/>
                <a:cs typeface="Trebuchet MS"/>
              </a:rPr>
              <a:t>capacité</a:t>
            </a:r>
            <a:r>
              <a:rPr sz="3200" spc="-13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décisionnelle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5" dirty="0"/>
              <a:t>Résultats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344493" y="3376248"/>
            <a:ext cx="4761230" cy="24942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35"/>
              </a:spcBef>
            </a:pPr>
            <a:r>
              <a:rPr sz="3200" dirty="0">
                <a:latin typeface="Trebuchet MS"/>
                <a:cs typeface="Trebuchet MS"/>
              </a:rPr>
              <a:t>C’est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spc="-20" dirty="0">
                <a:latin typeface="Trebuchet MS"/>
                <a:cs typeface="Trebuchet MS"/>
              </a:rPr>
              <a:t>important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spc="60" dirty="0">
                <a:latin typeface="Trebuchet MS"/>
                <a:cs typeface="Trebuchet MS"/>
              </a:rPr>
              <a:t>que</a:t>
            </a:r>
            <a:r>
              <a:rPr sz="3200" spc="-120" dirty="0">
                <a:latin typeface="Trebuchet MS"/>
                <a:cs typeface="Trebuchet MS"/>
              </a:rPr>
              <a:t> </a:t>
            </a:r>
            <a:r>
              <a:rPr sz="3200" spc="-25" dirty="0">
                <a:latin typeface="Trebuchet MS"/>
                <a:cs typeface="Trebuchet MS"/>
              </a:rPr>
              <a:t>les </a:t>
            </a:r>
            <a:r>
              <a:rPr sz="3200" spc="-10" dirty="0">
                <a:latin typeface="Trebuchet MS"/>
                <a:cs typeface="Trebuchet MS"/>
              </a:rPr>
              <a:t>analyses</a:t>
            </a:r>
            <a:r>
              <a:rPr sz="3200" spc="-18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soit</a:t>
            </a:r>
            <a:r>
              <a:rPr sz="3200" spc="-18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transmises </a:t>
            </a:r>
            <a:r>
              <a:rPr sz="3200" dirty="0">
                <a:latin typeface="Trebuchet MS"/>
                <a:cs typeface="Trebuchet MS"/>
              </a:rPr>
              <a:t>aux</a:t>
            </a:r>
            <a:r>
              <a:rPr sz="3200" spc="-10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personnes</a:t>
            </a:r>
            <a:r>
              <a:rPr sz="3200" spc="800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concernées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445" dirty="0">
                <a:latin typeface="Trebuchet MS"/>
                <a:cs typeface="Trebuchet MS"/>
              </a:rPr>
              <a:t>=&gt;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choix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-20" dirty="0">
                <a:latin typeface="Trebuchet MS"/>
                <a:cs typeface="Trebuchet MS"/>
              </a:rPr>
              <a:t>d’un </a:t>
            </a:r>
            <a:r>
              <a:rPr sz="3200" spc="70" dirty="0">
                <a:latin typeface="Trebuchet MS"/>
                <a:cs typeface="Trebuchet MS"/>
              </a:rPr>
              <a:t>guide</a:t>
            </a:r>
            <a:r>
              <a:rPr sz="3200" spc="-60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illustré</a:t>
            </a:r>
            <a:endParaRPr sz="3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60" dirty="0"/>
              <a:t>Recherche</a:t>
            </a:r>
            <a:r>
              <a:rPr spc="-285" dirty="0"/>
              <a:t> </a:t>
            </a:r>
            <a:r>
              <a:rPr spc="-540" dirty="0"/>
              <a:t>relative</a:t>
            </a:r>
            <a:r>
              <a:rPr spc="-285" dirty="0"/>
              <a:t> </a:t>
            </a:r>
            <a:r>
              <a:rPr spc="-390" dirty="0"/>
              <a:t>aux</a:t>
            </a:r>
            <a:r>
              <a:rPr spc="-280" dirty="0"/>
              <a:t> </a:t>
            </a:r>
            <a:r>
              <a:rPr spc="-445" dirty="0"/>
              <a:t>outils</a:t>
            </a:r>
          </a:p>
        </p:txBody>
      </p:sp>
      <p:grpSp>
        <p:nvGrpSpPr>
          <p:cNvPr id="2" name="object 2"/>
          <p:cNvGrpSpPr/>
          <p:nvPr/>
        </p:nvGrpSpPr>
        <p:grpSpPr>
          <a:xfrm>
            <a:off x="738197" y="3379011"/>
            <a:ext cx="11201400" cy="5780405"/>
            <a:chOff x="738197" y="3379011"/>
            <a:chExt cx="11201400" cy="5780405"/>
          </a:xfrm>
        </p:grpSpPr>
        <p:sp>
          <p:nvSpPr>
            <p:cNvPr id="3" name="object 3"/>
            <p:cNvSpPr/>
            <p:nvPr/>
          </p:nvSpPr>
          <p:spPr>
            <a:xfrm>
              <a:off x="738197" y="6073152"/>
              <a:ext cx="8013065" cy="3086100"/>
            </a:xfrm>
            <a:custGeom>
              <a:avLst/>
              <a:gdLst/>
              <a:ahLst/>
              <a:cxnLst/>
              <a:rect l="l" t="t" r="r" b="b"/>
              <a:pathLst>
                <a:path w="8013065" h="3086100">
                  <a:moveTo>
                    <a:pt x="8012689" y="3086100"/>
                  </a:moveTo>
                  <a:lnTo>
                    <a:pt x="0" y="3086100"/>
                  </a:lnTo>
                  <a:lnTo>
                    <a:pt x="0" y="0"/>
                  </a:lnTo>
                  <a:lnTo>
                    <a:pt x="8012689" y="0"/>
                  </a:lnTo>
                  <a:lnTo>
                    <a:pt x="8012689" y="3086100"/>
                  </a:lnTo>
                  <a:close/>
                </a:path>
              </a:pathLst>
            </a:custGeom>
            <a:solidFill>
              <a:srgbClr val="EF7D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26632" y="6981958"/>
              <a:ext cx="7433309" cy="0"/>
            </a:xfrm>
            <a:custGeom>
              <a:avLst/>
              <a:gdLst/>
              <a:ahLst/>
              <a:cxnLst/>
              <a:rect l="l" t="t" r="r" b="b"/>
              <a:pathLst>
                <a:path w="7433309">
                  <a:moveTo>
                    <a:pt x="0" y="0"/>
                  </a:moveTo>
                  <a:lnTo>
                    <a:pt x="7433042" y="0"/>
                  </a:lnTo>
                </a:path>
              </a:pathLst>
            </a:custGeom>
            <a:ln w="38099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0888" y="3379011"/>
              <a:ext cx="4638674" cy="37433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4086" y="4767662"/>
              <a:ext cx="95250" cy="952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4086" y="5262962"/>
              <a:ext cx="95250" cy="9524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37845">
              <a:lnSpc>
                <a:spcPct val="101600"/>
              </a:lnSpc>
              <a:spcBef>
                <a:spcPts val="35"/>
              </a:spcBef>
            </a:pPr>
            <a:r>
              <a:rPr spc="-45" dirty="0"/>
              <a:t>Focus-</a:t>
            </a:r>
            <a:r>
              <a:rPr spc="60" dirty="0"/>
              <a:t>groupes</a:t>
            </a:r>
            <a:r>
              <a:rPr spc="5" dirty="0"/>
              <a:t> </a:t>
            </a:r>
            <a:r>
              <a:rPr dirty="0"/>
              <a:t>dans</a:t>
            </a:r>
            <a:r>
              <a:rPr spc="5" dirty="0"/>
              <a:t> </a:t>
            </a:r>
            <a:r>
              <a:rPr dirty="0"/>
              <a:t>les</a:t>
            </a:r>
            <a:r>
              <a:rPr spc="10" dirty="0"/>
              <a:t> </a:t>
            </a:r>
            <a:r>
              <a:rPr spc="-20" dirty="0"/>
              <a:t>institutions partenaires</a:t>
            </a:r>
            <a:r>
              <a:rPr spc="-185" dirty="0"/>
              <a:t> </a:t>
            </a:r>
            <a:r>
              <a:rPr spc="-50" dirty="0"/>
              <a:t>:</a:t>
            </a: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pc="-50" dirty="0"/>
          </a:p>
          <a:p>
            <a:pPr marL="702945">
              <a:lnSpc>
                <a:spcPct val="100000"/>
              </a:lnSpc>
            </a:pPr>
            <a:r>
              <a:rPr b="0" spc="100" dirty="0">
                <a:solidFill>
                  <a:srgbClr val="000000"/>
                </a:solidFill>
                <a:latin typeface="Trebuchet MS"/>
                <a:cs typeface="Trebuchet MS"/>
              </a:rPr>
              <a:t>6</a:t>
            </a:r>
            <a:r>
              <a:rPr b="0" spc="-9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à</a:t>
            </a:r>
            <a:r>
              <a:rPr b="0" spc="-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100" dirty="0">
                <a:solidFill>
                  <a:srgbClr val="000000"/>
                </a:solidFill>
                <a:latin typeface="Trebuchet MS"/>
                <a:cs typeface="Trebuchet MS"/>
              </a:rPr>
              <a:t>8</a:t>
            </a:r>
            <a:r>
              <a:rPr b="0" spc="-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professionnel·les</a:t>
            </a:r>
          </a:p>
          <a:p>
            <a:pPr marL="702945">
              <a:lnSpc>
                <a:spcPct val="100000"/>
              </a:lnSpc>
              <a:spcBef>
                <a:spcPts val="60"/>
              </a:spcBef>
            </a:pPr>
            <a:r>
              <a:rPr b="0" spc="100" dirty="0">
                <a:solidFill>
                  <a:srgbClr val="000000"/>
                </a:solidFill>
                <a:latin typeface="Trebuchet MS"/>
                <a:cs typeface="Trebuchet MS"/>
              </a:rPr>
              <a:t>2</a:t>
            </a:r>
            <a:r>
              <a:rPr b="0" spc="-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animateurs/animatrices</a:t>
            </a:r>
          </a:p>
          <a:p>
            <a:pPr>
              <a:lnSpc>
                <a:spcPct val="100000"/>
              </a:lnSpc>
              <a:spcBef>
                <a:spcPts val="2565"/>
              </a:spcBef>
            </a:pPr>
            <a:endParaRPr b="0" spc="-25" dirty="0">
              <a:solidFill>
                <a:srgbClr val="00000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pc="-10" dirty="0">
                <a:solidFill>
                  <a:srgbClr val="FFFFFF"/>
                </a:solidFill>
              </a:rPr>
              <a:t>Objectif</a:t>
            </a:r>
          </a:p>
          <a:p>
            <a:pPr marL="43180" marR="5080">
              <a:lnSpc>
                <a:spcPct val="100000"/>
              </a:lnSpc>
              <a:spcBef>
                <a:spcPts val="3440"/>
              </a:spcBef>
            </a:pPr>
            <a:r>
              <a:rPr sz="3500" b="0" dirty="0">
                <a:solidFill>
                  <a:srgbClr val="FEFEFE"/>
                </a:solidFill>
                <a:latin typeface="Trebuchet MS"/>
                <a:cs typeface="Trebuchet MS"/>
              </a:rPr>
              <a:t>Questionner</a:t>
            </a:r>
            <a:r>
              <a:rPr sz="3500" b="0" spc="-4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3500" b="0" dirty="0">
                <a:solidFill>
                  <a:srgbClr val="FEFEFE"/>
                </a:solidFill>
                <a:latin typeface="Trebuchet MS"/>
                <a:cs typeface="Trebuchet MS"/>
              </a:rPr>
              <a:t>les</a:t>
            </a:r>
            <a:r>
              <a:rPr sz="3500" b="0" spc="-4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3500" b="0" spc="-25" dirty="0">
                <a:solidFill>
                  <a:srgbClr val="FEFEFE"/>
                </a:solidFill>
                <a:latin typeface="Trebuchet MS"/>
                <a:cs typeface="Trebuchet MS"/>
              </a:rPr>
              <a:t>outils</a:t>
            </a:r>
            <a:r>
              <a:rPr sz="3500" b="0" spc="-4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3500" b="0" spc="-25" dirty="0">
                <a:solidFill>
                  <a:srgbClr val="FEFEFE"/>
                </a:solidFill>
                <a:latin typeface="Trebuchet MS"/>
                <a:cs typeface="Trebuchet MS"/>
              </a:rPr>
              <a:t>en </a:t>
            </a:r>
            <a:r>
              <a:rPr sz="3500" b="0" spc="-40" dirty="0">
                <a:solidFill>
                  <a:srgbClr val="FEFEFE"/>
                </a:solidFill>
                <a:latin typeface="Trebuchet MS"/>
                <a:cs typeface="Trebuchet MS"/>
              </a:rPr>
              <a:t>construction,</a:t>
            </a:r>
            <a:r>
              <a:rPr sz="3500" b="0" spc="-145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3500" b="0" dirty="0">
                <a:solidFill>
                  <a:srgbClr val="FEFEFE"/>
                </a:solidFill>
                <a:latin typeface="Trebuchet MS"/>
                <a:cs typeface="Trebuchet MS"/>
              </a:rPr>
              <a:t>en</a:t>
            </a:r>
            <a:r>
              <a:rPr sz="3500" b="0" spc="-140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3500" b="0" spc="-80" dirty="0">
                <a:solidFill>
                  <a:srgbClr val="FEFEFE"/>
                </a:solidFill>
                <a:latin typeface="Trebuchet MS"/>
                <a:cs typeface="Trebuchet MS"/>
              </a:rPr>
              <a:t>particulier</a:t>
            </a:r>
            <a:r>
              <a:rPr sz="3500" b="0" spc="-140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3500" b="0" spc="-20" dirty="0">
                <a:solidFill>
                  <a:srgbClr val="FEFEFE"/>
                </a:solidFill>
                <a:latin typeface="Trebuchet MS"/>
                <a:cs typeface="Trebuchet MS"/>
              </a:rPr>
              <a:t>le</a:t>
            </a:r>
            <a:r>
              <a:rPr sz="3500" b="0" spc="-140" dirty="0">
                <a:solidFill>
                  <a:srgbClr val="FEFEFE"/>
                </a:solidFill>
                <a:latin typeface="Trebuchet MS"/>
                <a:cs typeface="Trebuchet MS"/>
              </a:rPr>
              <a:t> </a:t>
            </a:r>
            <a:r>
              <a:rPr sz="3500" b="0" spc="65" dirty="0">
                <a:solidFill>
                  <a:srgbClr val="FEFEFE"/>
                </a:solidFill>
                <a:latin typeface="Trebuchet MS"/>
                <a:cs typeface="Trebuchet MS"/>
              </a:rPr>
              <a:t>Guide </a:t>
            </a:r>
            <a:r>
              <a:rPr sz="3500" b="0" spc="-10" dirty="0">
                <a:solidFill>
                  <a:srgbClr val="FEFEFE"/>
                </a:solidFill>
                <a:latin typeface="Trebuchet MS"/>
                <a:cs typeface="Trebuchet MS"/>
              </a:rPr>
              <a:t>illustré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1864" y="4272362"/>
            <a:ext cx="95250" cy="952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1864" y="5758262"/>
            <a:ext cx="95250" cy="952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1864" y="6748862"/>
            <a:ext cx="95250" cy="9524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Déroulé</a:t>
            </a:r>
            <a:r>
              <a:rPr spc="-50" dirty="0"/>
              <a:t> </a:t>
            </a:r>
            <a:r>
              <a:rPr spc="60" dirty="0"/>
              <a:t>de</a:t>
            </a:r>
            <a:r>
              <a:rPr spc="-40" dirty="0"/>
              <a:t> </a:t>
            </a:r>
            <a:r>
              <a:rPr spc="-45" dirty="0"/>
              <a:t>l’animation</a:t>
            </a:r>
            <a:r>
              <a:rPr spc="-35" dirty="0"/>
              <a:t> </a:t>
            </a:r>
            <a:r>
              <a:rPr spc="-50" dirty="0"/>
              <a:t>:</a:t>
            </a: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pc="-50" dirty="0"/>
          </a:p>
          <a:p>
            <a:pPr marL="702945" marR="5080">
              <a:lnSpc>
                <a:spcPct val="101600"/>
              </a:lnSpc>
            </a:pP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Prise</a:t>
            </a:r>
            <a:r>
              <a:rPr b="0" spc="-8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85" dirty="0">
                <a:solidFill>
                  <a:srgbClr val="000000"/>
                </a:solidFill>
                <a:latin typeface="Trebuchet MS"/>
                <a:cs typeface="Trebuchet MS"/>
              </a:rPr>
              <a:t>de</a:t>
            </a:r>
            <a:r>
              <a:rPr b="0" spc="-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position</a:t>
            </a:r>
            <a:r>
              <a:rPr b="0" spc="-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sur 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certains</a:t>
            </a:r>
            <a:r>
              <a:rPr b="0" spc="-11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65" dirty="0">
                <a:solidFill>
                  <a:srgbClr val="000000"/>
                </a:solidFill>
                <a:latin typeface="Trebuchet MS"/>
                <a:cs typeface="Trebuchet MS"/>
              </a:rPr>
              <a:t>résultats</a:t>
            </a:r>
            <a:r>
              <a:rPr b="0" spc="-11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85" dirty="0">
                <a:solidFill>
                  <a:srgbClr val="000000"/>
                </a:solidFill>
                <a:latin typeface="Trebuchet MS"/>
                <a:cs typeface="Trebuchet MS"/>
              </a:rPr>
              <a:t>de</a:t>
            </a:r>
            <a:r>
              <a:rPr b="0" spc="-11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la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recherche</a:t>
            </a:r>
          </a:p>
          <a:p>
            <a:pPr marL="702945" marR="65405">
              <a:lnSpc>
                <a:spcPts val="3900"/>
              </a:lnSpc>
              <a:spcBef>
                <a:spcPts val="100"/>
              </a:spcBef>
            </a:pP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Discussions</a:t>
            </a:r>
            <a:r>
              <a:rPr b="0" spc="1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sur</a:t>
            </a:r>
            <a:r>
              <a:rPr b="0" spc="1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les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illustrations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Discussions</a:t>
            </a:r>
            <a:r>
              <a:rPr b="0" spc="1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sur</a:t>
            </a:r>
            <a:r>
              <a:rPr b="0" spc="1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les </a:t>
            </a:r>
            <a:r>
              <a:rPr b="0" spc="65" dirty="0">
                <a:solidFill>
                  <a:srgbClr val="000000"/>
                </a:solidFill>
                <a:latin typeface="Trebuchet MS"/>
                <a:cs typeface="Trebuchet MS"/>
              </a:rPr>
              <a:t>usages</a:t>
            </a:r>
            <a:r>
              <a:rPr b="0" spc="-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95" dirty="0">
                <a:solidFill>
                  <a:srgbClr val="000000"/>
                </a:solidFill>
                <a:latin typeface="Trebuchet MS"/>
                <a:cs typeface="Trebuchet MS"/>
              </a:rPr>
              <a:t>:</a:t>
            </a:r>
            <a:r>
              <a:rPr b="0" spc="-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réunions d’équipes,</a:t>
            </a:r>
            <a:r>
              <a:rPr b="0" spc="-1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animations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avec</a:t>
            </a:r>
            <a:r>
              <a:rPr b="0" spc="-20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les</a:t>
            </a:r>
            <a:r>
              <a:rPr b="0" spc="-1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résident·es, affiches…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5" dirty="0"/>
              <a:t>Le</a:t>
            </a:r>
            <a:r>
              <a:rPr spc="-285" dirty="0"/>
              <a:t> </a:t>
            </a:r>
            <a:r>
              <a:rPr spc="-610" dirty="0"/>
              <a:t>fiuide</a:t>
            </a:r>
            <a:r>
              <a:rPr spc="-275" dirty="0"/>
              <a:t> </a:t>
            </a:r>
            <a:r>
              <a:rPr spc="-459" dirty="0"/>
              <a:t>illustré</a:t>
            </a:r>
            <a:r>
              <a:rPr spc="-275" dirty="0"/>
              <a:t> </a:t>
            </a:r>
            <a:r>
              <a:rPr spc="-475" dirty="0"/>
              <a:t>(travail</a:t>
            </a:r>
            <a:r>
              <a:rPr spc="-275" dirty="0"/>
              <a:t> </a:t>
            </a:r>
            <a:r>
              <a:rPr spc="-640" dirty="0"/>
              <a:t>en</a:t>
            </a:r>
            <a:r>
              <a:rPr spc="-275" dirty="0"/>
              <a:t> </a:t>
            </a:r>
            <a:r>
              <a:rPr spc="-370" dirty="0"/>
              <a:t>cours)</a:t>
            </a:r>
          </a:p>
        </p:txBody>
      </p:sp>
      <p:sp>
        <p:nvSpPr>
          <p:cNvPr id="3" name="object 3"/>
          <p:cNvSpPr/>
          <p:nvPr/>
        </p:nvSpPr>
        <p:spPr>
          <a:xfrm>
            <a:off x="926632" y="2268880"/>
            <a:ext cx="16332835" cy="0"/>
          </a:xfrm>
          <a:custGeom>
            <a:avLst/>
            <a:gdLst/>
            <a:ahLst/>
            <a:cxnLst/>
            <a:rect l="l" t="t" r="r" b="b"/>
            <a:pathLst>
              <a:path w="16332835">
                <a:moveTo>
                  <a:pt x="0" y="0"/>
                </a:moveTo>
                <a:lnTo>
                  <a:pt x="16332666" y="0"/>
                </a:lnTo>
              </a:path>
            </a:pathLst>
          </a:custGeom>
          <a:ln w="38099">
            <a:solidFill>
              <a:srgbClr val="52AC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16000" y="3129714"/>
            <a:ext cx="6982459" cy="56794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70"/>
              </a:spcBef>
            </a:pPr>
            <a:r>
              <a:rPr sz="4100" spc="-340" dirty="0">
                <a:solidFill>
                  <a:srgbClr val="F5B000"/>
                </a:solidFill>
                <a:latin typeface="Trebuchet MS"/>
                <a:cs typeface="Trebuchet MS"/>
              </a:rPr>
              <a:t>Un</a:t>
            </a:r>
            <a:r>
              <a:rPr sz="4100" spc="-114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90" dirty="0">
                <a:solidFill>
                  <a:srgbClr val="F5B000"/>
                </a:solidFill>
                <a:latin typeface="Trebuchet MS"/>
                <a:cs typeface="Trebuchet MS"/>
              </a:rPr>
              <a:t>guide</a:t>
            </a:r>
            <a:r>
              <a:rPr sz="4100" spc="-114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35" dirty="0">
                <a:solidFill>
                  <a:srgbClr val="F5B000"/>
                </a:solidFill>
                <a:latin typeface="Trebuchet MS"/>
                <a:cs typeface="Trebuchet MS"/>
              </a:rPr>
              <a:t>illustré</a:t>
            </a:r>
            <a:r>
              <a:rPr sz="4100" spc="-11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405" dirty="0">
                <a:solidFill>
                  <a:srgbClr val="F5B000"/>
                </a:solidFill>
                <a:latin typeface="Trebuchet MS"/>
                <a:cs typeface="Trebuchet MS"/>
              </a:rPr>
              <a:t>d’une </a:t>
            </a:r>
            <a:r>
              <a:rPr sz="4100" spc="-310" dirty="0">
                <a:solidFill>
                  <a:srgbClr val="F5B000"/>
                </a:solidFill>
                <a:latin typeface="Trebuchet MS"/>
                <a:cs typeface="Trebuchet MS"/>
              </a:rPr>
              <a:t>cinquantaine</a:t>
            </a:r>
            <a:r>
              <a:rPr sz="4100" spc="-14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425" dirty="0">
                <a:solidFill>
                  <a:srgbClr val="F5B000"/>
                </a:solidFill>
                <a:latin typeface="Trebuchet MS"/>
                <a:cs typeface="Trebuchet MS"/>
              </a:rPr>
              <a:t>de</a:t>
            </a:r>
            <a:r>
              <a:rPr sz="4100" spc="-14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370" dirty="0">
                <a:solidFill>
                  <a:srgbClr val="F5B000"/>
                </a:solidFill>
                <a:latin typeface="Trebuchet MS"/>
                <a:cs typeface="Trebuchet MS"/>
              </a:rPr>
              <a:t>pages,</a:t>
            </a:r>
            <a:r>
              <a:rPr sz="4100" spc="-135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80" dirty="0">
                <a:solidFill>
                  <a:srgbClr val="F5B000"/>
                </a:solidFill>
                <a:latin typeface="Trebuchet MS"/>
                <a:cs typeface="Trebuchet MS"/>
              </a:rPr>
              <a:t>pour </a:t>
            </a:r>
            <a:r>
              <a:rPr sz="4100" spc="-320" dirty="0">
                <a:solidFill>
                  <a:srgbClr val="F5B000"/>
                </a:solidFill>
                <a:latin typeface="Trebuchet MS"/>
                <a:cs typeface="Trebuchet MS"/>
              </a:rPr>
              <a:t>accompagner</a:t>
            </a:r>
            <a:r>
              <a:rPr sz="4100" spc="-11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29" dirty="0">
                <a:solidFill>
                  <a:srgbClr val="F5B000"/>
                </a:solidFill>
                <a:latin typeface="Trebuchet MS"/>
                <a:cs typeface="Trebuchet MS"/>
              </a:rPr>
              <a:t>les</a:t>
            </a:r>
            <a:r>
              <a:rPr sz="4100" spc="-11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35" dirty="0">
                <a:solidFill>
                  <a:srgbClr val="F5B000"/>
                </a:solidFill>
                <a:latin typeface="Trebuchet MS"/>
                <a:cs typeface="Trebuchet MS"/>
              </a:rPr>
              <a:t>professionnel·les </a:t>
            </a:r>
            <a:r>
              <a:rPr sz="4100" spc="-315" dirty="0">
                <a:solidFill>
                  <a:srgbClr val="F5B000"/>
                </a:solidFill>
                <a:latin typeface="Trebuchet MS"/>
                <a:cs typeface="Trebuchet MS"/>
              </a:rPr>
              <a:t>et</a:t>
            </a:r>
            <a:r>
              <a:rPr sz="4100" spc="-13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29" dirty="0">
                <a:solidFill>
                  <a:srgbClr val="F5B000"/>
                </a:solidFill>
                <a:latin typeface="Trebuchet MS"/>
                <a:cs typeface="Trebuchet MS"/>
              </a:rPr>
              <a:t>les</a:t>
            </a:r>
            <a:r>
              <a:rPr sz="4100" spc="-13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305" dirty="0">
                <a:solidFill>
                  <a:srgbClr val="F5B000"/>
                </a:solidFill>
                <a:latin typeface="Trebuchet MS"/>
                <a:cs typeface="Trebuchet MS"/>
              </a:rPr>
              <a:t>familles.</a:t>
            </a:r>
            <a:endParaRPr sz="4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4100">
              <a:latin typeface="Trebuchet MS"/>
              <a:cs typeface="Trebuchet MS"/>
            </a:endParaRPr>
          </a:p>
          <a:p>
            <a:pPr marL="12700" marR="113030">
              <a:lnSpc>
                <a:spcPct val="100600"/>
              </a:lnSpc>
              <a:spcBef>
                <a:spcPts val="5"/>
              </a:spcBef>
            </a:pPr>
            <a:r>
              <a:rPr sz="4100" spc="-340" dirty="0">
                <a:solidFill>
                  <a:srgbClr val="F5B000"/>
                </a:solidFill>
                <a:latin typeface="Trebuchet MS"/>
                <a:cs typeface="Trebuchet MS"/>
              </a:rPr>
              <a:t>Un</a:t>
            </a:r>
            <a:r>
              <a:rPr sz="4100" spc="-14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65" dirty="0">
                <a:solidFill>
                  <a:srgbClr val="F5B000"/>
                </a:solidFill>
                <a:latin typeface="Trebuchet MS"/>
                <a:cs typeface="Trebuchet MS"/>
              </a:rPr>
              <a:t>outil</a:t>
            </a:r>
            <a:r>
              <a:rPr sz="4100" spc="-135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85" dirty="0">
                <a:solidFill>
                  <a:srgbClr val="F5B000"/>
                </a:solidFill>
                <a:latin typeface="Trebuchet MS"/>
                <a:cs typeface="Trebuchet MS"/>
              </a:rPr>
              <a:t>accessible</a:t>
            </a:r>
            <a:r>
              <a:rPr sz="4100" spc="-14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70" dirty="0">
                <a:solidFill>
                  <a:srgbClr val="F5B000"/>
                </a:solidFill>
                <a:latin typeface="Trebuchet MS"/>
                <a:cs typeface="Trebuchet MS"/>
              </a:rPr>
              <a:t>dans</a:t>
            </a:r>
            <a:r>
              <a:rPr sz="4100" spc="-135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345" dirty="0">
                <a:solidFill>
                  <a:srgbClr val="F5B000"/>
                </a:solidFill>
                <a:latin typeface="Trebuchet MS"/>
                <a:cs typeface="Trebuchet MS"/>
              </a:rPr>
              <a:t>le</a:t>
            </a:r>
            <a:r>
              <a:rPr sz="4100" spc="-135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75" dirty="0">
                <a:solidFill>
                  <a:srgbClr val="F5B000"/>
                </a:solidFill>
                <a:latin typeface="Trebuchet MS"/>
                <a:cs typeface="Trebuchet MS"/>
              </a:rPr>
              <a:t>format </a:t>
            </a:r>
            <a:r>
              <a:rPr sz="4100" spc="-315" dirty="0">
                <a:solidFill>
                  <a:srgbClr val="F5B000"/>
                </a:solidFill>
                <a:latin typeface="Trebuchet MS"/>
                <a:cs typeface="Trebuchet MS"/>
              </a:rPr>
              <a:t>et</a:t>
            </a:r>
            <a:r>
              <a:rPr sz="4100" spc="-14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345" dirty="0">
                <a:solidFill>
                  <a:srgbClr val="F5B000"/>
                </a:solidFill>
                <a:latin typeface="Trebuchet MS"/>
                <a:cs typeface="Trebuchet MS"/>
              </a:rPr>
              <a:t>le</a:t>
            </a:r>
            <a:r>
              <a:rPr sz="4100" spc="-14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340" dirty="0">
                <a:solidFill>
                  <a:srgbClr val="F5B000"/>
                </a:solidFill>
                <a:latin typeface="Trebuchet MS"/>
                <a:cs typeface="Trebuchet MS"/>
              </a:rPr>
              <a:t>contenu,</a:t>
            </a:r>
            <a:r>
              <a:rPr sz="4100" spc="-135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355" dirty="0">
                <a:solidFill>
                  <a:srgbClr val="F5B000"/>
                </a:solidFill>
                <a:latin typeface="Trebuchet MS"/>
                <a:cs typeface="Trebuchet MS"/>
              </a:rPr>
              <a:t>avec</a:t>
            </a:r>
            <a:r>
              <a:rPr sz="4100" spc="-14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54" dirty="0">
                <a:solidFill>
                  <a:srgbClr val="F5B000"/>
                </a:solidFill>
                <a:latin typeface="Trebuchet MS"/>
                <a:cs typeface="Trebuchet MS"/>
              </a:rPr>
              <a:t>un</a:t>
            </a:r>
            <a:r>
              <a:rPr sz="4100" spc="-135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80" dirty="0">
                <a:solidFill>
                  <a:srgbClr val="F5B000"/>
                </a:solidFill>
                <a:latin typeface="Trebuchet MS"/>
                <a:cs typeface="Trebuchet MS"/>
              </a:rPr>
              <a:t>message </a:t>
            </a:r>
            <a:r>
              <a:rPr sz="4100" spc="-254" dirty="0">
                <a:solidFill>
                  <a:srgbClr val="F5B000"/>
                </a:solidFill>
                <a:latin typeface="Trebuchet MS"/>
                <a:cs typeface="Trebuchet MS"/>
              </a:rPr>
              <a:t>renforcé</a:t>
            </a:r>
            <a:r>
              <a:rPr sz="4100" spc="-12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305" dirty="0">
                <a:solidFill>
                  <a:srgbClr val="F5B000"/>
                </a:solidFill>
                <a:latin typeface="Trebuchet MS"/>
                <a:cs typeface="Trebuchet MS"/>
              </a:rPr>
              <a:t>par</a:t>
            </a:r>
            <a:r>
              <a:rPr sz="4100" spc="-114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29" dirty="0">
                <a:solidFill>
                  <a:srgbClr val="F5B000"/>
                </a:solidFill>
                <a:latin typeface="Trebuchet MS"/>
                <a:cs typeface="Trebuchet MS"/>
              </a:rPr>
              <a:t>les</a:t>
            </a:r>
            <a:r>
              <a:rPr sz="4100" spc="-12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185" dirty="0">
                <a:solidFill>
                  <a:srgbClr val="F5B000"/>
                </a:solidFill>
                <a:latin typeface="Trebuchet MS"/>
                <a:cs typeface="Trebuchet MS"/>
              </a:rPr>
              <a:t>visuels</a:t>
            </a:r>
            <a:r>
              <a:rPr sz="4100" spc="-114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40" dirty="0">
                <a:solidFill>
                  <a:srgbClr val="F5B000"/>
                </a:solidFill>
                <a:latin typeface="Trebuchet MS"/>
                <a:cs typeface="Trebuchet MS"/>
              </a:rPr>
              <a:t>créés</a:t>
            </a:r>
            <a:r>
              <a:rPr sz="4100" spc="-120" dirty="0">
                <a:solidFill>
                  <a:srgbClr val="F5B000"/>
                </a:solidFill>
                <a:latin typeface="Trebuchet MS"/>
                <a:cs typeface="Trebuchet MS"/>
              </a:rPr>
              <a:t> </a:t>
            </a:r>
            <a:r>
              <a:rPr sz="4100" spc="-25" dirty="0">
                <a:solidFill>
                  <a:srgbClr val="F5B000"/>
                </a:solidFill>
                <a:latin typeface="Trebuchet MS"/>
                <a:cs typeface="Trebuchet MS"/>
              </a:rPr>
              <a:t>sur </a:t>
            </a:r>
            <a:r>
              <a:rPr sz="4100" spc="-310" dirty="0">
                <a:solidFill>
                  <a:srgbClr val="F5B000"/>
                </a:solidFill>
                <a:latin typeface="Trebuchet MS"/>
                <a:cs typeface="Trebuchet MS"/>
              </a:rPr>
              <a:t>mesure.</a:t>
            </a:r>
            <a:endParaRPr sz="4100">
              <a:latin typeface="Trebuchet MS"/>
              <a:cs typeface="Trebuchet MS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43363" y="2580121"/>
            <a:ext cx="5705491" cy="70584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65" dirty="0"/>
              <a:t>Notre</a:t>
            </a:r>
            <a:r>
              <a:rPr spc="-275" dirty="0"/>
              <a:t> </a:t>
            </a:r>
            <a:r>
              <a:rPr spc="-505" dirty="0"/>
              <a:t>illustratrice</a:t>
            </a:r>
          </a:p>
        </p:txBody>
      </p:sp>
      <p:sp>
        <p:nvSpPr>
          <p:cNvPr id="2" name="object 2"/>
          <p:cNvSpPr/>
          <p:nvPr/>
        </p:nvSpPr>
        <p:spPr>
          <a:xfrm>
            <a:off x="977666" y="2249830"/>
            <a:ext cx="16332835" cy="0"/>
          </a:xfrm>
          <a:custGeom>
            <a:avLst/>
            <a:gdLst/>
            <a:ahLst/>
            <a:cxnLst/>
            <a:rect l="l" t="t" r="r" b="b"/>
            <a:pathLst>
              <a:path w="16332835">
                <a:moveTo>
                  <a:pt x="0" y="0"/>
                </a:moveTo>
                <a:lnTo>
                  <a:pt x="16332666" y="0"/>
                </a:lnTo>
              </a:path>
            </a:pathLst>
          </a:custGeom>
          <a:ln w="38099">
            <a:solidFill>
              <a:srgbClr val="52AC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70"/>
              </a:spcBef>
            </a:pPr>
            <a:r>
              <a:rPr spc="-325" dirty="0"/>
              <a:t>Pauline</a:t>
            </a:r>
            <a:r>
              <a:rPr spc="-130" dirty="0"/>
              <a:t> </a:t>
            </a:r>
            <a:r>
              <a:rPr spc="-345" dirty="0"/>
              <a:t>Antoine,</a:t>
            </a:r>
            <a:r>
              <a:rPr spc="-130" dirty="0"/>
              <a:t> </a:t>
            </a:r>
            <a:r>
              <a:rPr spc="-290" dirty="0"/>
              <a:t>fondatrice</a:t>
            </a:r>
            <a:r>
              <a:rPr spc="-130" dirty="0"/>
              <a:t> </a:t>
            </a:r>
            <a:r>
              <a:rPr spc="-425" dirty="0"/>
              <a:t>de</a:t>
            </a:r>
            <a:r>
              <a:rPr spc="-125" dirty="0"/>
              <a:t> </a:t>
            </a:r>
            <a:r>
              <a:rPr spc="-325" dirty="0"/>
              <a:t>Poney </a:t>
            </a:r>
            <a:r>
              <a:rPr spc="-245" dirty="0"/>
              <a:t>Illustrations,</a:t>
            </a:r>
            <a:r>
              <a:rPr spc="-120" dirty="0"/>
              <a:t> </a:t>
            </a:r>
            <a:r>
              <a:rPr spc="-340" dirty="0"/>
              <a:t>met</a:t>
            </a:r>
            <a:r>
              <a:rPr spc="-120" dirty="0"/>
              <a:t> </a:t>
            </a:r>
            <a:r>
              <a:rPr spc="-295" dirty="0"/>
              <a:t>depuis</a:t>
            </a:r>
            <a:r>
              <a:rPr spc="-114" dirty="0"/>
              <a:t> </a:t>
            </a:r>
            <a:r>
              <a:rPr spc="-180" dirty="0"/>
              <a:t>8</a:t>
            </a:r>
            <a:r>
              <a:rPr spc="-120" dirty="0"/>
              <a:t> </a:t>
            </a:r>
            <a:r>
              <a:rPr spc="-204" dirty="0"/>
              <a:t>ans</a:t>
            </a:r>
            <a:r>
              <a:rPr spc="-114" dirty="0"/>
              <a:t> </a:t>
            </a:r>
            <a:r>
              <a:rPr spc="-170" dirty="0"/>
              <a:t>son</a:t>
            </a:r>
            <a:r>
              <a:rPr spc="-120" dirty="0"/>
              <a:t> </a:t>
            </a:r>
            <a:r>
              <a:rPr spc="-350" dirty="0"/>
              <a:t>coup </a:t>
            </a:r>
            <a:r>
              <a:rPr spc="-425" dirty="0"/>
              <a:t>de</a:t>
            </a:r>
            <a:r>
              <a:rPr spc="-130" dirty="0"/>
              <a:t> </a:t>
            </a:r>
            <a:r>
              <a:rPr spc="-290" dirty="0"/>
              <a:t>crayon</a:t>
            </a:r>
            <a:r>
              <a:rPr spc="-130" dirty="0"/>
              <a:t> </a:t>
            </a:r>
            <a:r>
              <a:rPr spc="-320" dirty="0"/>
              <a:t>au</a:t>
            </a:r>
            <a:r>
              <a:rPr spc="-130" dirty="0"/>
              <a:t> </a:t>
            </a:r>
            <a:r>
              <a:rPr spc="-225" dirty="0"/>
              <a:t>service</a:t>
            </a:r>
            <a:r>
              <a:rPr spc="-130" dirty="0"/>
              <a:t> </a:t>
            </a:r>
            <a:r>
              <a:rPr spc="-425" dirty="0"/>
              <a:t>de</a:t>
            </a:r>
            <a:r>
              <a:rPr spc="-130" dirty="0"/>
              <a:t> </a:t>
            </a:r>
            <a:r>
              <a:rPr spc="-65" dirty="0"/>
              <a:t>messages </a:t>
            </a:r>
            <a:r>
              <a:rPr spc="-335" dirty="0"/>
              <a:t>complexes.</a:t>
            </a: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pc="-335" dirty="0"/>
          </a:p>
          <a:p>
            <a:pPr marL="12700" marR="35560">
              <a:lnSpc>
                <a:spcPct val="100600"/>
              </a:lnSpc>
              <a:spcBef>
                <a:spcPts val="5"/>
              </a:spcBef>
            </a:pPr>
            <a:r>
              <a:rPr spc="-105" dirty="0"/>
              <a:t>Son</a:t>
            </a:r>
            <a:r>
              <a:rPr spc="-135" dirty="0"/>
              <a:t> </a:t>
            </a:r>
            <a:r>
              <a:rPr spc="-265" dirty="0"/>
              <a:t>rôle</a:t>
            </a:r>
            <a:r>
              <a:rPr spc="-130" dirty="0"/>
              <a:t> </a:t>
            </a:r>
            <a:r>
              <a:rPr spc="-285" dirty="0"/>
              <a:t>ici</a:t>
            </a:r>
            <a:r>
              <a:rPr spc="-130" dirty="0"/>
              <a:t> </a:t>
            </a:r>
            <a:r>
              <a:rPr spc="-600" dirty="0"/>
              <a:t>:</a:t>
            </a:r>
            <a:r>
              <a:rPr spc="-130" dirty="0"/>
              <a:t> </a:t>
            </a:r>
            <a:r>
              <a:rPr spc="-220" dirty="0"/>
              <a:t>transformer</a:t>
            </a:r>
            <a:r>
              <a:rPr spc="-130" dirty="0"/>
              <a:t> </a:t>
            </a:r>
            <a:r>
              <a:rPr spc="-345" dirty="0"/>
              <a:t>le</a:t>
            </a:r>
            <a:r>
              <a:rPr spc="-130" dirty="0"/>
              <a:t> </a:t>
            </a:r>
            <a:r>
              <a:rPr spc="-310" dirty="0"/>
              <a:t>travail</a:t>
            </a:r>
            <a:r>
              <a:rPr spc="-130" dirty="0"/>
              <a:t> </a:t>
            </a:r>
            <a:r>
              <a:rPr spc="-450" dirty="0"/>
              <a:t>de </a:t>
            </a:r>
            <a:r>
              <a:rPr spc="-425" dirty="0"/>
              <a:t>de</a:t>
            </a:r>
            <a:r>
              <a:rPr spc="-125" dirty="0"/>
              <a:t> </a:t>
            </a:r>
            <a:r>
              <a:rPr spc="-310" dirty="0"/>
              <a:t>recherche</a:t>
            </a:r>
            <a:r>
              <a:rPr spc="-125" dirty="0"/>
              <a:t> </a:t>
            </a:r>
            <a:r>
              <a:rPr spc="-320" dirty="0"/>
              <a:t>en</a:t>
            </a:r>
            <a:r>
              <a:rPr spc="-125" dirty="0"/>
              <a:t> </a:t>
            </a:r>
            <a:r>
              <a:rPr spc="-254" dirty="0"/>
              <a:t>un</a:t>
            </a:r>
            <a:r>
              <a:rPr spc="-125" dirty="0"/>
              <a:t> </a:t>
            </a:r>
            <a:r>
              <a:rPr spc="-290" dirty="0"/>
              <a:t>guide</a:t>
            </a:r>
            <a:r>
              <a:rPr spc="-125" dirty="0"/>
              <a:t> </a:t>
            </a:r>
            <a:r>
              <a:rPr spc="-235" dirty="0"/>
              <a:t>illustré</a:t>
            </a:r>
            <a:r>
              <a:rPr spc="-125" dirty="0"/>
              <a:t> </a:t>
            </a:r>
            <a:r>
              <a:rPr spc="-355" dirty="0"/>
              <a:t>clai</a:t>
            </a:r>
            <a:r>
              <a:rPr spc="-890" dirty="0"/>
              <a:t>r</a:t>
            </a:r>
            <a:r>
              <a:rPr spc="-345" dirty="0"/>
              <a:t>,</a:t>
            </a:r>
            <a:r>
              <a:rPr spc="-445" dirty="0"/>
              <a:t> </a:t>
            </a:r>
            <a:r>
              <a:rPr spc="-254" dirty="0"/>
              <a:t>sensible</a:t>
            </a:r>
            <a:r>
              <a:rPr spc="-120" dirty="0"/>
              <a:t> </a:t>
            </a:r>
            <a:r>
              <a:rPr spc="-315" dirty="0"/>
              <a:t>et</a:t>
            </a:r>
            <a:r>
              <a:rPr spc="-120" dirty="0"/>
              <a:t> </a:t>
            </a:r>
            <a:r>
              <a:rPr spc="-340" dirty="0"/>
              <a:t>accessible,</a:t>
            </a:r>
            <a:r>
              <a:rPr spc="-114" dirty="0"/>
              <a:t> </a:t>
            </a:r>
            <a:r>
              <a:rPr spc="-290" dirty="0"/>
              <a:t>pensé</a:t>
            </a:r>
            <a:r>
              <a:rPr spc="-120" dirty="0"/>
              <a:t> </a:t>
            </a:r>
            <a:r>
              <a:rPr spc="-260" dirty="0"/>
              <a:t>pour</a:t>
            </a:r>
            <a:r>
              <a:rPr spc="-120" dirty="0"/>
              <a:t> </a:t>
            </a:r>
            <a:r>
              <a:rPr spc="-25" dirty="0"/>
              <a:t>les </a:t>
            </a:r>
            <a:r>
              <a:rPr spc="-250" dirty="0"/>
              <a:t>professionnel·les</a:t>
            </a:r>
            <a:r>
              <a:rPr spc="-100" dirty="0"/>
              <a:t> </a:t>
            </a:r>
            <a:r>
              <a:rPr spc="-275" dirty="0"/>
              <a:t>des</a:t>
            </a:r>
            <a:r>
              <a:rPr spc="-100" dirty="0"/>
              <a:t> </a:t>
            </a:r>
            <a:r>
              <a:rPr spc="-220" dirty="0"/>
              <a:t>maisons</a:t>
            </a:r>
            <a:r>
              <a:rPr spc="-95" dirty="0"/>
              <a:t> </a:t>
            </a:r>
            <a:r>
              <a:rPr spc="-425" dirty="0"/>
              <a:t>de</a:t>
            </a:r>
            <a:r>
              <a:rPr spc="-100" dirty="0"/>
              <a:t> </a:t>
            </a:r>
            <a:r>
              <a:rPr spc="-310" dirty="0"/>
              <a:t>repos.</a:t>
            </a:r>
          </a:p>
          <a:p>
            <a:pPr marL="12700">
              <a:lnSpc>
                <a:spcPct val="100000"/>
              </a:lnSpc>
              <a:spcBef>
                <a:spcPts val="2305"/>
              </a:spcBef>
            </a:pPr>
            <a:r>
              <a:rPr sz="3100" spc="-195" dirty="0">
                <a:solidFill>
                  <a:srgbClr val="EF7D78"/>
                </a:solidFill>
                <a:hlinkClick r:id="rId2"/>
              </a:rPr>
              <a:t>www.poney-</a:t>
            </a:r>
            <a:r>
              <a:rPr sz="3100" spc="-145" dirty="0">
                <a:solidFill>
                  <a:srgbClr val="EF7D78"/>
                </a:solidFill>
                <a:hlinkClick r:id="rId2"/>
              </a:rPr>
              <a:t>illustrations.be</a:t>
            </a:r>
            <a:endParaRPr sz="3100"/>
          </a:p>
        </p:txBody>
      </p:sp>
      <p:sp>
        <p:nvSpPr>
          <p:cNvPr id="10" name="object 10"/>
          <p:cNvSpPr txBox="1"/>
          <p:nvPr/>
        </p:nvSpPr>
        <p:spPr>
          <a:xfrm>
            <a:off x="9628936" y="3512893"/>
            <a:ext cx="1810385" cy="9740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0"/>
              </a:spcBef>
            </a:pPr>
            <a:r>
              <a:rPr sz="3100" spc="-85" dirty="0">
                <a:solidFill>
                  <a:srgbClr val="52AC33"/>
                </a:solidFill>
                <a:latin typeface="Trebuchet MS"/>
                <a:cs typeface="Trebuchet MS"/>
              </a:rPr>
              <a:t>Découvrez </a:t>
            </a:r>
            <a:r>
              <a:rPr sz="3100" spc="-135" dirty="0">
                <a:solidFill>
                  <a:srgbClr val="52AC33"/>
                </a:solidFill>
                <a:latin typeface="Trebuchet MS"/>
                <a:cs typeface="Trebuchet MS"/>
              </a:rPr>
              <a:t>son</a:t>
            </a:r>
            <a:r>
              <a:rPr sz="3100" spc="-95" dirty="0">
                <a:solidFill>
                  <a:srgbClr val="52AC33"/>
                </a:solidFill>
                <a:latin typeface="Trebuchet MS"/>
                <a:cs typeface="Trebuchet MS"/>
              </a:rPr>
              <a:t> </a:t>
            </a:r>
            <a:r>
              <a:rPr sz="3100" spc="-145" dirty="0">
                <a:solidFill>
                  <a:srgbClr val="52AC33"/>
                </a:solidFill>
                <a:latin typeface="Trebuchet MS"/>
                <a:cs typeface="Trebuchet MS"/>
              </a:rPr>
              <a:t>univers</a:t>
            </a:r>
            <a:endParaRPr sz="31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85451" y="4693499"/>
            <a:ext cx="1866899" cy="124777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421734" y="6192780"/>
            <a:ext cx="2195830" cy="2179320"/>
            <a:chOff x="9421734" y="6192780"/>
            <a:chExt cx="2195830" cy="217932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1264" y="6242311"/>
              <a:ext cx="2096480" cy="208017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459834" y="6230880"/>
              <a:ext cx="2119630" cy="2103120"/>
            </a:xfrm>
            <a:custGeom>
              <a:avLst/>
              <a:gdLst/>
              <a:ahLst/>
              <a:cxnLst/>
              <a:rect l="l" t="t" r="r" b="b"/>
              <a:pathLst>
                <a:path w="2119629" h="2103120">
                  <a:moveTo>
                    <a:pt x="0" y="0"/>
                  </a:moveTo>
                  <a:lnTo>
                    <a:pt x="0" y="2102941"/>
                  </a:lnTo>
                  <a:lnTo>
                    <a:pt x="2119312" y="2102941"/>
                  </a:lnTo>
                  <a:lnTo>
                    <a:pt x="2119312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33353" y="2636529"/>
            <a:ext cx="5074082" cy="670958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85" dirty="0"/>
              <a:t>STORYBOARD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3932" y="2503767"/>
            <a:ext cx="16074390" cy="8216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65"/>
              </a:spcBef>
            </a:pPr>
            <a:r>
              <a:rPr sz="2600" spc="70" dirty="0">
                <a:solidFill>
                  <a:srgbClr val="5B5B5B"/>
                </a:solidFill>
                <a:latin typeface="Trebuchet MS"/>
                <a:cs typeface="Trebuchet MS"/>
              </a:rPr>
              <a:t>Un</a:t>
            </a:r>
            <a:r>
              <a:rPr sz="2600" spc="-50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document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-10" dirty="0">
                <a:solidFill>
                  <a:srgbClr val="5B5B5B"/>
                </a:solidFill>
                <a:latin typeface="Trebuchet MS"/>
                <a:cs typeface="Trebuchet MS"/>
              </a:rPr>
              <a:t>résumant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-35" dirty="0">
                <a:solidFill>
                  <a:srgbClr val="5B5B5B"/>
                </a:solidFill>
                <a:latin typeface="Trebuchet MS"/>
                <a:cs typeface="Trebuchet MS"/>
              </a:rPr>
              <a:t>la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-25" dirty="0">
                <a:solidFill>
                  <a:srgbClr val="5B5B5B"/>
                </a:solidFill>
                <a:latin typeface="Trebuchet MS"/>
                <a:cs typeface="Trebuchet MS"/>
              </a:rPr>
              <a:t>recherche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académique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en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75" dirty="0">
                <a:solidFill>
                  <a:srgbClr val="5B5B5B"/>
                </a:solidFill>
                <a:latin typeface="Trebuchet MS"/>
                <a:cs typeface="Trebuchet MS"/>
              </a:rPr>
              <a:t>17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pages,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-40" dirty="0">
                <a:solidFill>
                  <a:srgbClr val="5B5B5B"/>
                </a:solidFill>
                <a:latin typeface="Trebuchet MS"/>
                <a:cs typeface="Trebuchet MS"/>
              </a:rPr>
              <a:t>traduit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-30" dirty="0">
                <a:solidFill>
                  <a:srgbClr val="5B5B5B"/>
                </a:solidFill>
                <a:latin typeface="Trebuchet MS"/>
                <a:cs typeface="Trebuchet MS"/>
              </a:rPr>
              <a:t>visuellement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en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un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-85" dirty="0">
                <a:solidFill>
                  <a:srgbClr val="5B5B5B"/>
                </a:solidFill>
                <a:latin typeface="Trebuchet MS"/>
                <a:cs typeface="Trebuchet MS"/>
              </a:rPr>
              <a:t>livret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75" dirty="0">
                <a:solidFill>
                  <a:srgbClr val="5B5B5B"/>
                </a:solidFill>
                <a:latin typeface="Trebuchet MS"/>
                <a:cs typeface="Trebuchet MS"/>
              </a:rPr>
              <a:t>de</a:t>
            </a:r>
            <a:r>
              <a:rPr sz="2600" spc="-50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75" dirty="0">
                <a:solidFill>
                  <a:srgbClr val="5B5B5B"/>
                </a:solidFill>
                <a:latin typeface="Trebuchet MS"/>
                <a:cs typeface="Trebuchet MS"/>
              </a:rPr>
              <a:t>56</a:t>
            </a:r>
            <a:r>
              <a:rPr sz="2600" spc="-4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-10" dirty="0">
                <a:solidFill>
                  <a:srgbClr val="5B5B5B"/>
                </a:solidFill>
                <a:latin typeface="Trebuchet MS"/>
                <a:cs typeface="Trebuchet MS"/>
              </a:rPr>
              <a:t>pages,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imprimé</a:t>
            </a:r>
            <a:r>
              <a:rPr sz="2600" spc="-95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en</a:t>
            </a:r>
            <a:r>
              <a:rPr sz="2600" spc="-90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180" dirty="0">
                <a:solidFill>
                  <a:srgbClr val="5B5B5B"/>
                </a:solidFill>
                <a:latin typeface="Trebuchet MS"/>
                <a:cs typeface="Trebuchet MS"/>
              </a:rPr>
              <a:t>A5</a:t>
            </a:r>
            <a:r>
              <a:rPr sz="2600" spc="-90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et</a:t>
            </a:r>
            <a:r>
              <a:rPr sz="2600" spc="-90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dirty="0">
                <a:solidFill>
                  <a:srgbClr val="5B5B5B"/>
                </a:solidFill>
                <a:latin typeface="Trebuchet MS"/>
                <a:cs typeface="Trebuchet MS"/>
              </a:rPr>
              <a:t>en</a:t>
            </a:r>
            <a:r>
              <a:rPr sz="2600" spc="-90" dirty="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sz="2600" spc="-25" dirty="0">
                <a:solidFill>
                  <a:srgbClr val="5B5B5B"/>
                </a:solidFill>
                <a:latin typeface="Trebuchet MS"/>
                <a:cs typeface="Trebuchet MS"/>
              </a:rPr>
              <a:t>A4.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9" dirty="0"/>
              <a:t>Exemples</a:t>
            </a:r>
            <a:r>
              <a:rPr spc="-295" dirty="0"/>
              <a:t> </a:t>
            </a:r>
            <a:r>
              <a:rPr spc="-850" dirty="0"/>
              <a:t>de</a:t>
            </a:r>
            <a:r>
              <a:rPr spc="-290" dirty="0"/>
              <a:t> </a:t>
            </a:r>
            <a:r>
              <a:rPr spc="-655" dirty="0"/>
              <a:t>page</a:t>
            </a:r>
            <a:r>
              <a:rPr spc="-290" dirty="0"/>
              <a:t> </a:t>
            </a:r>
            <a:r>
              <a:rPr spc="-500" dirty="0"/>
              <a:t>(brouillon)</a:t>
            </a:r>
          </a:p>
        </p:txBody>
      </p:sp>
      <p:grpSp>
        <p:nvGrpSpPr>
          <p:cNvPr id="2" name="object 2"/>
          <p:cNvGrpSpPr/>
          <p:nvPr/>
        </p:nvGrpSpPr>
        <p:grpSpPr>
          <a:xfrm>
            <a:off x="926632" y="2249830"/>
            <a:ext cx="16332835" cy="7858125"/>
            <a:chOff x="926632" y="2249830"/>
            <a:chExt cx="16332835" cy="7858125"/>
          </a:xfrm>
        </p:grpSpPr>
        <p:sp>
          <p:nvSpPr>
            <p:cNvPr id="3" name="object 3"/>
            <p:cNvSpPr/>
            <p:nvPr/>
          </p:nvSpPr>
          <p:spPr>
            <a:xfrm>
              <a:off x="926632" y="2268880"/>
              <a:ext cx="16332835" cy="0"/>
            </a:xfrm>
            <a:custGeom>
              <a:avLst/>
              <a:gdLst/>
              <a:ahLst/>
              <a:cxnLst/>
              <a:rect l="l" t="t" r="r" b="b"/>
              <a:pathLst>
                <a:path w="16332835">
                  <a:moveTo>
                    <a:pt x="0" y="0"/>
                  </a:moveTo>
                  <a:lnTo>
                    <a:pt x="16332666" y="0"/>
                  </a:lnTo>
                </a:path>
              </a:pathLst>
            </a:custGeom>
            <a:ln w="38099">
              <a:solidFill>
                <a:srgbClr val="9ACB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4251" y="2268880"/>
              <a:ext cx="11072372" cy="78390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F7D7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409</Words>
  <Application>Microsoft Office PowerPoint</Application>
  <PresentationFormat>Aangepast</PresentationFormat>
  <Paragraphs>56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Times New Roman</vt:lpstr>
      <vt:lpstr>Trebuchet MS</vt:lpstr>
      <vt:lpstr>Office Theme</vt:lpstr>
      <vt:lpstr>“CAP DEC”</vt:lpstr>
      <vt:lpstr>PowerPoint-presentatie</vt:lpstr>
      <vt:lpstr>SOUTIENS</vt:lpstr>
      <vt:lpstr>RECHERCHE INITIALE</vt:lpstr>
      <vt:lpstr>Résultats</vt:lpstr>
      <vt:lpstr>Résultats</vt:lpstr>
      <vt:lpstr>Résultats</vt:lpstr>
      <vt:lpstr>Recherche relative aux outils</vt:lpstr>
      <vt:lpstr>Le fiuide illustré (travail en cours)</vt:lpstr>
      <vt:lpstr>Notre illustratrice</vt:lpstr>
      <vt:lpstr>STORYBOARD</vt:lpstr>
      <vt:lpstr>Exemples de page (brouillon)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“CAP DEC”</dc:title>
  <dc:creator>Pauline - Poney</dc:creator>
  <cp:keywords>DAHUCUzTshE,BAGVma2I-cI</cp:keywords>
  <cp:lastModifiedBy>Bernd Samyn</cp:lastModifiedBy>
  <cp:revision>1</cp:revision>
  <dcterms:created xsi:type="dcterms:W3CDTF">2026-09-22T12:36:13Z</dcterms:created>
  <dcterms:modified xsi:type="dcterms:W3CDTF">2026-09-22T12:38:09Z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2026-09-08T00:00:00Z</vt:filetime>
  </property>
  <property fmtid="{D5CDD505-2E9C-101B-9397-08002B2CF9AE}" pid="4" name="Creator">
    <vt:lpwstr>Canva</vt:lpwstr>
  </property>
  <property fmtid="{D5CDD505-2E9C-101B-9397-08002B2CF9AE}" pid="5" name="LastSaved">
    <vt:filetime>2026-09-22T00:00:00Z</vt:filetime>
  </property>
  <property fmtid="{D5CDD505-2E9C-101B-9397-08002B2CF9AE}" pid="6" name="Producer">
    <vt:lpwstr>Canva</vt:lpwstr>
  </property>
</Properties>
</file>